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5.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6" r:id="rId5"/>
    <p:sldMasterId id="2147483759" r:id="rId6"/>
    <p:sldMasterId id="2147483780" r:id="rId7"/>
    <p:sldMasterId id="2147483801" r:id="rId8"/>
    <p:sldMasterId id="2147483822" r:id="rId9"/>
    <p:sldMasterId id="2147483845" r:id="rId10"/>
  </p:sldMasterIdLst>
  <p:notesMasterIdLst>
    <p:notesMasterId r:id="rId66"/>
  </p:notesMasterIdLst>
  <p:handoutMasterIdLst>
    <p:handoutMasterId r:id="rId67"/>
  </p:handoutMasterIdLst>
  <p:sldIdLst>
    <p:sldId id="374" r:id="rId11"/>
    <p:sldId id="335" r:id="rId12"/>
    <p:sldId id="422" r:id="rId13"/>
    <p:sldId id="375" r:id="rId14"/>
    <p:sldId id="446" r:id="rId15"/>
    <p:sldId id="398" r:id="rId16"/>
    <p:sldId id="399" r:id="rId17"/>
    <p:sldId id="435" r:id="rId18"/>
    <p:sldId id="400" r:id="rId19"/>
    <p:sldId id="401" r:id="rId20"/>
    <p:sldId id="402" r:id="rId21"/>
    <p:sldId id="424" r:id="rId22"/>
    <p:sldId id="423" r:id="rId23"/>
    <p:sldId id="403" r:id="rId24"/>
    <p:sldId id="436" r:id="rId25"/>
    <p:sldId id="404" r:id="rId26"/>
    <p:sldId id="442" r:id="rId27"/>
    <p:sldId id="444" r:id="rId28"/>
    <p:sldId id="437" r:id="rId29"/>
    <p:sldId id="438" r:id="rId30"/>
    <p:sldId id="425" r:id="rId31"/>
    <p:sldId id="426" r:id="rId32"/>
    <p:sldId id="427" r:id="rId33"/>
    <p:sldId id="428" r:id="rId34"/>
    <p:sldId id="445" r:id="rId35"/>
    <p:sldId id="439" r:id="rId36"/>
    <p:sldId id="429" r:id="rId37"/>
    <p:sldId id="440" r:id="rId38"/>
    <p:sldId id="441" r:id="rId39"/>
    <p:sldId id="430" r:id="rId40"/>
    <p:sldId id="431" r:id="rId41"/>
    <p:sldId id="432" r:id="rId42"/>
    <p:sldId id="433" r:id="rId43"/>
    <p:sldId id="434" r:id="rId44"/>
    <p:sldId id="392" r:id="rId45"/>
    <p:sldId id="393" r:id="rId46"/>
    <p:sldId id="394" r:id="rId47"/>
    <p:sldId id="395" r:id="rId48"/>
    <p:sldId id="396" r:id="rId49"/>
    <p:sldId id="397" r:id="rId50"/>
    <p:sldId id="406" r:id="rId51"/>
    <p:sldId id="407" r:id="rId52"/>
    <p:sldId id="408" r:id="rId53"/>
    <p:sldId id="409" r:id="rId54"/>
    <p:sldId id="410" r:id="rId55"/>
    <p:sldId id="411" r:id="rId56"/>
    <p:sldId id="412" r:id="rId57"/>
    <p:sldId id="413" r:id="rId58"/>
    <p:sldId id="414" r:id="rId59"/>
    <p:sldId id="415" r:id="rId60"/>
    <p:sldId id="416" r:id="rId61"/>
    <p:sldId id="417" r:id="rId62"/>
    <p:sldId id="418" r:id="rId63"/>
    <p:sldId id="354" r:id="rId64"/>
    <p:sldId id="340" r:id="rId65"/>
  </p:sldIdLst>
  <p:sldSz cx="12192000" cy="6858000"/>
  <p:notesSz cx="6858000" cy="9144000"/>
  <p:embeddedFontLst>
    <p:embeddedFont>
      <p:font typeface="WWKPolo66 Buch" panose="020B0500000000020000" pitchFamily="34" charset="0"/>
      <p:regular r:id="rId68"/>
      <p:italic r:id="rId69"/>
    </p:embeddedFont>
    <p:embeddedFont>
      <p:font typeface="WWKPolo66 Leicht" panose="020B0300000000020000" pitchFamily="34" charset="0"/>
      <p:regular r:id="rId70"/>
      <p:italic r:id="rId71"/>
    </p:embeddedFont>
    <p:embeddedFont>
      <p:font typeface="Calibri" panose="020F0502020204030204" pitchFamily="34" charset="0"/>
      <p:regular r:id="rId72"/>
      <p:bold r:id="rId73"/>
      <p:italic r:id="rId74"/>
      <p:boldItalic r:id="rId75"/>
    </p:embeddedFont>
  </p:embeddedFontLst>
  <p:custDataLst>
    <p:tags r:id="rId7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orient="horz" pos="693">
          <p15:clr>
            <a:srgbClr val="A4A3A4"/>
          </p15:clr>
        </p15:guide>
        <p15:guide id="4" orient="horz" pos="808">
          <p15:clr>
            <a:srgbClr val="A4A3A4"/>
          </p15:clr>
        </p15:guide>
        <p15:guide id="5" orient="horz" pos="3870">
          <p15:clr>
            <a:srgbClr val="A4A3A4"/>
          </p15:clr>
        </p15:guide>
        <p15:guide id="6" orient="horz" pos="190">
          <p15:clr>
            <a:srgbClr val="A4A3A4"/>
          </p15:clr>
        </p15:guide>
        <p15:guide id="7" orient="horz" pos="2331">
          <p15:clr>
            <a:srgbClr val="A4A3A4"/>
          </p15:clr>
        </p15:guide>
        <p15:guide id="8" pos="469">
          <p15:clr>
            <a:srgbClr val="A4A3A4"/>
          </p15:clr>
        </p15:guide>
        <p15:guide id="9" pos="7272">
          <p15:clr>
            <a:srgbClr val="A4A3A4"/>
          </p15:clr>
        </p15:guide>
        <p15:guide id="10" pos="3774">
          <p15:clr>
            <a:srgbClr val="A4A3A4"/>
          </p15:clr>
        </p15:guide>
        <p15:guide id="11" pos="3915">
          <p15:clr>
            <a:srgbClr val="A4A3A4"/>
          </p15:clr>
        </p15:guide>
        <p15:guide id="12" pos="2646">
          <p15:clr>
            <a:srgbClr val="A4A3A4"/>
          </p15:clr>
        </p15:guide>
        <p15:guide id="13" pos="2780">
          <p15:clr>
            <a:srgbClr val="A4A3A4"/>
          </p15:clr>
        </p15:guide>
        <p15:guide id="14" pos="4962">
          <p15:clr>
            <a:srgbClr val="A4A3A4"/>
          </p15:clr>
        </p15:guide>
        <p15:guide id="15" pos="5101">
          <p15:clr>
            <a:srgbClr val="A4A3A4"/>
          </p15:clr>
        </p15:guide>
        <p15:guide id="16" pos="383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8337"/>
    <a:srgbClr val="CBDBCE"/>
    <a:srgbClr val="EE7D00"/>
    <a:srgbClr val="6FBC85"/>
    <a:srgbClr val="DDDDDD"/>
    <a:srgbClr val="EAEAEA"/>
    <a:srgbClr val="FAFAFA"/>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9" d="100"/>
          <a:sy n="69" d="100"/>
        </p:scale>
        <p:origin x="-484" y="-72"/>
      </p:cViewPr>
      <p:guideLst>
        <p:guide orient="horz" pos="2160"/>
        <p:guide orient="horz" pos="693"/>
        <p:guide orient="horz" pos="808"/>
        <p:guide orient="horz" pos="3870"/>
        <p:guide orient="horz" pos="190"/>
        <p:guide orient="horz" pos="2331"/>
        <p:guide pos="3840"/>
        <p:guide pos="469"/>
        <p:guide pos="7272"/>
        <p:guide pos="3774"/>
        <p:guide pos="3915"/>
        <p:guide pos="2646"/>
        <p:guide pos="2780"/>
        <p:guide pos="4962"/>
        <p:guide pos="5101"/>
        <p:guide pos="3839"/>
      </p:guideLst>
    </p:cSldViewPr>
  </p:slideViewPr>
  <p:notesTextViewPr>
    <p:cViewPr>
      <p:scale>
        <a:sx n="1" d="1"/>
        <a:sy n="1" d="1"/>
      </p:scale>
      <p:origin x="0" y="0"/>
    </p:cViewPr>
  </p:notesTextViewPr>
  <p:notesViewPr>
    <p:cSldViewPr snapToGrid="0" showGuides="1">
      <p:cViewPr varScale="1">
        <p:scale>
          <a:sx n="63" d="100"/>
          <a:sy n="63" d="100"/>
        </p:scale>
        <p:origin x="2692" y="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font" Target="fonts/font1.fntdata"/><Relationship Id="rId76" Type="http://schemas.openxmlformats.org/officeDocument/2006/relationships/tags" Target="tags/tag1.xml"/><Relationship Id="rId7" Type="http://schemas.openxmlformats.org/officeDocument/2006/relationships/slideMaster" Target="slideMasters/slideMaster3.xml"/><Relationship Id="rId71"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font" Target="fonts/font6.fntdata"/><Relationship Id="rId78"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font" Target="fonts/font2.fntdata"/><Relationship Id="rId77" Type="http://schemas.openxmlformats.org/officeDocument/2006/relationships/presProps" Target="presProps.xml"/><Relationship Id="rId8" Type="http://schemas.openxmlformats.org/officeDocument/2006/relationships/slideMaster" Target="slideMasters/slideMaster4.xml"/><Relationship Id="rId51" Type="http://schemas.openxmlformats.org/officeDocument/2006/relationships/slide" Target="slides/slide41.xml"/><Relationship Id="rId72" Type="http://schemas.openxmlformats.org/officeDocument/2006/relationships/font" Target="fonts/font5.fntdata"/><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CA9F3B-A149-42FB-97A6-30CA0BC4ABBF}" type="doc">
      <dgm:prSet loTypeId="urn:microsoft.com/office/officeart/2005/8/layout/pyramid2" loCatId="pyramid" qsTypeId="urn:microsoft.com/office/officeart/2005/8/quickstyle/simple1" qsCatId="simple" csTypeId="urn:microsoft.com/office/officeart/2005/8/colors/accent1_2" csCatId="accent1" phldr="1"/>
      <dgm:spPr/>
    </dgm:pt>
    <dgm:pt modelId="{8E5F21FD-170B-4ED6-A93F-8BAAE87B8362}">
      <dgm:prSet custT="1"/>
      <dgm:spPr/>
      <dgm:t>
        <a:bodyPr/>
        <a:lstStyle/>
        <a:p>
          <a:r>
            <a:rPr lang="de-DE" sz="1200" b="1" dirty="0" smtClean="0"/>
            <a:t>WWK Dreifach Einfach</a:t>
          </a:r>
          <a:r>
            <a:rPr lang="de-DE" sz="1200" b="0" dirty="0" smtClean="0"/>
            <a:t/>
          </a:r>
          <a:br>
            <a:rPr lang="de-DE" sz="1200" b="0" dirty="0" smtClean="0"/>
          </a:br>
          <a:r>
            <a:rPr lang="de-DE" sz="1200" b="0" dirty="0" err="1" smtClean="0"/>
            <a:t>Einfach</a:t>
          </a:r>
          <a:r>
            <a:rPr lang="de-DE" sz="1200" b="0" dirty="0" smtClean="0"/>
            <a:t> und günstig</a:t>
          </a:r>
          <a:br>
            <a:rPr lang="de-DE" sz="1200" b="0" dirty="0" smtClean="0"/>
          </a:br>
          <a:r>
            <a:rPr lang="de-DE" sz="1200" b="0" dirty="0" smtClean="0"/>
            <a:t/>
          </a:r>
          <a:br>
            <a:rPr lang="de-DE" sz="1200" b="0" dirty="0" smtClean="0"/>
          </a:br>
          <a:r>
            <a:rPr lang="de-DE" sz="1200" b="0" dirty="0" smtClean="0"/>
            <a:t>- 102 ausgewählte Betriebsarten</a:t>
          </a:r>
        </a:p>
        <a:p>
          <a:r>
            <a:rPr lang="de-DE" sz="1200" b="0" dirty="0" smtClean="0"/>
            <a:t>- Minimum an Risikoschutz</a:t>
          </a:r>
        </a:p>
        <a:p>
          <a:r>
            <a:rPr lang="de-DE" sz="1200" b="0" dirty="0" smtClean="0"/>
            <a:t>- VSU/</a:t>
          </a:r>
          <a:r>
            <a:rPr lang="de-DE" sz="1200" b="0" dirty="0" err="1" smtClean="0"/>
            <a:t>Sach</a:t>
          </a:r>
          <a:r>
            <a:rPr lang="de-DE" sz="1200" b="0" dirty="0" smtClean="0"/>
            <a:t> bis 100.000 EUR</a:t>
          </a:r>
        </a:p>
      </dgm:t>
    </dgm:pt>
    <dgm:pt modelId="{6F702750-CE91-4C0D-878F-B9EDE62F049C}" type="parTrans" cxnId="{18AFFD69-D59E-4F55-881A-21C64F889212}">
      <dgm:prSet/>
      <dgm:spPr/>
      <dgm:t>
        <a:bodyPr/>
        <a:lstStyle/>
        <a:p>
          <a:endParaRPr lang="de-DE"/>
        </a:p>
      </dgm:t>
    </dgm:pt>
    <dgm:pt modelId="{F3C5F778-DA95-45E4-9DD4-CDB8D7FC27F8}" type="sibTrans" cxnId="{18AFFD69-D59E-4F55-881A-21C64F889212}">
      <dgm:prSet/>
      <dgm:spPr/>
      <dgm:t>
        <a:bodyPr/>
        <a:lstStyle/>
        <a:p>
          <a:endParaRPr lang="de-DE"/>
        </a:p>
      </dgm:t>
    </dgm:pt>
    <dgm:pt modelId="{455E3DF5-2992-4E9D-B049-9B44DD367292}">
      <dgm:prSet custT="1"/>
      <dgm:spPr/>
      <dgm:t>
        <a:bodyPr/>
        <a:lstStyle/>
        <a:p>
          <a:r>
            <a:rPr lang="de-DE" sz="1200" b="1" dirty="0" smtClean="0"/>
            <a:t>WWK Firmen Kombi </a:t>
          </a:r>
          <a:r>
            <a:rPr lang="de-DE" sz="1200" b="1" i="1" dirty="0" smtClean="0"/>
            <a:t>plus</a:t>
          </a:r>
          <a:r>
            <a:rPr lang="de-DE" sz="1200" b="0" dirty="0" smtClean="0"/>
            <a:t/>
          </a:r>
          <a:br>
            <a:rPr lang="de-DE" sz="1200" b="0" dirty="0" smtClean="0"/>
          </a:br>
          <a:r>
            <a:rPr lang="de-DE" sz="1200" b="0" dirty="0" smtClean="0"/>
            <a:t>Top Leistungen, Preis und Performance</a:t>
          </a:r>
        </a:p>
        <a:p>
          <a:r>
            <a:rPr lang="de-DE" sz="1200" b="0" dirty="0" smtClean="0"/>
            <a:t>- 1.300 Betriebsarten</a:t>
          </a:r>
        </a:p>
        <a:p>
          <a:r>
            <a:rPr lang="de-DE" sz="1200" b="0" dirty="0" smtClean="0"/>
            <a:t>- Weitreichender und flexibler Risikoschutz</a:t>
          </a:r>
        </a:p>
        <a:p>
          <a:r>
            <a:rPr lang="de-DE" sz="1200" b="0" dirty="0" smtClean="0"/>
            <a:t>- VSU/Sach bis 2.500.000 EUR</a:t>
          </a:r>
          <a:endParaRPr lang="de-DE" sz="1200" b="0" dirty="0"/>
        </a:p>
      </dgm:t>
    </dgm:pt>
    <dgm:pt modelId="{98F7517F-84D9-4815-82EC-15A3F8BBEDCB}" type="sibTrans" cxnId="{F03CA423-0683-468F-8AA6-7CA1ADCAB11A}">
      <dgm:prSet/>
      <dgm:spPr/>
      <dgm:t>
        <a:bodyPr/>
        <a:lstStyle/>
        <a:p>
          <a:endParaRPr lang="de-DE"/>
        </a:p>
      </dgm:t>
    </dgm:pt>
    <dgm:pt modelId="{71ED7104-F862-4211-A712-32731CD8FC07}" type="parTrans" cxnId="{F03CA423-0683-468F-8AA6-7CA1ADCAB11A}">
      <dgm:prSet/>
      <dgm:spPr/>
      <dgm:t>
        <a:bodyPr/>
        <a:lstStyle/>
        <a:p>
          <a:endParaRPr lang="de-DE"/>
        </a:p>
      </dgm:t>
    </dgm:pt>
    <dgm:pt modelId="{FF1242A6-5D90-4C08-9C2F-567F8DECE09C}">
      <dgm:prSet custT="1"/>
      <dgm:spPr/>
      <dgm:t>
        <a:bodyPr/>
        <a:lstStyle/>
        <a:p>
          <a:r>
            <a:rPr lang="de-DE" sz="1200" b="1" dirty="0" smtClean="0"/>
            <a:t>Linienprodukt</a:t>
          </a:r>
        </a:p>
        <a:p>
          <a:r>
            <a:rPr lang="de-DE" sz="1200" b="0" dirty="0" smtClean="0"/>
            <a:t>- Alle Betriebsarten</a:t>
          </a:r>
        </a:p>
        <a:p>
          <a:r>
            <a:rPr lang="de-DE" sz="1200" b="0" dirty="0" smtClean="0"/>
            <a:t>- Umfassender Risikoschutz nach Vereinbarung</a:t>
          </a:r>
          <a:endParaRPr lang="de-DE" sz="1200" b="0" dirty="0"/>
        </a:p>
      </dgm:t>
    </dgm:pt>
    <dgm:pt modelId="{BE107E0A-E3B2-4F0D-851E-EFFB3693A3B2}" type="parTrans" cxnId="{8F72370E-0DF8-49D7-B4B1-43CCDF80575A}">
      <dgm:prSet/>
      <dgm:spPr/>
      <dgm:t>
        <a:bodyPr/>
        <a:lstStyle/>
        <a:p>
          <a:endParaRPr lang="de-DE"/>
        </a:p>
      </dgm:t>
    </dgm:pt>
    <dgm:pt modelId="{234376A9-C38E-4052-A0D4-D656F3D97CC2}" type="sibTrans" cxnId="{8F72370E-0DF8-49D7-B4B1-43CCDF80575A}">
      <dgm:prSet/>
      <dgm:spPr/>
      <dgm:t>
        <a:bodyPr/>
        <a:lstStyle/>
        <a:p>
          <a:endParaRPr lang="de-DE"/>
        </a:p>
      </dgm:t>
    </dgm:pt>
    <dgm:pt modelId="{D9285A78-9AD1-4EE4-ADFA-7BA16FBF494A}" type="pres">
      <dgm:prSet presAssocID="{89CA9F3B-A149-42FB-97A6-30CA0BC4ABBF}" presName="compositeShape" presStyleCnt="0">
        <dgm:presLayoutVars>
          <dgm:dir/>
          <dgm:resizeHandles/>
        </dgm:presLayoutVars>
      </dgm:prSet>
      <dgm:spPr/>
    </dgm:pt>
    <dgm:pt modelId="{E7E92ADF-9F02-4D81-B402-80EA7D509B18}" type="pres">
      <dgm:prSet presAssocID="{89CA9F3B-A149-42FB-97A6-30CA0BC4ABBF}" presName="pyramid" presStyleLbl="node1" presStyleIdx="0" presStyleCnt="1"/>
      <dgm:spPr/>
    </dgm:pt>
    <dgm:pt modelId="{A3D7E8C8-8445-4555-B34D-A8F4C6527027}" type="pres">
      <dgm:prSet presAssocID="{89CA9F3B-A149-42FB-97A6-30CA0BC4ABBF}" presName="theList" presStyleCnt="0"/>
      <dgm:spPr/>
    </dgm:pt>
    <dgm:pt modelId="{AD537FAF-14C7-4520-993F-7238FA0987B3}" type="pres">
      <dgm:prSet presAssocID="{FF1242A6-5D90-4C08-9C2F-567F8DECE09C}" presName="aNode" presStyleLbl="fgAcc1" presStyleIdx="0" presStyleCnt="3">
        <dgm:presLayoutVars>
          <dgm:bulletEnabled val="1"/>
        </dgm:presLayoutVars>
      </dgm:prSet>
      <dgm:spPr/>
      <dgm:t>
        <a:bodyPr/>
        <a:lstStyle/>
        <a:p>
          <a:endParaRPr lang="de-DE"/>
        </a:p>
      </dgm:t>
    </dgm:pt>
    <dgm:pt modelId="{A19937AE-3CEB-4BF4-9FC7-AC5E5452A970}" type="pres">
      <dgm:prSet presAssocID="{FF1242A6-5D90-4C08-9C2F-567F8DECE09C}" presName="aSpace" presStyleCnt="0"/>
      <dgm:spPr/>
    </dgm:pt>
    <dgm:pt modelId="{A031EE90-818C-44E2-B36D-6B161C6F7330}" type="pres">
      <dgm:prSet presAssocID="{455E3DF5-2992-4E9D-B049-9B44DD367292}" presName="aNode" presStyleLbl="fgAcc1" presStyleIdx="1" presStyleCnt="3">
        <dgm:presLayoutVars>
          <dgm:bulletEnabled val="1"/>
        </dgm:presLayoutVars>
      </dgm:prSet>
      <dgm:spPr/>
      <dgm:t>
        <a:bodyPr/>
        <a:lstStyle/>
        <a:p>
          <a:endParaRPr lang="de-DE"/>
        </a:p>
      </dgm:t>
    </dgm:pt>
    <dgm:pt modelId="{48E180FC-9FF7-477B-9CC9-D678364251AC}" type="pres">
      <dgm:prSet presAssocID="{455E3DF5-2992-4E9D-B049-9B44DD367292}" presName="aSpace" presStyleCnt="0"/>
      <dgm:spPr/>
    </dgm:pt>
    <dgm:pt modelId="{388658C0-35CB-4E8C-91C6-FEF77988D2CF}" type="pres">
      <dgm:prSet presAssocID="{8E5F21FD-170B-4ED6-A93F-8BAAE87B8362}" presName="aNode" presStyleLbl="fgAcc1" presStyleIdx="2" presStyleCnt="3">
        <dgm:presLayoutVars>
          <dgm:bulletEnabled val="1"/>
        </dgm:presLayoutVars>
      </dgm:prSet>
      <dgm:spPr/>
      <dgm:t>
        <a:bodyPr/>
        <a:lstStyle/>
        <a:p>
          <a:endParaRPr lang="de-DE"/>
        </a:p>
      </dgm:t>
    </dgm:pt>
    <dgm:pt modelId="{C330E779-A7B6-4ADE-B18C-887B39E0400F}" type="pres">
      <dgm:prSet presAssocID="{8E5F21FD-170B-4ED6-A93F-8BAAE87B8362}" presName="aSpace" presStyleCnt="0"/>
      <dgm:spPr/>
    </dgm:pt>
  </dgm:ptLst>
  <dgm:cxnLst>
    <dgm:cxn modelId="{7CA5DB91-B7ED-490A-B423-45251B7B28E8}" type="presOf" srcId="{FF1242A6-5D90-4C08-9C2F-567F8DECE09C}" destId="{AD537FAF-14C7-4520-993F-7238FA0987B3}" srcOrd="0" destOrd="0" presId="urn:microsoft.com/office/officeart/2005/8/layout/pyramid2"/>
    <dgm:cxn modelId="{57DCBCE4-B7CE-4A6B-BF4E-313EED1A6727}" type="presOf" srcId="{89CA9F3B-A149-42FB-97A6-30CA0BC4ABBF}" destId="{D9285A78-9AD1-4EE4-ADFA-7BA16FBF494A}" srcOrd="0" destOrd="0" presId="urn:microsoft.com/office/officeart/2005/8/layout/pyramid2"/>
    <dgm:cxn modelId="{F03CA423-0683-468F-8AA6-7CA1ADCAB11A}" srcId="{89CA9F3B-A149-42FB-97A6-30CA0BC4ABBF}" destId="{455E3DF5-2992-4E9D-B049-9B44DD367292}" srcOrd="1" destOrd="0" parTransId="{71ED7104-F862-4211-A712-32731CD8FC07}" sibTransId="{98F7517F-84D9-4815-82EC-15A3F8BBEDCB}"/>
    <dgm:cxn modelId="{18AFFD69-D59E-4F55-881A-21C64F889212}" srcId="{89CA9F3B-A149-42FB-97A6-30CA0BC4ABBF}" destId="{8E5F21FD-170B-4ED6-A93F-8BAAE87B8362}" srcOrd="2" destOrd="0" parTransId="{6F702750-CE91-4C0D-878F-B9EDE62F049C}" sibTransId="{F3C5F778-DA95-45E4-9DD4-CDB8D7FC27F8}"/>
    <dgm:cxn modelId="{1395C7D8-E83D-4DA9-BDD4-DD0164EB3E05}" type="presOf" srcId="{8E5F21FD-170B-4ED6-A93F-8BAAE87B8362}" destId="{388658C0-35CB-4E8C-91C6-FEF77988D2CF}" srcOrd="0" destOrd="0" presId="urn:microsoft.com/office/officeart/2005/8/layout/pyramid2"/>
    <dgm:cxn modelId="{8F72370E-0DF8-49D7-B4B1-43CCDF80575A}" srcId="{89CA9F3B-A149-42FB-97A6-30CA0BC4ABBF}" destId="{FF1242A6-5D90-4C08-9C2F-567F8DECE09C}" srcOrd="0" destOrd="0" parTransId="{BE107E0A-E3B2-4F0D-851E-EFFB3693A3B2}" sibTransId="{234376A9-C38E-4052-A0D4-D656F3D97CC2}"/>
    <dgm:cxn modelId="{FC9232E6-DABB-4BE2-A0D3-C98410E2E579}" type="presOf" srcId="{455E3DF5-2992-4E9D-B049-9B44DD367292}" destId="{A031EE90-818C-44E2-B36D-6B161C6F7330}" srcOrd="0" destOrd="0" presId="urn:microsoft.com/office/officeart/2005/8/layout/pyramid2"/>
    <dgm:cxn modelId="{D843BBA6-C61C-4018-A1D7-D91452BE9E60}" type="presParOf" srcId="{D9285A78-9AD1-4EE4-ADFA-7BA16FBF494A}" destId="{E7E92ADF-9F02-4D81-B402-80EA7D509B18}" srcOrd="0" destOrd="0" presId="urn:microsoft.com/office/officeart/2005/8/layout/pyramid2"/>
    <dgm:cxn modelId="{EFD633A3-C195-4E61-B943-0F96ACB1FD2A}" type="presParOf" srcId="{D9285A78-9AD1-4EE4-ADFA-7BA16FBF494A}" destId="{A3D7E8C8-8445-4555-B34D-A8F4C6527027}" srcOrd="1" destOrd="0" presId="urn:microsoft.com/office/officeart/2005/8/layout/pyramid2"/>
    <dgm:cxn modelId="{95067CC9-8D8C-48BD-9A19-0B01B5C912D0}" type="presParOf" srcId="{A3D7E8C8-8445-4555-B34D-A8F4C6527027}" destId="{AD537FAF-14C7-4520-993F-7238FA0987B3}" srcOrd="0" destOrd="0" presId="urn:microsoft.com/office/officeart/2005/8/layout/pyramid2"/>
    <dgm:cxn modelId="{87E8B851-7B88-41D3-9979-21AE0EBB305C}" type="presParOf" srcId="{A3D7E8C8-8445-4555-B34D-A8F4C6527027}" destId="{A19937AE-3CEB-4BF4-9FC7-AC5E5452A970}" srcOrd="1" destOrd="0" presId="urn:microsoft.com/office/officeart/2005/8/layout/pyramid2"/>
    <dgm:cxn modelId="{80EDAD1E-F998-40D8-BD8A-CFD00E584EBB}" type="presParOf" srcId="{A3D7E8C8-8445-4555-B34D-A8F4C6527027}" destId="{A031EE90-818C-44E2-B36D-6B161C6F7330}" srcOrd="2" destOrd="0" presId="urn:microsoft.com/office/officeart/2005/8/layout/pyramid2"/>
    <dgm:cxn modelId="{95C9EB2D-8BC4-4F64-94BA-005FB20E9DCD}" type="presParOf" srcId="{A3D7E8C8-8445-4555-B34D-A8F4C6527027}" destId="{48E180FC-9FF7-477B-9CC9-D678364251AC}" srcOrd="3" destOrd="0" presId="urn:microsoft.com/office/officeart/2005/8/layout/pyramid2"/>
    <dgm:cxn modelId="{D9A600B3-2404-42E8-9445-C4786FEDCA50}" type="presParOf" srcId="{A3D7E8C8-8445-4555-B34D-A8F4C6527027}" destId="{388658C0-35CB-4E8C-91C6-FEF77988D2CF}" srcOrd="4" destOrd="0" presId="urn:microsoft.com/office/officeart/2005/8/layout/pyramid2"/>
    <dgm:cxn modelId="{E72D964B-06C3-4D4F-9ED1-F2784C69A686}" type="presParOf" srcId="{A3D7E8C8-8445-4555-B34D-A8F4C6527027}" destId="{C330E779-A7B6-4ADE-B18C-887B39E0400F}"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92ADF-9F02-4D81-B402-80EA7D509B18}">
      <dsp:nvSpPr>
        <dsp:cNvPr id="0" name=""/>
        <dsp:cNvSpPr/>
      </dsp:nvSpPr>
      <dsp:spPr>
        <a:xfrm>
          <a:off x="874133" y="0"/>
          <a:ext cx="5049633" cy="504963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537FAF-14C7-4520-993F-7238FA0987B3}">
      <dsp:nvSpPr>
        <dsp:cNvPr id="0" name=""/>
        <dsp:cNvSpPr/>
      </dsp:nvSpPr>
      <dsp:spPr>
        <a:xfrm>
          <a:off x="3398950" y="507675"/>
          <a:ext cx="3282261" cy="119534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b="1" kern="1200" dirty="0" smtClean="0"/>
            <a:t>Linienprodukt</a:t>
          </a:r>
        </a:p>
        <a:p>
          <a:pPr lvl="0" algn="ctr" defTabSz="533400">
            <a:lnSpc>
              <a:spcPct val="90000"/>
            </a:lnSpc>
            <a:spcBef>
              <a:spcPct val="0"/>
            </a:spcBef>
            <a:spcAft>
              <a:spcPct val="35000"/>
            </a:spcAft>
          </a:pPr>
          <a:r>
            <a:rPr lang="de-DE" sz="1200" b="0" kern="1200" dirty="0" smtClean="0"/>
            <a:t>- Alle Betriebsarten</a:t>
          </a:r>
        </a:p>
        <a:p>
          <a:pPr lvl="0" algn="ctr" defTabSz="533400">
            <a:lnSpc>
              <a:spcPct val="90000"/>
            </a:lnSpc>
            <a:spcBef>
              <a:spcPct val="0"/>
            </a:spcBef>
            <a:spcAft>
              <a:spcPct val="35000"/>
            </a:spcAft>
          </a:pPr>
          <a:r>
            <a:rPr lang="de-DE" sz="1200" b="0" kern="1200" dirty="0" smtClean="0"/>
            <a:t>- Umfassender Risikoschutz nach Vereinbarung</a:t>
          </a:r>
          <a:endParaRPr lang="de-DE" sz="1200" b="0" kern="1200" dirty="0"/>
        </a:p>
      </dsp:txBody>
      <dsp:txXfrm>
        <a:off x="3457302" y="566027"/>
        <a:ext cx="3165557" cy="1078638"/>
      </dsp:txXfrm>
    </dsp:sp>
    <dsp:sp modelId="{A031EE90-818C-44E2-B36D-6B161C6F7330}">
      <dsp:nvSpPr>
        <dsp:cNvPr id="0" name=""/>
        <dsp:cNvSpPr/>
      </dsp:nvSpPr>
      <dsp:spPr>
        <a:xfrm>
          <a:off x="3398950" y="1852436"/>
          <a:ext cx="3282261" cy="119534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b="1" kern="1200" dirty="0" smtClean="0"/>
            <a:t>WWK Firmen Kombi </a:t>
          </a:r>
          <a:r>
            <a:rPr lang="de-DE" sz="1200" b="1" i="1" kern="1200" dirty="0" smtClean="0"/>
            <a:t>plus</a:t>
          </a:r>
          <a:r>
            <a:rPr lang="de-DE" sz="1200" b="0" kern="1200" dirty="0" smtClean="0"/>
            <a:t/>
          </a:r>
          <a:br>
            <a:rPr lang="de-DE" sz="1200" b="0" kern="1200" dirty="0" smtClean="0"/>
          </a:br>
          <a:r>
            <a:rPr lang="de-DE" sz="1200" b="0" kern="1200" dirty="0" smtClean="0"/>
            <a:t>Top Leistungen, Preis und Performance</a:t>
          </a:r>
        </a:p>
        <a:p>
          <a:pPr lvl="0" algn="ctr" defTabSz="533400">
            <a:lnSpc>
              <a:spcPct val="90000"/>
            </a:lnSpc>
            <a:spcBef>
              <a:spcPct val="0"/>
            </a:spcBef>
            <a:spcAft>
              <a:spcPct val="35000"/>
            </a:spcAft>
          </a:pPr>
          <a:r>
            <a:rPr lang="de-DE" sz="1200" b="0" kern="1200" dirty="0" smtClean="0"/>
            <a:t>- 1.300 Betriebsarten</a:t>
          </a:r>
        </a:p>
        <a:p>
          <a:pPr lvl="0" algn="ctr" defTabSz="533400">
            <a:lnSpc>
              <a:spcPct val="90000"/>
            </a:lnSpc>
            <a:spcBef>
              <a:spcPct val="0"/>
            </a:spcBef>
            <a:spcAft>
              <a:spcPct val="35000"/>
            </a:spcAft>
          </a:pPr>
          <a:r>
            <a:rPr lang="de-DE" sz="1200" b="0" kern="1200" dirty="0" smtClean="0"/>
            <a:t>- Weitreichender und flexibler Risikoschutz</a:t>
          </a:r>
        </a:p>
        <a:p>
          <a:pPr lvl="0" algn="ctr" defTabSz="533400">
            <a:lnSpc>
              <a:spcPct val="90000"/>
            </a:lnSpc>
            <a:spcBef>
              <a:spcPct val="0"/>
            </a:spcBef>
            <a:spcAft>
              <a:spcPct val="35000"/>
            </a:spcAft>
          </a:pPr>
          <a:r>
            <a:rPr lang="de-DE" sz="1200" b="0" kern="1200" dirty="0" smtClean="0"/>
            <a:t>- VSU/Sach bis 2.500.000 EUR</a:t>
          </a:r>
          <a:endParaRPr lang="de-DE" sz="1200" b="0" kern="1200" dirty="0"/>
        </a:p>
      </dsp:txBody>
      <dsp:txXfrm>
        <a:off x="3457302" y="1910788"/>
        <a:ext cx="3165557" cy="1078638"/>
      </dsp:txXfrm>
    </dsp:sp>
    <dsp:sp modelId="{388658C0-35CB-4E8C-91C6-FEF77988D2CF}">
      <dsp:nvSpPr>
        <dsp:cNvPr id="0" name=""/>
        <dsp:cNvSpPr/>
      </dsp:nvSpPr>
      <dsp:spPr>
        <a:xfrm>
          <a:off x="3398950" y="3197196"/>
          <a:ext cx="3282261" cy="119534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b="1" kern="1200" dirty="0" smtClean="0"/>
            <a:t>WWK Dreifach Einfach</a:t>
          </a:r>
          <a:r>
            <a:rPr lang="de-DE" sz="1200" b="0" kern="1200" dirty="0" smtClean="0"/>
            <a:t/>
          </a:r>
          <a:br>
            <a:rPr lang="de-DE" sz="1200" b="0" kern="1200" dirty="0" smtClean="0"/>
          </a:br>
          <a:r>
            <a:rPr lang="de-DE" sz="1200" b="0" kern="1200" dirty="0" err="1" smtClean="0"/>
            <a:t>Einfach</a:t>
          </a:r>
          <a:r>
            <a:rPr lang="de-DE" sz="1200" b="0" kern="1200" dirty="0" smtClean="0"/>
            <a:t> und günstig</a:t>
          </a:r>
          <a:br>
            <a:rPr lang="de-DE" sz="1200" b="0" kern="1200" dirty="0" smtClean="0"/>
          </a:br>
          <a:r>
            <a:rPr lang="de-DE" sz="1200" b="0" kern="1200" dirty="0" smtClean="0"/>
            <a:t/>
          </a:r>
          <a:br>
            <a:rPr lang="de-DE" sz="1200" b="0" kern="1200" dirty="0" smtClean="0"/>
          </a:br>
          <a:r>
            <a:rPr lang="de-DE" sz="1200" b="0" kern="1200" dirty="0" smtClean="0"/>
            <a:t>- 102 ausgewählte Betriebsarten</a:t>
          </a:r>
        </a:p>
        <a:p>
          <a:pPr lvl="0" algn="ctr" defTabSz="533400">
            <a:lnSpc>
              <a:spcPct val="90000"/>
            </a:lnSpc>
            <a:spcBef>
              <a:spcPct val="0"/>
            </a:spcBef>
            <a:spcAft>
              <a:spcPct val="35000"/>
            </a:spcAft>
          </a:pPr>
          <a:r>
            <a:rPr lang="de-DE" sz="1200" b="0" kern="1200" dirty="0" smtClean="0"/>
            <a:t>- Minimum an Risikoschutz</a:t>
          </a:r>
        </a:p>
        <a:p>
          <a:pPr lvl="0" algn="ctr" defTabSz="533400">
            <a:lnSpc>
              <a:spcPct val="90000"/>
            </a:lnSpc>
            <a:spcBef>
              <a:spcPct val="0"/>
            </a:spcBef>
            <a:spcAft>
              <a:spcPct val="35000"/>
            </a:spcAft>
          </a:pPr>
          <a:r>
            <a:rPr lang="de-DE" sz="1200" b="0" kern="1200" dirty="0" smtClean="0"/>
            <a:t>- VSU/</a:t>
          </a:r>
          <a:r>
            <a:rPr lang="de-DE" sz="1200" b="0" kern="1200" dirty="0" err="1" smtClean="0"/>
            <a:t>Sach</a:t>
          </a:r>
          <a:r>
            <a:rPr lang="de-DE" sz="1200" b="0" kern="1200" dirty="0" smtClean="0"/>
            <a:t> bis 100.000 EUR</a:t>
          </a:r>
        </a:p>
      </dsp:txBody>
      <dsp:txXfrm>
        <a:off x="3457302" y="3255548"/>
        <a:ext cx="3165557" cy="1078638"/>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xmlns="" id="{2C8836F5-A02D-4EE9-BFE0-3F5B60F7B8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xmlns="" id="{A84BFEFE-755B-4B04-AACD-303CD29998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C00B02-293B-4E7E-A95C-C4D6C36F422E}" type="datetimeFigureOut">
              <a:rPr lang="de-DE" smtClean="0"/>
              <a:t>16.04.2020</a:t>
            </a:fld>
            <a:endParaRPr lang="de-DE"/>
          </a:p>
        </p:txBody>
      </p:sp>
      <p:sp>
        <p:nvSpPr>
          <p:cNvPr id="4" name="Fußzeilenplatzhalter 3">
            <a:extLst>
              <a:ext uri="{FF2B5EF4-FFF2-40B4-BE49-F238E27FC236}">
                <a16:creationId xmlns:a16="http://schemas.microsoft.com/office/drawing/2014/main" xmlns="" id="{90ADAE7E-014E-44C4-845C-E28C1B6DB2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xmlns="" id="{74AC5CF8-4F3A-42B9-A5BF-90BBC916DB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449AF75-3F53-43F8-8784-6A7593EAE507}" type="slidenum">
              <a:rPr lang="de-DE" smtClean="0"/>
              <a:t>‹Nr.›</a:t>
            </a:fld>
            <a:endParaRPr lang="de-DE"/>
          </a:p>
        </p:txBody>
      </p:sp>
    </p:spTree>
    <p:extLst>
      <p:ext uri="{BB962C8B-B14F-4D97-AF65-F5344CB8AC3E}">
        <p14:creationId xmlns:p14="http://schemas.microsoft.com/office/powerpoint/2010/main" val="41691998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5DC6A-FB19-49F9-8127-5543DED85DEC}" type="datetimeFigureOut">
              <a:rPr lang="de-DE" smtClean="0"/>
              <a:t>16.04.2020</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245A8-60DF-4402-945F-CDD4DE961E59}" type="slidenum">
              <a:rPr lang="de-DE" smtClean="0"/>
              <a:t>‹Nr.›</a:t>
            </a:fld>
            <a:endParaRPr lang="de-DE"/>
          </a:p>
        </p:txBody>
      </p:sp>
    </p:spTree>
    <p:extLst>
      <p:ext uri="{BB962C8B-B14F-4D97-AF65-F5344CB8AC3E}">
        <p14:creationId xmlns:p14="http://schemas.microsoft.com/office/powerpoint/2010/main" val="178976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6.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xmlns="" id="{CED0323D-831E-42F1-9BEC-0D769A85E7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a16="http://schemas.microsoft.com/office/drawing/2014/main" xmlns="" id="{56076A5E-0A03-434F-AB68-565CDE40CF07}"/>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a16="http://schemas.microsoft.com/office/drawing/2014/main" xmlns=""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Subtitle 2">
            <a:extLst>
              <a:ext uri="{FF2B5EF4-FFF2-40B4-BE49-F238E27FC236}">
                <a16:creationId xmlns:a16="http://schemas.microsoft.com/office/drawing/2014/main" xmlns=""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a16="http://schemas.microsoft.com/office/drawing/2014/main" xmlns=""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0" name="Textplatzhalter 4">
            <a:extLst>
              <a:ext uri="{FF2B5EF4-FFF2-40B4-BE49-F238E27FC236}">
                <a16:creationId xmlns:a16="http://schemas.microsoft.com/office/drawing/2014/main" xmlns=""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a16="http://schemas.microsoft.com/office/drawing/2014/main" xmlns=""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grpSp>
        <p:nvGrpSpPr>
          <p:cNvPr id="3" name="Gruppieren 2">
            <a:extLst>
              <a:ext uri="{FF2B5EF4-FFF2-40B4-BE49-F238E27FC236}">
                <a16:creationId xmlns:a16="http://schemas.microsoft.com/office/drawing/2014/main" xmlns=""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a16="http://schemas.microsoft.com/office/drawing/2014/main" xmlns=""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7" descr="WWK-Logo-_Eine starke Gemeinschaft_CMYK">
              <a:extLst>
                <a:ext uri="{FF2B5EF4-FFF2-40B4-BE49-F238E27FC236}">
                  <a16:creationId xmlns:a16="http://schemas.microsoft.com/office/drawing/2014/main" xmlns="" id="{2BA981E3-6B23-E241-9C54-025862C7C89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72652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C8164EC0-7C6B-CF46-B990-2C7835DF8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771900"/>
          </a:xfrm>
          <a:prstGeom prst="rect">
            <a:avLst/>
          </a:prstGeom>
        </p:spPr>
      </p:pic>
      <p:grpSp>
        <p:nvGrpSpPr>
          <p:cNvPr id="12" name="Gruppieren 11">
            <a:extLst>
              <a:ext uri="{FF2B5EF4-FFF2-40B4-BE49-F238E27FC236}">
                <a16:creationId xmlns:a16="http://schemas.microsoft.com/office/drawing/2014/main" xmlns=""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a16="http://schemas.microsoft.com/office/drawing/2014/main" xmlns=""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Picture 7" descr="WWK-Logo-_Eine starke Gemeinschaft_CMYK">
              <a:extLst>
                <a:ext uri="{FF2B5EF4-FFF2-40B4-BE49-F238E27FC236}">
                  <a16:creationId xmlns:a16="http://schemas.microsoft.com/office/drawing/2014/main" xmlns=""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a16="http://schemas.microsoft.com/office/drawing/2014/main" xmlns="" id="{8EF6F274-8EDA-264E-B2A3-4DCB0C2B9382}"/>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a16="http://schemas.microsoft.com/office/drawing/2014/main" xmlns=""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Subtitle 2">
            <a:extLst>
              <a:ext uri="{FF2B5EF4-FFF2-40B4-BE49-F238E27FC236}">
                <a16:creationId xmlns:a16="http://schemas.microsoft.com/office/drawing/2014/main" xmlns=""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a16="http://schemas.microsoft.com/office/drawing/2014/main" xmlns=""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6" name="Textplatzhalter 4">
            <a:extLst>
              <a:ext uri="{FF2B5EF4-FFF2-40B4-BE49-F238E27FC236}">
                <a16:creationId xmlns:a16="http://schemas.microsoft.com/office/drawing/2014/main" xmlns=""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a16="http://schemas.microsoft.com/office/drawing/2014/main" xmlns=""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26290613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F8A194F3-2034-4FE3-BEFE-643723A077D9}"/>
              </a:ext>
            </a:extLst>
          </p:cNvPr>
          <p:cNvSpPr>
            <a:spLocks noGrp="1"/>
          </p:cNvSpPr>
          <p:nvPr>
            <p:ph type="ctrTitle" hasCustomPrompt="1"/>
          </p:nvPr>
        </p:nvSpPr>
        <p:spPr>
          <a:xfrm>
            <a:off x="731838" y="3276560"/>
            <a:ext cx="10801350" cy="2146142"/>
          </a:xfrm>
        </p:spPr>
        <p:txBody>
          <a:bodyPr lIns="0" tIns="0" rIns="0" bIns="0" anchor="t">
            <a:normAutofit/>
          </a:bodyPr>
          <a:lstStyle>
            <a:lvl1pPr algn="l">
              <a:lnSpc>
                <a:spcPts val="5400"/>
              </a:lnSpc>
              <a:defRPr sz="6000" b="1" cap="all" baseline="0"/>
            </a:lvl1pPr>
          </a:lstStyle>
          <a:p>
            <a:r>
              <a:rPr lang="de-DE" dirty="0"/>
              <a:t>Ein langer </a:t>
            </a:r>
            <a:br>
              <a:rPr lang="de-DE" dirty="0"/>
            </a:br>
            <a:r>
              <a:rPr lang="de-DE" dirty="0"/>
              <a:t>Präsentationstitel</a:t>
            </a:r>
            <a:br>
              <a:rPr lang="de-DE" dirty="0"/>
            </a:br>
            <a:r>
              <a:rPr lang="de-DE" dirty="0"/>
              <a:t>in mehreren </a:t>
            </a:r>
            <a:r>
              <a:rPr lang="de-DE" dirty="0" err="1"/>
              <a:t>zeilen</a:t>
            </a:r>
            <a:r>
              <a:rPr lang="de-DE" dirty="0"/>
              <a:t>.</a:t>
            </a:r>
            <a:endParaRPr lang="en-US" dirty="0"/>
          </a:p>
        </p:txBody>
      </p:sp>
      <p:sp>
        <p:nvSpPr>
          <p:cNvPr id="11" name="Textplatzhalter 9">
            <a:extLst>
              <a:ext uri="{FF2B5EF4-FFF2-40B4-BE49-F238E27FC236}">
                <a16:creationId xmlns:a16="http://schemas.microsoft.com/office/drawing/2014/main" xmlns=""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a16="http://schemas.microsoft.com/office/drawing/2014/main" xmlns=""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a16="http://schemas.microsoft.com/office/drawing/2014/main" xmlns=""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xmlns=""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xmlns=""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Subtitle 2">
            <a:extLst>
              <a:ext uri="{FF2B5EF4-FFF2-40B4-BE49-F238E27FC236}">
                <a16:creationId xmlns:a16="http://schemas.microsoft.com/office/drawing/2014/main" xmlns=""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xmlns=""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a16="http://schemas.microsoft.com/office/drawing/2014/main" xmlns=""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191206026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6000" y="0"/>
            <a:ext cx="6096797" cy="5347187"/>
          </a:xfrm>
          <a:prstGeom prst="rect">
            <a:avLst/>
          </a:prstGeom>
        </p:spPr>
      </p:pic>
      <p:sp>
        <p:nvSpPr>
          <p:cNvPr id="11" name="Title 1">
            <a:extLst>
              <a:ext uri="{FF2B5EF4-FFF2-40B4-BE49-F238E27FC236}">
                <a16:creationId xmlns:a16="http://schemas.microsoft.com/office/drawing/2014/main" xmlns=""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a16="http://schemas.microsoft.com/office/drawing/2014/main" xmlns=""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a16="http://schemas.microsoft.com/office/drawing/2014/main" xmlns=""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a16="http://schemas.microsoft.com/office/drawing/2014/main" xmlns=""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xmlns=""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xmlns=""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Subtitle 2">
            <a:extLst>
              <a:ext uri="{FF2B5EF4-FFF2-40B4-BE49-F238E27FC236}">
                <a16:creationId xmlns:a16="http://schemas.microsoft.com/office/drawing/2014/main" xmlns=""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xmlns=""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a16="http://schemas.microsoft.com/office/drawing/2014/main" xmlns=""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8333194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xmlns=""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a16="http://schemas.microsoft.com/office/drawing/2014/main" xmlns=""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a16="http://schemas.microsoft.com/office/drawing/2014/main" xmlns=""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a16="http://schemas.microsoft.com/office/drawing/2014/main" xmlns=""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Picture 7" descr="WWK-Logo-_Eine starke Gemeinschaft_CMYK">
              <a:extLst>
                <a:ext uri="{FF2B5EF4-FFF2-40B4-BE49-F238E27FC236}">
                  <a16:creationId xmlns:a16="http://schemas.microsoft.com/office/drawing/2014/main" xmlns=""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a16="http://schemas.microsoft.com/office/drawing/2014/main" xmlns=""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13" name="Rechteck 12">
            <a:extLst>
              <a:ext uri="{FF2B5EF4-FFF2-40B4-BE49-F238E27FC236}">
                <a16:creationId xmlns:a16="http://schemas.microsoft.com/office/drawing/2014/main" xmlns=""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ubtitle 2">
            <a:extLst>
              <a:ext uri="{FF2B5EF4-FFF2-40B4-BE49-F238E27FC236}">
                <a16:creationId xmlns:a16="http://schemas.microsoft.com/office/drawing/2014/main" xmlns=""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a16="http://schemas.microsoft.com/office/drawing/2014/main" xmlns=""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a16="http://schemas.microsoft.com/office/drawing/2014/main" xmlns=""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8966513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xmlns=""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chemeClr val="tx2"/>
                </a:solidFill>
              </a:rPr>
              <a:t>Agenda</a:t>
            </a:r>
          </a:p>
        </p:txBody>
      </p:sp>
      <p:sp>
        <p:nvSpPr>
          <p:cNvPr id="13" name="Rechteck 12">
            <a:extLst>
              <a:ext uri="{FF2B5EF4-FFF2-40B4-BE49-F238E27FC236}">
                <a16:creationId xmlns:a16="http://schemas.microsoft.com/office/drawing/2014/main" xmlns=""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Slide Number Placeholder 5">
            <a:extLst>
              <a:ext uri="{FF2B5EF4-FFF2-40B4-BE49-F238E27FC236}">
                <a16:creationId xmlns:a16="http://schemas.microsoft.com/office/drawing/2014/main" xmlns=""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xmlns=""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xmlns=""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18" name="Rechteck 17">
            <a:extLst>
              <a:ext uri="{FF2B5EF4-FFF2-40B4-BE49-F238E27FC236}">
                <a16:creationId xmlns:a16="http://schemas.microsoft.com/office/drawing/2014/main" xmlns=""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Content Placeholder 2">
            <a:extLst>
              <a:ext uri="{FF2B5EF4-FFF2-40B4-BE49-F238E27FC236}">
                <a16:creationId xmlns:a16="http://schemas.microsoft.com/office/drawing/2014/main" xmlns=""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12068953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a16="http://schemas.microsoft.com/office/drawing/2014/main" xmlns=""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0" name="Rechteck 9">
            <a:extLst>
              <a:ext uri="{FF2B5EF4-FFF2-40B4-BE49-F238E27FC236}">
                <a16:creationId xmlns:a16="http://schemas.microsoft.com/office/drawing/2014/main" xmlns=""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Slide Number Placeholder 5">
            <a:extLst>
              <a:ext uri="{FF2B5EF4-FFF2-40B4-BE49-F238E27FC236}">
                <a16:creationId xmlns:a16="http://schemas.microsoft.com/office/drawing/2014/main" xmlns=""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2" name="Picture 7" descr="WWK-Logo-_Eine starke Gemeinschaft_CMYK">
            <a:extLst>
              <a:ext uri="{FF2B5EF4-FFF2-40B4-BE49-F238E27FC236}">
                <a16:creationId xmlns:a16="http://schemas.microsoft.com/office/drawing/2014/main" xmlns=""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xmlns=""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Rechteck 19">
            <a:extLst>
              <a:ext uri="{FF2B5EF4-FFF2-40B4-BE49-F238E27FC236}">
                <a16:creationId xmlns:a16="http://schemas.microsoft.com/office/drawing/2014/main" xmlns=""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6071701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a16="http://schemas.microsoft.com/office/drawing/2014/main" xmlns=""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xmlns=""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Slide Number Placeholder 5">
            <a:extLst>
              <a:ext uri="{FF2B5EF4-FFF2-40B4-BE49-F238E27FC236}">
                <a16:creationId xmlns:a16="http://schemas.microsoft.com/office/drawing/2014/main" xmlns=""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xmlns=""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xmlns=""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1" name="Rechteck 20">
            <a:extLst>
              <a:ext uri="{FF2B5EF4-FFF2-40B4-BE49-F238E27FC236}">
                <a16:creationId xmlns:a16="http://schemas.microsoft.com/office/drawing/2014/main" xmlns=""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6219641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0"/>
            <a:ext cx="12191998" cy="3987145"/>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4833005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0"/>
            <a:ext cx="12191997" cy="3987144"/>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err="1">
                <a:ln>
                  <a:noFill/>
                </a:ln>
                <a:solidFill>
                  <a:srgbClr val="009036"/>
                </a:solidFill>
                <a:effectLst/>
                <a:uLnTx/>
                <a:uFillTx/>
                <a:latin typeface="+mj-lt"/>
                <a:ea typeface="+mj-ea"/>
                <a:cs typeface="+mj-cs"/>
              </a:rPr>
              <a:t>kaffeepause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30852784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Mittagspause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7195922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987146"/>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Noch fragen?</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4033940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5" y="0"/>
            <a:ext cx="12191995" cy="3987146"/>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kumimoji="0" lang="de-DE" sz="6000" b="1" i="0" u="none" strike="noStrike" kern="1200" cap="all" spc="0" normalizeH="0" baseline="0" noProof="0" dirty="0">
                <a:ln>
                  <a:noFill/>
                </a:ln>
                <a:solidFill>
                  <a:srgbClr val="009036"/>
                </a:solidFill>
                <a:effectLst/>
                <a:uLnTx/>
                <a:uFillTx/>
                <a:latin typeface="+mj-lt"/>
                <a:ea typeface="+mj-ea"/>
                <a:cs typeface="+mj-cs"/>
              </a:rPr>
              <a:t>Bitte schalten sie ihr </a:t>
            </a:r>
            <a:r>
              <a:rPr kumimoji="0" lang="de-DE" sz="6000" b="1" i="0" u="none" strike="noStrike" kern="1200" cap="all" spc="0" normalizeH="0" baseline="0" noProof="0" dirty="0" err="1">
                <a:ln>
                  <a:noFill/>
                </a:ln>
                <a:solidFill>
                  <a:srgbClr val="009036"/>
                </a:solidFill>
                <a:effectLst/>
                <a:uLnTx/>
                <a:uFillTx/>
                <a:latin typeface="+mj-lt"/>
                <a:ea typeface="+mj-ea"/>
                <a:cs typeface="+mj-cs"/>
              </a:rPr>
              <a:t>smartphone</a:t>
            </a:r>
            <a:r>
              <a:rPr kumimoji="0" lang="de-DE" sz="6000" b="1" i="0" u="none" strike="noStrike" kern="1200" cap="all" spc="0" normalizeH="0" baseline="0" noProof="0" dirty="0">
                <a:ln>
                  <a:noFill/>
                </a:ln>
                <a:solidFill>
                  <a:srgbClr val="009036"/>
                </a:solidFill>
                <a:effectLst/>
                <a:uLnTx/>
                <a:uFillTx/>
                <a:latin typeface="+mj-lt"/>
                <a:ea typeface="+mj-ea"/>
                <a:cs typeface="+mj-cs"/>
              </a:rPr>
              <a:t> aus</a:t>
            </a: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4388116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xmlns=""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9" name="Rechteck 8">
            <a:extLst>
              <a:ext uri="{FF2B5EF4-FFF2-40B4-BE49-F238E27FC236}">
                <a16:creationId xmlns:a16="http://schemas.microsoft.com/office/drawing/2014/main" xmlns=""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Slide Number Placeholder 5">
            <a:extLst>
              <a:ext uri="{FF2B5EF4-FFF2-40B4-BE49-F238E27FC236}">
                <a16:creationId xmlns:a16="http://schemas.microsoft.com/office/drawing/2014/main" xmlns=""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1" name="Picture 7" descr="WWK-Logo-_Eine starke Gemeinschaft_CMYK">
            <a:extLst>
              <a:ext uri="{FF2B5EF4-FFF2-40B4-BE49-F238E27FC236}">
                <a16:creationId xmlns:a16="http://schemas.microsoft.com/office/drawing/2014/main" xmlns=""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a16="http://schemas.microsoft.com/office/drawing/2014/main" xmlns=""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19" name="Rechteck 18">
            <a:extLst>
              <a:ext uri="{FF2B5EF4-FFF2-40B4-BE49-F238E27FC236}">
                <a16:creationId xmlns:a16="http://schemas.microsoft.com/office/drawing/2014/main" xmlns=""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7112482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xmlns=""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a16="http://schemas.microsoft.com/office/drawing/2014/main" xmlns=""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a16="http://schemas.microsoft.com/office/drawing/2014/main" xmlns=""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xmlns=""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Slide Number Placeholder 5">
            <a:extLst>
              <a:ext uri="{FF2B5EF4-FFF2-40B4-BE49-F238E27FC236}">
                <a16:creationId xmlns:a16="http://schemas.microsoft.com/office/drawing/2014/main" xmlns=""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4" name="Picture 7" descr="WWK-Logo-_Eine starke Gemeinschaft_CMYK">
            <a:extLst>
              <a:ext uri="{FF2B5EF4-FFF2-40B4-BE49-F238E27FC236}">
                <a16:creationId xmlns:a16="http://schemas.microsoft.com/office/drawing/2014/main" xmlns=""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a16="http://schemas.microsoft.com/office/drawing/2014/main" xmlns=""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6872362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xmlns=""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a16="http://schemas.microsoft.com/office/drawing/2014/main" xmlns="" id="{0BBA0C9F-45F6-2E4B-AA1D-67642737E417}"/>
              </a:ext>
            </a:extLst>
          </p:cNvPr>
          <p:cNvSpPr>
            <a:spLocks noGrp="1"/>
          </p:cNvSpPr>
          <p:nvPr>
            <p:ph idx="1"/>
          </p:nvPr>
        </p:nvSpPr>
        <p:spPr>
          <a:xfrm>
            <a:off x="731837" y="1268412"/>
            <a:ext cx="5252244"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xmlns="" id="{0B796774-0B54-5F4C-8CA4-833F595E9131}"/>
              </a:ext>
            </a:extLst>
          </p:cNvPr>
          <p:cNvSpPr>
            <a:spLocks noGrp="1"/>
          </p:cNvSpPr>
          <p:nvPr>
            <p:ph idx="13"/>
          </p:nvPr>
        </p:nvSpPr>
        <p:spPr>
          <a:xfrm>
            <a:off x="6204744" y="1268413"/>
            <a:ext cx="5328445"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a16="http://schemas.microsoft.com/office/drawing/2014/main" xmlns=""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3" name="Rechteck 12">
            <a:extLst>
              <a:ext uri="{FF2B5EF4-FFF2-40B4-BE49-F238E27FC236}">
                <a16:creationId xmlns:a16="http://schemas.microsoft.com/office/drawing/2014/main" xmlns=""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lide Number Placeholder 5">
            <a:extLst>
              <a:ext uri="{FF2B5EF4-FFF2-40B4-BE49-F238E27FC236}">
                <a16:creationId xmlns:a16="http://schemas.microsoft.com/office/drawing/2014/main" xmlns=""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1" name="Picture 7" descr="WWK-Logo-_Eine starke Gemeinschaft_CMYK">
            <a:extLst>
              <a:ext uri="{FF2B5EF4-FFF2-40B4-BE49-F238E27FC236}">
                <a16:creationId xmlns:a16="http://schemas.microsoft.com/office/drawing/2014/main" xmlns=""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2821169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xmlns=""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xmlns=""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a16="http://schemas.microsoft.com/office/drawing/2014/main" xmlns=""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a16="http://schemas.microsoft.com/office/drawing/2014/main" xmlns=""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a16="http://schemas.microsoft.com/office/drawing/2014/main" xmlns=""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23" name="Rechteck 22">
            <a:extLst>
              <a:ext uri="{FF2B5EF4-FFF2-40B4-BE49-F238E27FC236}">
                <a16:creationId xmlns:a16="http://schemas.microsoft.com/office/drawing/2014/main" xmlns=""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Slide Number Placeholder 5">
            <a:extLst>
              <a:ext uri="{FF2B5EF4-FFF2-40B4-BE49-F238E27FC236}">
                <a16:creationId xmlns:a16="http://schemas.microsoft.com/office/drawing/2014/main" xmlns=""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extLst>
              <a:ext uri="{FF2B5EF4-FFF2-40B4-BE49-F238E27FC236}">
                <a16:creationId xmlns:a16="http://schemas.microsoft.com/office/drawing/2014/main" xmlns=""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xmlns=""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7" name="Rechteck 26">
            <a:extLst>
              <a:ext uri="{FF2B5EF4-FFF2-40B4-BE49-F238E27FC236}">
                <a16:creationId xmlns:a16="http://schemas.microsoft.com/office/drawing/2014/main" xmlns=""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9278560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xmlns=""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0"/>
          </a:xfrm>
          <a:prstGeom prst="rect">
            <a:avLst/>
          </a:prstGeom>
        </p:spPr>
      </p:pic>
      <p:sp>
        <p:nvSpPr>
          <p:cNvPr id="15" name="Rechteck 14">
            <a:extLst>
              <a:ext uri="{FF2B5EF4-FFF2-40B4-BE49-F238E27FC236}">
                <a16:creationId xmlns:a16="http://schemas.microsoft.com/office/drawing/2014/main" xmlns=""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Subtitle 2">
            <a:extLst>
              <a:ext uri="{FF2B5EF4-FFF2-40B4-BE49-F238E27FC236}">
                <a16:creationId xmlns:a16="http://schemas.microsoft.com/office/drawing/2014/main" xmlns=""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a16="http://schemas.microsoft.com/office/drawing/2014/main" xmlns=""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uppieren 22">
            <a:extLst>
              <a:ext uri="{FF2B5EF4-FFF2-40B4-BE49-F238E27FC236}">
                <a16:creationId xmlns:a16="http://schemas.microsoft.com/office/drawing/2014/main" xmlns=""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a16="http://schemas.microsoft.com/office/drawing/2014/main" xmlns=""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5" name="Picture 7" descr="WWK-Logo-_Eine starke Gemeinschaft_CMYK">
              <a:extLst>
                <a:ext uri="{FF2B5EF4-FFF2-40B4-BE49-F238E27FC236}">
                  <a16:creationId xmlns:a16="http://schemas.microsoft.com/office/drawing/2014/main" xmlns=""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a16="http://schemas.microsoft.com/office/drawing/2014/main" xmlns=""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a16="http://schemas.microsoft.com/office/drawing/2014/main" xmlns=""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2000" dirty="0">
                <a:solidFill>
                  <a:schemeClr val="accent6"/>
                </a:solidFill>
              </a:rPr>
              <a:t>WWK Versicherungen</a:t>
            </a:r>
          </a:p>
        </p:txBody>
      </p:sp>
      <p:sp>
        <p:nvSpPr>
          <p:cNvPr id="3" name="Rechteck 2">
            <a:extLst>
              <a:ext uri="{FF2B5EF4-FFF2-40B4-BE49-F238E27FC236}">
                <a16:creationId xmlns:a16="http://schemas.microsoft.com/office/drawing/2014/main" xmlns=""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chemeClr val="tx2"/>
                </a:solidFill>
                <a:latin typeface="+mj-lt"/>
              </a:rPr>
              <a:t>VIELEN DANK FÜR</a:t>
            </a:r>
            <a:br>
              <a:rPr lang="de-DE" sz="4000" b="1" dirty="0">
                <a:solidFill>
                  <a:schemeClr val="tx2"/>
                </a:solidFill>
                <a:latin typeface="+mj-lt"/>
              </a:rPr>
            </a:br>
            <a:r>
              <a:rPr lang="de-DE" sz="4000" b="1" dirty="0">
                <a:solidFill>
                  <a:schemeClr val="tx2"/>
                </a:solidFill>
                <a:latin typeface="+mj-lt"/>
              </a:rPr>
              <a:t>IHRE AUFMERKSAMKEIT.</a:t>
            </a:r>
          </a:p>
        </p:txBody>
      </p:sp>
    </p:spTree>
    <p:extLst>
      <p:ext uri="{BB962C8B-B14F-4D97-AF65-F5344CB8AC3E}">
        <p14:creationId xmlns:p14="http://schemas.microsoft.com/office/powerpoint/2010/main" val="793635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F7C14848-C023-FE4B-A8C5-B27A8A0AB7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195"/>
          </a:xfrm>
          <a:prstGeom prst="rect">
            <a:avLst/>
          </a:prstGeom>
        </p:spPr>
      </p:pic>
      <p:grpSp>
        <p:nvGrpSpPr>
          <p:cNvPr id="21" name="Gruppieren 20">
            <a:extLst>
              <a:ext uri="{FF2B5EF4-FFF2-40B4-BE49-F238E27FC236}">
                <a16:creationId xmlns:a16="http://schemas.microsoft.com/office/drawing/2014/main" xmlns=""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a16="http://schemas.microsoft.com/office/drawing/2014/main" xmlns=""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Picture 7" descr="WWK-Logo-_Eine starke Gemeinschaft_CMYK">
              <a:extLst>
                <a:ext uri="{FF2B5EF4-FFF2-40B4-BE49-F238E27FC236}">
                  <a16:creationId xmlns:a16="http://schemas.microsoft.com/office/drawing/2014/main" xmlns="" id="{8C35F4FB-0318-D24A-91A1-3C2BCDA3F06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a16="http://schemas.microsoft.com/office/drawing/2014/main" xmlns=""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ubtitle 2">
            <a:extLst>
              <a:ext uri="{FF2B5EF4-FFF2-40B4-BE49-F238E27FC236}">
                <a16:creationId xmlns:a16="http://schemas.microsoft.com/office/drawing/2014/main" xmlns=""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a16="http://schemas.microsoft.com/office/drawing/2014/main" xmlns=""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platzhalter 4">
            <a:extLst>
              <a:ext uri="{FF2B5EF4-FFF2-40B4-BE49-F238E27FC236}">
                <a16:creationId xmlns:a16="http://schemas.microsoft.com/office/drawing/2014/main" xmlns=""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a16="http://schemas.microsoft.com/office/drawing/2014/main" xmlns=""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2000" dirty="0">
                <a:solidFill>
                  <a:schemeClr val="accent6"/>
                </a:solidFill>
              </a:rPr>
              <a:t>WWK Versicherungen</a:t>
            </a:r>
          </a:p>
        </p:txBody>
      </p:sp>
      <p:sp>
        <p:nvSpPr>
          <p:cNvPr id="19" name="Rechteck 18">
            <a:extLst>
              <a:ext uri="{FF2B5EF4-FFF2-40B4-BE49-F238E27FC236}">
                <a16:creationId xmlns:a16="http://schemas.microsoft.com/office/drawing/2014/main" xmlns=""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chemeClr val="tx2"/>
                </a:solidFill>
                <a:latin typeface="+mj-lt"/>
              </a:rPr>
              <a:t>VIELEN DANK FÜR</a:t>
            </a:r>
            <a:br>
              <a:rPr lang="de-DE" sz="4000" b="1" dirty="0">
                <a:solidFill>
                  <a:schemeClr val="tx2"/>
                </a:solidFill>
                <a:latin typeface="+mj-lt"/>
              </a:rPr>
            </a:br>
            <a:r>
              <a:rPr lang="de-DE" sz="4000" b="1" dirty="0">
                <a:solidFill>
                  <a:schemeClr val="tx2"/>
                </a:solidFill>
                <a:latin typeface="+mj-lt"/>
              </a:rPr>
              <a:t>IHRE AUFMERKSAMKEIT.</a:t>
            </a:r>
          </a:p>
        </p:txBody>
      </p:sp>
    </p:spTree>
    <p:extLst>
      <p:ext uri="{BB962C8B-B14F-4D97-AF65-F5344CB8AC3E}">
        <p14:creationId xmlns:p14="http://schemas.microsoft.com/office/powerpoint/2010/main" val="7079323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xmlns=""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xmlns=""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Slide Number Placeholder 5">
            <a:extLst>
              <a:ext uri="{FF2B5EF4-FFF2-40B4-BE49-F238E27FC236}">
                <a16:creationId xmlns:a16="http://schemas.microsoft.com/office/drawing/2014/main" xmlns=""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8" name="Picture 7" descr="WWK-Logo-_Eine starke Gemeinschaft_CMYK">
            <a:extLst>
              <a:ext uri="{FF2B5EF4-FFF2-40B4-BE49-F238E27FC236}">
                <a16:creationId xmlns:a16="http://schemas.microsoft.com/office/drawing/2014/main" xmlns=""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xmlns=""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Rechteck 19">
            <a:extLst>
              <a:ext uri="{FF2B5EF4-FFF2-40B4-BE49-F238E27FC236}">
                <a16:creationId xmlns:a16="http://schemas.microsoft.com/office/drawing/2014/main" xmlns=""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 name="Textfeld 1">
            <a:extLst>
              <a:ext uri="{FF2B5EF4-FFF2-40B4-BE49-F238E27FC236}">
                <a16:creationId xmlns:a16="http://schemas.microsoft.com/office/drawing/2014/main" xmlns=""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chemeClr val="tx1"/>
                </a:solidFill>
              </a:rPr>
              <a:t>Diese Präsentation wurde von der WWK Versicherungsgruppe erstellt und wir behalten uns sämtliche Rechte daran vor.</a:t>
            </a:r>
          </a:p>
          <a:p>
            <a:endParaRPr lang="de-DE" sz="1600" dirty="0">
              <a:solidFill>
                <a:schemeClr val="tx1"/>
              </a:solidFill>
            </a:endParaRPr>
          </a:p>
          <a:p>
            <a:r>
              <a:rPr lang="de-DE" sz="1600" dirty="0">
                <a:solidFill>
                  <a:schemeClr val="tx1"/>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chemeClr val="tx1"/>
                </a:solidFill>
              </a:rPr>
              <a:t>Geltendmachen</a:t>
            </a:r>
            <a:r>
              <a:rPr lang="de-DE" sz="1600" dirty="0">
                <a:solidFill>
                  <a:schemeClr val="tx1"/>
                </a:solidFill>
              </a:rPr>
              <a:t> von Ansprüchen jeglicher Art ist ausgeschlossen.</a:t>
            </a:r>
          </a:p>
          <a:p>
            <a:endParaRPr lang="de-DE" dirty="0">
              <a:solidFill>
                <a:schemeClr val="tx1"/>
              </a:solidFill>
            </a:endParaRPr>
          </a:p>
        </p:txBody>
      </p:sp>
      <p:sp>
        <p:nvSpPr>
          <p:cNvPr id="11" name="Textfeld 10">
            <a:extLst>
              <a:ext uri="{FF2B5EF4-FFF2-40B4-BE49-F238E27FC236}">
                <a16:creationId xmlns:a16="http://schemas.microsoft.com/office/drawing/2014/main" xmlns=""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chemeClr val="tx1"/>
                </a:solidFill>
                <a:latin typeface="+mj-lt"/>
              </a:rPr>
              <a:t>WWK Lebensversicherung a.G.</a:t>
            </a:r>
          </a:p>
          <a:p>
            <a:r>
              <a:rPr lang="de-DE" sz="1200" dirty="0">
                <a:solidFill>
                  <a:schemeClr val="tx1"/>
                </a:solidFill>
              </a:rPr>
              <a:t>Vorstand: Jürgen Schrameier (V.),</a:t>
            </a:r>
          </a:p>
          <a:p>
            <a:r>
              <a:rPr lang="de-DE" sz="1200" dirty="0">
                <a:solidFill>
                  <a:schemeClr val="tx1"/>
                </a:solidFill>
              </a:rPr>
              <a:t>Rainer </a:t>
            </a:r>
            <a:r>
              <a:rPr lang="de-DE" sz="1200" dirty="0" err="1">
                <a:solidFill>
                  <a:schemeClr val="tx1"/>
                </a:solidFill>
              </a:rPr>
              <a:t>Gebhart</a:t>
            </a:r>
            <a:r>
              <a:rPr lang="de-DE" sz="1200" dirty="0">
                <a:solidFill>
                  <a:schemeClr val="tx1"/>
                </a:solidFill>
              </a:rPr>
              <a:t> (</a:t>
            </a:r>
            <a:r>
              <a:rPr lang="de-DE" sz="1200" dirty="0" err="1">
                <a:solidFill>
                  <a:schemeClr val="tx1"/>
                </a:solidFill>
              </a:rPr>
              <a:t>stv</a:t>
            </a:r>
            <a:r>
              <a:rPr lang="de-DE" sz="1200" dirty="0">
                <a:solidFill>
                  <a:schemeClr val="tx1"/>
                </a:solidFill>
              </a:rPr>
              <a:t>. V.),</a:t>
            </a:r>
          </a:p>
          <a:p>
            <a:r>
              <a:rPr lang="de-DE" sz="1200" dirty="0">
                <a:solidFill>
                  <a:schemeClr val="tx1"/>
                </a:solidFill>
              </a:rPr>
              <a:t>Dirk </a:t>
            </a:r>
            <a:r>
              <a:rPr lang="de-DE" sz="1200" dirty="0" err="1">
                <a:solidFill>
                  <a:schemeClr val="tx1"/>
                </a:solidFill>
              </a:rPr>
              <a:t>Fassott</a:t>
            </a:r>
            <a:endParaRPr lang="de-DE" sz="1200" dirty="0">
              <a:solidFill>
                <a:schemeClr val="tx1"/>
              </a:solidFill>
            </a:endParaRPr>
          </a:p>
          <a:p>
            <a:r>
              <a:rPr lang="de-DE" sz="1200" dirty="0">
                <a:solidFill>
                  <a:schemeClr val="tx1"/>
                </a:solidFill>
              </a:rPr>
              <a:t>Vorsitzender des Aufsichtsrats:</a:t>
            </a:r>
          </a:p>
          <a:p>
            <a:r>
              <a:rPr lang="de-DE" sz="1200" dirty="0">
                <a:solidFill>
                  <a:schemeClr val="tx1"/>
                </a:solidFill>
              </a:rPr>
              <a:t>Dr. Frank Schindelhauer</a:t>
            </a:r>
          </a:p>
          <a:p>
            <a:r>
              <a:rPr lang="de-DE" sz="1200" dirty="0">
                <a:solidFill>
                  <a:schemeClr val="tx1"/>
                </a:solidFill>
              </a:rPr>
              <a:t>Registergericht</a:t>
            </a:r>
          </a:p>
          <a:p>
            <a:r>
              <a:rPr lang="de-DE" sz="1200" dirty="0">
                <a:solidFill>
                  <a:schemeClr val="tx1"/>
                </a:solidFill>
              </a:rPr>
              <a:t>München HR B 211</a:t>
            </a:r>
          </a:p>
          <a:p>
            <a:r>
              <a:rPr lang="de-DE" sz="1200" dirty="0">
                <a:solidFill>
                  <a:schemeClr val="tx1"/>
                </a:solidFill>
              </a:rPr>
              <a:t>St. Nr. 143/108/40018</a:t>
            </a:r>
          </a:p>
          <a:p>
            <a:r>
              <a:rPr lang="de-DE" sz="1200" dirty="0">
                <a:solidFill>
                  <a:schemeClr val="tx1"/>
                </a:solidFill>
              </a:rPr>
              <a:t>Gl. Id. DE81WWK00000069127</a:t>
            </a:r>
          </a:p>
        </p:txBody>
      </p:sp>
      <p:sp>
        <p:nvSpPr>
          <p:cNvPr id="12" name="Textfeld 11">
            <a:extLst>
              <a:ext uri="{FF2B5EF4-FFF2-40B4-BE49-F238E27FC236}">
                <a16:creationId xmlns:a16="http://schemas.microsoft.com/office/drawing/2014/main" xmlns=""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chemeClr val="tx1"/>
                </a:solidFill>
                <a:latin typeface="+mj-lt"/>
              </a:rPr>
              <a:t>WWK Allgemeine Versicherung AG</a:t>
            </a:r>
          </a:p>
          <a:p>
            <a:r>
              <a:rPr lang="de-DE" sz="1200" dirty="0">
                <a:solidFill>
                  <a:schemeClr val="tx1"/>
                </a:solidFill>
                <a:latin typeface="+mn-lt"/>
              </a:rPr>
              <a:t>Vorstand: Jürgen Schrameier (V.),</a:t>
            </a:r>
          </a:p>
          <a:p>
            <a:r>
              <a:rPr lang="de-DE" sz="1200" dirty="0">
                <a:solidFill>
                  <a:schemeClr val="tx1"/>
                </a:solidFill>
                <a:latin typeface="+mn-lt"/>
              </a:rPr>
              <a:t>Rainer </a:t>
            </a:r>
            <a:r>
              <a:rPr lang="de-DE" sz="1200" dirty="0" err="1">
                <a:solidFill>
                  <a:schemeClr val="tx1"/>
                </a:solidFill>
                <a:latin typeface="+mn-lt"/>
              </a:rPr>
              <a:t>Gebhart</a:t>
            </a:r>
            <a:r>
              <a:rPr lang="de-DE" sz="1200" dirty="0">
                <a:solidFill>
                  <a:schemeClr val="tx1"/>
                </a:solidFill>
                <a:latin typeface="+mn-lt"/>
              </a:rPr>
              <a:t> (</a:t>
            </a:r>
            <a:r>
              <a:rPr lang="de-DE" sz="1200" dirty="0" err="1">
                <a:solidFill>
                  <a:schemeClr val="tx1"/>
                </a:solidFill>
                <a:latin typeface="+mn-lt"/>
              </a:rPr>
              <a:t>stv</a:t>
            </a:r>
            <a:r>
              <a:rPr lang="de-DE" sz="1200" dirty="0">
                <a:solidFill>
                  <a:schemeClr val="tx1"/>
                </a:solidFill>
                <a:latin typeface="+mn-lt"/>
              </a:rPr>
              <a:t>. V.),</a:t>
            </a:r>
          </a:p>
          <a:p>
            <a:r>
              <a:rPr lang="de-DE" sz="1200" dirty="0">
                <a:solidFill>
                  <a:schemeClr val="tx1"/>
                </a:solidFill>
                <a:latin typeface="+mn-lt"/>
              </a:rPr>
              <a:t>Dirk </a:t>
            </a:r>
            <a:r>
              <a:rPr lang="de-DE" sz="1200" dirty="0" err="1">
                <a:solidFill>
                  <a:schemeClr val="tx1"/>
                </a:solidFill>
                <a:latin typeface="+mn-lt"/>
              </a:rPr>
              <a:t>Fassott</a:t>
            </a:r>
            <a:r>
              <a:rPr lang="de-DE" sz="1200" dirty="0">
                <a:solidFill>
                  <a:schemeClr val="tx1"/>
                </a:solidFill>
                <a:latin typeface="+mn-lt"/>
              </a:rPr>
              <a:t> </a:t>
            </a:r>
          </a:p>
          <a:p>
            <a:r>
              <a:rPr lang="de-DE" sz="1200" dirty="0">
                <a:solidFill>
                  <a:schemeClr val="tx1"/>
                </a:solidFill>
                <a:latin typeface="+mn-lt"/>
              </a:rPr>
              <a:t>Vorsitzender des Aufsichtsrats:</a:t>
            </a:r>
          </a:p>
          <a:p>
            <a:r>
              <a:rPr lang="de-DE" sz="1200" dirty="0">
                <a:solidFill>
                  <a:schemeClr val="tx1"/>
                </a:solidFill>
                <a:latin typeface="+mn-lt"/>
              </a:rPr>
              <a:t>Prof. Dr. Peter Reiff </a:t>
            </a:r>
          </a:p>
          <a:p>
            <a:r>
              <a:rPr lang="de-DE" sz="1200" dirty="0">
                <a:solidFill>
                  <a:schemeClr val="tx1"/>
                </a:solidFill>
                <a:latin typeface="+mn-lt"/>
              </a:rPr>
              <a:t>Registergericht </a:t>
            </a:r>
          </a:p>
          <a:p>
            <a:r>
              <a:rPr lang="de-DE" sz="1200" dirty="0">
                <a:solidFill>
                  <a:schemeClr val="tx1"/>
                </a:solidFill>
                <a:latin typeface="+mn-lt"/>
              </a:rPr>
              <a:t>München HR B 5553</a:t>
            </a:r>
          </a:p>
          <a:p>
            <a:r>
              <a:rPr lang="de-DE" sz="1200" dirty="0">
                <a:solidFill>
                  <a:schemeClr val="tx1"/>
                </a:solidFill>
                <a:latin typeface="+mn-lt"/>
              </a:rPr>
              <a:t>St. Nr. 143/108/40026</a:t>
            </a:r>
          </a:p>
          <a:p>
            <a:r>
              <a:rPr lang="de-DE" sz="1200" dirty="0" err="1">
                <a:solidFill>
                  <a:schemeClr val="tx1"/>
                </a:solidFill>
                <a:latin typeface="+mn-lt"/>
              </a:rPr>
              <a:t>Vst</a:t>
            </a:r>
            <a:r>
              <a:rPr lang="de-DE" sz="1200" dirty="0">
                <a:solidFill>
                  <a:schemeClr val="tx1"/>
                </a:solidFill>
                <a:latin typeface="+mn-lt"/>
              </a:rPr>
              <a:t>. Nr. 802/V908 0200 4423 </a:t>
            </a:r>
          </a:p>
          <a:p>
            <a:r>
              <a:rPr lang="de-DE" sz="1200" dirty="0">
                <a:solidFill>
                  <a:schemeClr val="tx1"/>
                </a:solidFill>
                <a:latin typeface="+mn-lt"/>
              </a:rPr>
              <a:t>Gl. Id. DE11WWK00000069126</a:t>
            </a:r>
          </a:p>
        </p:txBody>
      </p:sp>
      <p:sp>
        <p:nvSpPr>
          <p:cNvPr id="14" name="Textfeld 13">
            <a:extLst>
              <a:ext uri="{FF2B5EF4-FFF2-40B4-BE49-F238E27FC236}">
                <a16:creationId xmlns:a16="http://schemas.microsoft.com/office/drawing/2014/main" xmlns=""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chemeClr val="tx1"/>
                </a:solidFill>
                <a:latin typeface="+mj-lt"/>
              </a:rPr>
              <a:t>WWK </a:t>
            </a:r>
            <a:r>
              <a:rPr lang="de-DE" sz="1200" dirty="0" err="1">
                <a:solidFill>
                  <a:schemeClr val="tx1"/>
                </a:solidFill>
                <a:latin typeface="+mj-lt"/>
              </a:rPr>
              <a:t>Vermögensverwaltungs</a:t>
            </a:r>
            <a:endParaRPr lang="de-DE" sz="1200" dirty="0">
              <a:solidFill>
                <a:schemeClr val="tx1"/>
              </a:solidFill>
              <a:latin typeface="+mj-lt"/>
            </a:endParaRPr>
          </a:p>
          <a:p>
            <a:r>
              <a:rPr lang="de-DE" sz="1200" dirty="0">
                <a:solidFill>
                  <a:schemeClr val="tx1"/>
                </a:solidFill>
                <a:latin typeface="+mj-lt"/>
              </a:rPr>
              <a:t>und </a:t>
            </a:r>
            <a:r>
              <a:rPr lang="de-DE" sz="1200" dirty="0" err="1">
                <a:solidFill>
                  <a:schemeClr val="tx1"/>
                </a:solidFill>
                <a:latin typeface="+mj-lt"/>
              </a:rPr>
              <a:t>Dienstleistungs</a:t>
            </a:r>
            <a:r>
              <a:rPr lang="de-DE" sz="1200" dirty="0">
                <a:solidFill>
                  <a:schemeClr val="tx1"/>
                </a:solidFill>
                <a:latin typeface="+mj-lt"/>
              </a:rPr>
              <a:t> GmbH</a:t>
            </a:r>
          </a:p>
          <a:p>
            <a:r>
              <a:rPr lang="de-DE" sz="1200" dirty="0">
                <a:solidFill>
                  <a:schemeClr val="tx1"/>
                </a:solidFill>
                <a:latin typeface="+mn-lt"/>
              </a:rPr>
              <a:t>Geschäftsführer: Karl Ruffing,</a:t>
            </a:r>
          </a:p>
          <a:p>
            <a:r>
              <a:rPr lang="de-DE" sz="1200" dirty="0">
                <a:solidFill>
                  <a:schemeClr val="tx1"/>
                </a:solidFill>
                <a:latin typeface="+mn-lt"/>
              </a:rPr>
              <a:t>Stefan </a:t>
            </a:r>
            <a:r>
              <a:rPr lang="de-DE" sz="1200" dirty="0" err="1">
                <a:solidFill>
                  <a:schemeClr val="tx1"/>
                </a:solidFill>
                <a:latin typeface="+mn-lt"/>
              </a:rPr>
              <a:t>Sedlmeir</a:t>
            </a:r>
            <a:endParaRPr lang="de-DE" sz="1200" dirty="0">
              <a:solidFill>
                <a:schemeClr val="tx1"/>
              </a:solidFill>
              <a:latin typeface="+mn-lt"/>
            </a:endParaRPr>
          </a:p>
          <a:p>
            <a:r>
              <a:rPr lang="de-DE" sz="1200" dirty="0">
                <a:solidFill>
                  <a:schemeClr val="tx1"/>
                </a:solidFill>
                <a:latin typeface="+mn-lt"/>
              </a:rPr>
              <a:t>Registergericht</a:t>
            </a:r>
          </a:p>
          <a:p>
            <a:r>
              <a:rPr lang="de-DE" sz="1200" dirty="0">
                <a:solidFill>
                  <a:schemeClr val="tx1"/>
                </a:solidFill>
                <a:latin typeface="+mn-lt"/>
              </a:rPr>
              <a:t>München HR B 76323</a:t>
            </a:r>
          </a:p>
          <a:p>
            <a:r>
              <a:rPr lang="de-DE" sz="1200" dirty="0">
                <a:solidFill>
                  <a:schemeClr val="tx1"/>
                </a:solidFill>
                <a:latin typeface="+mn-lt"/>
              </a:rPr>
              <a:t>St. Nr. 143/108/40050 </a:t>
            </a:r>
          </a:p>
          <a:p>
            <a:r>
              <a:rPr lang="de-DE" sz="1200" dirty="0">
                <a:solidFill>
                  <a:schemeClr val="tx1"/>
                </a:solidFill>
                <a:latin typeface="+mn-lt"/>
              </a:rPr>
              <a:t>Gl. Id. DE38WWK00000069125</a:t>
            </a:r>
          </a:p>
        </p:txBody>
      </p:sp>
      <p:sp>
        <p:nvSpPr>
          <p:cNvPr id="21" name="Textfeld 20">
            <a:extLst>
              <a:ext uri="{FF2B5EF4-FFF2-40B4-BE49-F238E27FC236}">
                <a16:creationId xmlns:a16="http://schemas.microsoft.com/office/drawing/2014/main" xmlns=""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chemeClr val="tx1"/>
                </a:solidFill>
                <a:latin typeface="+mj-lt"/>
              </a:rPr>
              <a:t>WWK Pensionsfonds AG</a:t>
            </a:r>
          </a:p>
          <a:p>
            <a:r>
              <a:rPr lang="de-DE" sz="1200" dirty="0">
                <a:solidFill>
                  <a:schemeClr val="tx1"/>
                </a:solidFill>
                <a:latin typeface="+mn-lt"/>
              </a:rPr>
              <a:t>Vorstand: Karl Ruffing, </a:t>
            </a:r>
          </a:p>
          <a:p>
            <a:r>
              <a:rPr lang="de-DE" sz="1200" dirty="0">
                <a:solidFill>
                  <a:schemeClr val="tx1"/>
                </a:solidFill>
                <a:latin typeface="+mn-lt"/>
              </a:rPr>
              <a:t>Heinrich </a:t>
            </a:r>
            <a:r>
              <a:rPr lang="de-DE" sz="1200" dirty="0" err="1">
                <a:solidFill>
                  <a:schemeClr val="tx1"/>
                </a:solidFill>
                <a:latin typeface="+mn-lt"/>
              </a:rPr>
              <a:t>Schüppert</a:t>
            </a:r>
            <a:endParaRPr lang="de-DE" sz="1200" dirty="0">
              <a:solidFill>
                <a:schemeClr val="tx1"/>
              </a:solidFill>
              <a:latin typeface="+mn-lt"/>
            </a:endParaRPr>
          </a:p>
          <a:p>
            <a:r>
              <a:rPr lang="de-DE" sz="1200" dirty="0">
                <a:solidFill>
                  <a:schemeClr val="tx1"/>
                </a:solidFill>
                <a:latin typeface="+mn-lt"/>
              </a:rPr>
              <a:t>Vorsitzender des Aufsichtsrats:</a:t>
            </a:r>
          </a:p>
          <a:p>
            <a:r>
              <a:rPr lang="de-DE" sz="1200" dirty="0">
                <a:solidFill>
                  <a:schemeClr val="tx1"/>
                </a:solidFill>
                <a:latin typeface="+mn-lt"/>
              </a:rPr>
              <a:t>Dirk </a:t>
            </a:r>
            <a:r>
              <a:rPr lang="de-DE" sz="1200" dirty="0" err="1">
                <a:solidFill>
                  <a:schemeClr val="tx1"/>
                </a:solidFill>
                <a:latin typeface="+mn-lt"/>
              </a:rPr>
              <a:t>Fassott</a:t>
            </a:r>
            <a:endParaRPr lang="de-DE" sz="1200" dirty="0">
              <a:solidFill>
                <a:schemeClr val="tx1"/>
              </a:solidFill>
              <a:latin typeface="+mn-lt"/>
            </a:endParaRPr>
          </a:p>
          <a:p>
            <a:r>
              <a:rPr lang="de-DE" sz="1200" dirty="0">
                <a:solidFill>
                  <a:schemeClr val="tx1"/>
                </a:solidFill>
                <a:latin typeface="+mn-lt"/>
              </a:rPr>
              <a:t>Registergericht </a:t>
            </a:r>
          </a:p>
          <a:p>
            <a:r>
              <a:rPr lang="de-DE" sz="1200" dirty="0">
                <a:solidFill>
                  <a:schemeClr val="tx1"/>
                </a:solidFill>
                <a:latin typeface="+mn-lt"/>
              </a:rPr>
              <a:t>München HR B 146295</a:t>
            </a:r>
          </a:p>
          <a:p>
            <a:r>
              <a:rPr lang="de-DE" sz="1200" dirty="0">
                <a:solidFill>
                  <a:schemeClr val="tx1"/>
                </a:solidFill>
                <a:latin typeface="+mn-lt"/>
              </a:rPr>
              <a:t>St. Nr. 143/108/40034</a:t>
            </a:r>
          </a:p>
          <a:p>
            <a:r>
              <a:rPr lang="de-DE" sz="1200" dirty="0">
                <a:solidFill>
                  <a:schemeClr val="tx1"/>
                </a:solidFill>
                <a:latin typeface="+mn-lt"/>
              </a:rPr>
              <a:t>Gl. Id. DE65WWK00000069124</a:t>
            </a:r>
          </a:p>
        </p:txBody>
      </p:sp>
      <p:sp>
        <p:nvSpPr>
          <p:cNvPr id="23" name="Textfeld 22">
            <a:extLst>
              <a:ext uri="{FF2B5EF4-FFF2-40B4-BE49-F238E27FC236}">
                <a16:creationId xmlns:a16="http://schemas.microsoft.com/office/drawing/2014/main" xmlns=""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chemeClr val="tx1"/>
                </a:solidFill>
                <a:latin typeface="+mj-lt"/>
              </a:rPr>
              <a:t>Bankverbindung: </a:t>
            </a:r>
            <a:r>
              <a:rPr lang="de-DE" sz="1200" dirty="0">
                <a:solidFill>
                  <a:schemeClr val="tx1"/>
                </a:solidFill>
                <a:latin typeface="+mn-lt"/>
              </a:rPr>
              <a:t>Bayern LB München (BLZ 700 500 00), Kontonummer: 35 540, IBAN: DE96 7005 0000 0000 0355 40,  BIC: BYLADEMMXXX</a:t>
            </a:r>
          </a:p>
        </p:txBody>
      </p:sp>
      <p:sp>
        <p:nvSpPr>
          <p:cNvPr id="24" name="Textfeld 23">
            <a:extLst>
              <a:ext uri="{FF2B5EF4-FFF2-40B4-BE49-F238E27FC236}">
                <a16:creationId xmlns:a16="http://schemas.microsoft.com/office/drawing/2014/main" xmlns=""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chemeClr val="tx1"/>
                </a:solidFill>
                <a:latin typeface="+mj-lt"/>
              </a:rPr>
              <a:t>Hausanschrift:</a:t>
            </a:r>
            <a:r>
              <a:rPr lang="de-DE" sz="1200" dirty="0">
                <a:solidFill>
                  <a:schemeClr val="tx1"/>
                </a:solidFill>
                <a:latin typeface="+mn-lt"/>
              </a:rPr>
              <a:t> Marsstraße 37, 80335 München (Briefanschrift 80292), Telefon +49 (89) 51 14-0, Fax +49 (89) 51 14-23 37, E-Mail: </a:t>
            </a:r>
            <a:r>
              <a:rPr lang="de-DE" sz="1200" dirty="0" err="1">
                <a:solidFill>
                  <a:schemeClr val="tx1"/>
                </a:solidFill>
                <a:latin typeface="+mn-lt"/>
                <a:hlinkClick r:id="rId3">
                  <a:extLst>
                    <a:ext uri="{A12FA001-AC4F-418D-AE19-62706E023703}">
                      <ahyp:hlinkClr xmlns="" xmlns:ahyp="http://schemas.microsoft.com/office/drawing/2018/hyperlinkcolor" val="tx"/>
                    </a:ext>
                  </a:extLst>
                </a:hlinkClick>
              </a:rPr>
              <a:t>info@wwk.de</a:t>
            </a:r>
            <a:r>
              <a:rPr lang="de-DE" sz="1200" dirty="0">
                <a:solidFill>
                  <a:schemeClr val="tx1"/>
                </a:solidFill>
                <a:latin typeface="+mn-lt"/>
              </a:rPr>
              <a:t>, </a:t>
            </a:r>
            <a:r>
              <a:rPr lang="de-DE" sz="1200" dirty="0" err="1">
                <a:solidFill>
                  <a:schemeClr val="tx1"/>
                </a:solidFill>
                <a:latin typeface="+mn-lt"/>
                <a:hlinkClick r:id="rId4">
                  <a:extLst>
                    <a:ext uri="{A12FA001-AC4F-418D-AE19-62706E023703}">
                      <ahyp:hlinkClr xmlns="" xmlns:ahyp="http://schemas.microsoft.com/office/drawing/2018/hyperlinkcolor" val="tx"/>
                    </a:ext>
                  </a:extLst>
                </a:hlinkClick>
              </a:rPr>
              <a:t>wwk.de</a:t>
            </a:r>
            <a:r>
              <a:rPr lang="de-DE" sz="1200" dirty="0">
                <a:solidFill>
                  <a:schemeClr val="tx1"/>
                </a:solidFill>
                <a:latin typeface="+mn-lt"/>
              </a:rPr>
              <a:t>, </a:t>
            </a:r>
            <a:r>
              <a:rPr lang="de-DE" sz="1200" dirty="0" err="1">
                <a:solidFill>
                  <a:schemeClr val="tx1"/>
                </a:solidFill>
                <a:latin typeface="+mn-lt"/>
                <a:hlinkClick r:id="rId5">
                  <a:extLst>
                    <a:ext uri="{A12FA001-AC4F-418D-AE19-62706E023703}">
                      <ahyp:hlinkClr xmlns="" xmlns:ahyp="http://schemas.microsoft.com/office/drawing/2018/hyperlinkcolor" val="tx"/>
                    </a:ext>
                  </a:extLst>
                </a:hlinkClick>
              </a:rPr>
              <a:t>info@wwk.at</a:t>
            </a:r>
            <a:r>
              <a:rPr lang="de-DE" sz="1200" dirty="0">
                <a:solidFill>
                  <a:schemeClr val="tx1"/>
                </a:solidFill>
                <a:latin typeface="+mn-lt"/>
              </a:rPr>
              <a:t>, </a:t>
            </a:r>
            <a:r>
              <a:rPr lang="de-DE" sz="1200" dirty="0" err="1">
                <a:solidFill>
                  <a:schemeClr val="tx1"/>
                </a:solidFill>
                <a:latin typeface="+mn-lt"/>
                <a:hlinkClick r:id="rId6">
                  <a:extLst>
                    <a:ext uri="{A12FA001-AC4F-418D-AE19-62706E023703}">
                      <ahyp:hlinkClr xmlns="" xmlns:ahyp="http://schemas.microsoft.com/office/drawing/2018/hyperlinkcolor" val="tx"/>
                    </a:ext>
                  </a:extLst>
                </a:hlinkClick>
              </a:rPr>
              <a:t>wwk.at</a:t>
            </a:r>
            <a:r>
              <a:rPr lang="de-DE" sz="1200" dirty="0">
                <a:solidFill>
                  <a:schemeClr val="tx1"/>
                </a:solidFill>
                <a:latin typeface="+mn-lt"/>
                <a:hlinkClick r:id="rId6">
                  <a:extLst>
                    <a:ext uri="{A12FA001-AC4F-418D-AE19-62706E023703}">
                      <ahyp:hlinkClr xmlns="" xmlns:ahyp="http://schemas.microsoft.com/office/drawing/2018/hyperlinkcolor" val="tx"/>
                    </a:ext>
                  </a:extLst>
                </a:hlinkClick>
              </a:rPr>
              <a:t> </a:t>
            </a:r>
            <a:endParaRPr lang="de-DE" sz="1200" dirty="0">
              <a:solidFill>
                <a:schemeClr val="tx1"/>
              </a:solidFill>
              <a:latin typeface="+mn-lt"/>
            </a:endParaRPr>
          </a:p>
        </p:txBody>
      </p:sp>
      <p:sp>
        <p:nvSpPr>
          <p:cNvPr id="25" name="Title 1">
            <a:extLst>
              <a:ext uri="{FF2B5EF4-FFF2-40B4-BE49-F238E27FC236}">
                <a16:creationId xmlns:a16="http://schemas.microsoft.com/office/drawing/2014/main" xmlns=""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chemeClr val="tx2"/>
                </a:solidFill>
              </a:rPr>
              <a:t>Rechtshinweis</a:t>
            </a:r>
            <a:endParaRPr lang="en-US" sz="3400" b="1" cap="none" dirty="0">
              <a:solidFill>
                <a:schemeClr val="tx2"/>
              </a:solidFill>
            </a:endParaRPr>
          </a:p>
        </p:txBody>
      </p:sp>
    </p:spTree>
    <p:extLst>
      <p:ext uri="{BB962C8B-B14F-4D97-AF65-F5344CB8AC3E}">
        <p14:creationId xmlns:p14="http://schemas.microsoft.com/office/powerpoint/2010/main" val="41429771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CED0323D-831E-42F1-9BEC-0D769A85E7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 xmlns:a16="http://schemas.microsoft.com/office/drawing/2014/main" id="{56076A5E-0A03-434F-AB68-565CDE40CF07}"/>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8" name="Subtitle 2">
            <a:extLst>
              <a:ext uri="{FF2B5EF4-FFF2-40B4-BE49-F238E27FC236}">
                <a16:creationId xmlns="" xmlns:a16="http://schemas.microsoft.com/office/drawing/2014/main"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 xmlns:a16="http://schemas.microsoft.com/office/drawing/2014/main"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0" name="Textplatzhalter 4">
            <a:extLst>
              <a:ext uri="{FF2B5EF4-FFF2-40B4-BE49-F238E27FC236}">
                <a16:creationId xmlns="" xmlns:a16="http://schemas.microsoft.com/office/drawing/2014/main"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grpSp>
        <p:nvGrpSpPr>
          <p:cNvPr id="3" name="Gruppieren 2">
            <a:extLst>
              <a:ext uri="{FF2B5EF4-FFF2-40B4-BE49-F238E27FC236}">
                <a16:creationId xmlns="" xmlns:a16="http://schemas.microsoft.com/office/drawing/2014/main"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4" name="Picture 7" descr="WWK-Logo-_Eine starke Gemeinschaft_CMYK">
              <a:extLst>
                <a:ext uri="{FF2B5EF4-FFF2-40B4-BE49-F238E27FC236}">
                  <a16:creationId xmlns="" xmlns:a16="http://schemas.microsoft.com/office/drawing/2014/main" id="{2BA981E3-6B23-E241-9C54-025862C7C89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35401756"/>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8164EC0-7C6B-CF46-B990-2C7835DF8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771900"/>
          </a:xfrm>
          <a:prstGeom prst="rect">
            <a:avLst/>
          </a:prstGeom>
        </p:spPr>
      </p:pic>
      <p:grpSp>
        <p:nvGrpSpPr>
          <p:cNvPr id="12" name="Gruppieren 11">
            <a:extLst>
              <a:ext uri="{FF2B5EF4-FFF2-40B4-BE49-F238E27FC236}">
                <a16:creationId xmlns="" xmlns:a16="http://schemas.microsoft.com/office/drawing/2014/main"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5" name="Picture 7" descr="WWK-Logo-_Eine starke Gemeinschaft_CMYK">
              <a:extLst>
                <a:ext uri="{FF2B5EF4-FFF2-40B4-BE49-F238E27FC236}">
                  <a16:creationId xmlns=""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 xmlns:a16="http://schemas.microsoft.com/office/drawing/2014/main" id="{8EF6F274-8EDA-264E-B2A3-4DCB0C2B9382}"/>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2" name="Subtitle 2">
            <a:extLst>
              <a:ext uri="{FF2B5EF4-FFF2-40B4-BE49-F238E27FC236}">
                <a16:creationId xmlns="" xmlns:a16="http://schemas.microsoft.com/office/drawing/2014/main"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 xmlns:a16="http://schemas.microsoft.com/office/drawing/2014/main"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6" name="Textplatzhalter 4">
            <a:extLst>
              <a:ext uri="{FF2B5EF4-FFF2-40B4-BE49-F238E27FC236}">
                <a16:creationId xmlns="" xmlns:a16="http://schemas.microsoft.com/office/drawing/2014/main"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86044921"/>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F8A194F3-2034-4FE3-BEFE-643723A077D9}"/>
              </a:ext>
            </a:extLst>
          </p:cNvPr>
          <p:cNvSpPr>
            <a:spLocks noGrp="1"/>
          </p:cNvSpPr>
          <p:nvPr>
            <p:ph type="ctrTitle" hasCustomPrompt="1"/>
          </p:nvPr>
        </p:nvSpPr>
        <p:spPr>
          <a:xfrm>
            <a:off x="731838" y="3276560"/>
            <a:ext cx="10801350" cy="2146142"/>
          </a:xfrm>
        </p:spPr>
        <p:txBody>
          <a:bodyPr lIns="0" tIns="0" rIns="0" bIns="0" anchor="t">
            <a:normAutofit/>
          </a:bodyPr>
          <a:lstStyle>
            <a:lvl1pPr algn="l">
              <a:lnSpc>
                <a:spcPts val="5400"/>
              </a:lnSpc>
              <a:defRPr sz="6000" b="1" cap="all" baseline="0"/>
            </a:lvl1pPr>
          </a:lstStyle>
          <a:p>
            <a:r>
              <a:rPr lang="de-DE" dirty="0"/>
              <a:t>Ein langer </a:t>
            </a:r>
            <a:br>
              <a:rPr lang="de-DE" dirty="0"/>
            </a:br>
            <a:r>
              <a:rPr lang="de-DE" dirty="0"/>
              <a:t>Präsentationstitel</a:t>
            </a:r>
            <a:br>
              <a:rPr lang="de-DE" dirty="0"/>
            </a:br>
            <a:r>
              <a:rPr lang="de-DE" dirty="0"/>
              <a:t>in mehreren </a:t>
            </a:r>
            <a:r>
              <a:rPr lang="de-DE" dirty="0" err="1"/>
              <a:t>zeilen</a:t>
            </a:r>
            <a:r>
              <a:rPr lang="de-DE" dirty="0"/>
              <a:t>.</a:t>
            </a:r>
            <a:endParaRPr lang="en-US" dirty="0"/>
          </a:p>
        </p:txBody>
      </p:sp>
      <p:sp>
        <p:nvSpPr>
          <p:cNvPr id="11" name="Textplatzhalter 9">
            <a:extLst>
              <a:ext uri="{FF2B5EF4-FFF2-40B4-BE49-F238E27FC236}">
                <a16:creationId xmlns="" xmlns:a16="http://schemas.microsoft.com/office/drawing/2014/main"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3052926272"/>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6000" y="0"/>
            <a:ext cx="6096797" cy="5347187"/>
          </a:xfrm>
          <a:prstGeom prst="rect">
            <a:avLst/>
          </a:prstGeom>
        </p:spPr>
      </p:pic>
      <p:sp>
        <p:nvSpPr>
          <p:cNvPr id="11" name="Title 1">
            <a:extLst>
              <a:ext uri="{FF2B5EF4-FFF2-40B4-BE49-F238E27FC236}">
                <a16:creationId xmlns="" xmlns:a16="http://schemas.microsoft.com/office/drawing/2014/main"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 xmlns:a16="http://schemas.microsoft.com/office/drawing/2014/main"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4080186997"/>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 xmlns:a16="http://schemas.microsoft.com/office/drawing/2014/main"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 xmlns:a16="http://schemas.microsoft.com/office/drawing/2014/main"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 xmlns:a16="http://schemas.microsoft.com/office/drawing/2014/main"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6" name="Picture 7" descr="WWK-Logo-_Eine starke Gemeinschaft_CMYK">
              <a:extLst>
                <a:ext uri="{FF2B5EF4-FFF2-40B4-BE49-F238E27FC236}">
                  <a16:creationId xmlns=""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 xmlns:a16="http://schemas.microsoft.com/office/drawing/2014/main"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13" name="Rechteck 12">
            <a:extLst>
              <a:ext uri="{FF2B5EF4-FFF2-40B4-BE49-F238E27FC236}">
                <a16:creationId xmlns=""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ubtitle 2">
            <a:extLst>
              <a:ext uri="{FF2B5EF4-FFF2-40B4-BE49-F238E27FC236}">
                <a16:creationId xmlns="" xmlns:a16="http://schemas.microsoft.com/office/drawing/2014/main"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 xmlns:a16="http://schemas.microsoft.com/office/drawing/2014/main"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2242813103"/>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rgbClr val="008237"/>
                </a:solidFill>
              </a:rPr>
              <a:t>Agenda</a:t>
            </a:r>
          </a:p>
        </p:txBody>
      </p:sp>
      <p:sp>
        <p:nvSpPr>
          <p:cNvPr id="13" name="Rechteck 12">
            <a:extLst>
              <a:ext uri="{FF2B5EF4-FFF2-40B4-BE49-F238E27FC236}">
                <a16:creationId xmlns="" xmlns:a16="http://schemas.microsoft.com/office/drawing/2014/main"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Slide Number Placeholder 5">
            <a:extLst>
              <a:ext uri="{FF2B5EF4-FFF2-40B4-BE49-F238E27FC236}">
                <a16:creationId xmlns="" xmlns:a16="http://schemas.microsoft.com/office/drawing/2014/main"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6" name="Picture 7" descr="WWK-Logo-_Eine starke Gemeinschaft_CMYK">
            <a:extLst>
              <a:ext uri="{FF2B5EF4-FFF2-40B4-BE49-F238E27FC236}">
                <a16:creationId xmlns=""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 xmlns:a16="http://schemas.microsoft.com/office/drawing/2014/main"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8" name="Rechteck 17">
            <a:extLst>
              <a:ext uri="{FF2B5EF4-FFF2-40B4-BE49-F238E27FC236}">
                <a16:creationId xmlns="" xmlns:a16="http://schemas.microsoft.com/office/drawing/2014/main"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Content Placeholder 2">
            <a:extLst>
              <a:ext uri="{FF2B5EF4-FFF2-40B4-BE49-F238E27FC236}">
                <a16:creationId xmlns="" xmlns:a16="http://schemas.microsoft.com/office/drawing/2014/main"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3359106291"/>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 xmlns:a16="http://schemas.microsoft.com/office/drawing/2014/main"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0" name="Rechteck 9">
            <a:extLst>
              <a:ext uri="{FF2B5EF4-FFF2-40B4-BE49-F238E27FC236}">
                <a16:creationId xmlns="" xmlns:a16="http://schemas.microsoft.com/office/drawing/2014/main"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1" name="Slide Number Placeholder 5">
            <a:extLst>
              <a:ext uri="{FF2B5EF4-FFF2-40B4-BE49-F238E27FC236}">
                <a16:creationId xmlns="" xmlns:a16="http://schemas.microsoft.com/office/drawing/2014/main"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2" name="Picture 7" descr="WWK-Logo-_Eine starke Gemeinschaft_CMYK">
            <a:extLst>
              <a:ext uri="{FF2B5EF4-FFF2-40B4-BE49-F238E27FC236}">
                <a16:creationId xmlns=""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363298035"/>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 xmlns:a16="http://schemas.microsoft.com/office/drawing/2014/main"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9" name="Picture 7" descr="WWK-Logo-_Eine starke Gemeinschaft_CMYK">
            <a:extLst>
              <a:ext uri="{FF2B5EF4-FFF2-40B4-BE49-F238E27FC236}">
                <a16:creationId xmlns=""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 xmlns:a16="http://schemas.microsoft.com/office/drawing/2014/main"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1" name="Rechteck 20">
            <a:extLst>
              <a:ext uri="{FF2B5EF4-FFF2-40B4-BE49-F238E27FC236}">
                <a16:creationId xmlns="" xmlns:a16="http://schemas.microsoft.com/office/drawing/2014/main"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316518095"/>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0"/>
            <a:ext cx="12191998" cy="3987145"/>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582848947"/>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0"/>
            <a:ext cx="12191997"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err="1">
                <a:solidFill>
                  <a:srgbClr val="009036"/>
                </a:solidFill>
                <a:latin typeface="WWKPolo66 Buch"/>
              </a:rPr>
              <a:t>kaffeepause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336829031"/>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Mittagspause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510279524"/>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Noch fragen?</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647676873"/>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5" y="0"/>
            <a:ext cx="12191995"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lang="de-DE" sz="6000" b="1" cap="all" dirty="0">
                <a:solidFill>
                  <a:srgbClr val="009036"/>
                </a:solidFill>
                <a:latin typeface="WWKPolo66 Buch"/>
              </a:rPr>
              <a:t>Bitte schalten sie ihr </a:t>
            </a:r>
            <a:r>
              <a:rPr lang="de-DE" sz="6000" b="1" cap="all" dirty="0" err="1">
                <a:solidFill>
                  <a:srgbClr val="009036"/>
                </a:solidFill>
                <a:latin typeface="WWKPolo66 Buch"/>
              </a:rPr>
              <a:t>smartphone</a:t>
            </a:r>
            <a:r>
              <a:rPr lang="de-DE" sz="6000" b="1" cap="all" dirty="0">
                <a:solidFill>
                  <a:srgbClr val="009036"/>
                </a:solidFill>
                <a:latin typeface="WWKPolo66 Buch"/>
              </a:rPr>
              <a:t> aus</a:t>
            </a: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9114873"/>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 xmlns:a16="http://schemas.microsoft.com/office/drawing/2014/main"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9" name="Rechteck 8">
            <a:extLst>
              <a:ext uri="{FF2B5EF4-FFF2-40B4-BE49-F238E27FC236}">
                <a16:creationId xmlns="" xmlns:a16="http://schemas.microsoft.com/office/drawing/2014/main"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0" name="Slide Number Placeholder 5">
            <a:extLst>
              <a:ext uri="{FF2B5EF4-FFF2-40B4-BE49-F238E27FC236}">
                <a16:creationId xmlns="" xmlns:a16="http://schemas.microsoft.com/office/drawing/2014/main"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1" name="Picture 7" descr="WWK-Logo-_Eine starke Gemeinschaft_CMYK">
            <a:extLst>
              <a:ext uri="{FF2B5EF4-FFF2-40B4-BE49-F238E27FC236}">
                <a16:creationId xmlns=""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 xmlns:a16="http://schemas.microsoft.com/office/drawing/2014/main"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9" name="Rechteck 18">
            <a:extLst>
              <a:ext uri="{FF2B5EF4-FFF2-40B4-BE49-F238E27FC236}">
                <a16:creationId xmlns="" xmlns:a16="http://schemas.microsoft.com/office/drawing/2014/main"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200887671"/>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 xmlns:a16="http://schemas.microsoft.com/office/drawing/2014/main"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 xmlns:a16="http://schemas.microsoft.com/office/drawing/2014/main"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4" name="Picture 7" descr="WWK-Logo-_Eine starke Gemeinschaft_CMYK">
            <a:extLst>
              <a:ext uri="{FF2B5EF4-FFF2-40B4-BE49-F238E27FC236}">
                <a16:creationId xmlns=""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 xmlns:a16="http://schemas.microsoft.com/office/drawing/2014/main"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351406417"/>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 xmlns:a16="http://schemas.microsoft.com/office/drawing/2014/main"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 xmlns:a16="http://schemas.microsoft.com/office/drawing/2014/main" id="{0BBA0C9F-45F6-2E4B-AA1D-67642737E417}"/>
              </a:ext>
            </a:extLst>
          </p:cNvPr>
          <p:cNvSpPr>
            <a:spLocks noGrp="1"/>
          </p:cNvSpPr>
          <p:nvPr>
            <p:ph idx="1"/>
          </p:nvPr>
        </p:nvSpPr>
        <p:spPr>
          <a:xfrm>
            <a:off x="731837" y="1268412"/>
            <a:ext cx="5252244"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0B796774-0B54-5F4C-8CA4-833F595E9131}"/>
              </a:ext>
            </a:extLst>
          </p:cNvPr>
          <p:cNvSpPr>
            <a:spLocks noGrp="1"/>
          </p:cNvSpPr>
          <p:nvPr>
            <p:ph idx="13"/>
          </p:nvPr>
        </p:nvSpPr>
        <p:spPr>
          <a:xfrm>
            <a:off x="6204744" y="1268413"/>
            <a:ext cx="5328445"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 xmlns:a16="http://schemas.microsoft.com/office/drawing/2014/main"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3" name="Rechteck 12">
            <a:extLst>
              <a:ext uri="{FF2B5EF4-FFF2-40B4-BE49-F238E27FC236}">
                <a16:creationId xmlns="" xmlns:a16="http://schemas.microsoft.com/office/drawing/2014/main"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lide Number Placeholder 5">
            <a:extLst>
              <a:ext uri="{FF2B5EF4-FFF2-40B4-BE49-F238E27FC236}">
                <a16:creationId xmlns="" xmlns:a16="http://schemas.microsoft.com/office/drawing/2014/main"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1" name="Picture 7" descr="WWK-Logo-_Eine starke Gemeinschaft_CMYK">
            <a:extLst>
              <a:ext uri="{FF2B5EF4-FFF2-40B4-BE49-F238E27FC236}">
                <a16:creationId xmlns=""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529986179"/>
      </p:ext>
    </p:extLst>
  </p:cSld>
  <p:clrMapOvr>
    <a:masterClrMapping/>
  </p:clrMapOvr>
  <p:extLst mod="1">
    <p:ext uri="{DCECCB84-F9BA-43D5-87BE-67443E8EF086}">
      <p15:sldGuideLst xmlns="" xmlns:p15="http://schemas.microsoft.com/office/powerpoint/2012/main">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 xmlns:a16="http://schemas.microsoft.com/office/drawing/2014/main"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 xmlns:a16="http://schemas.microsoft.com/office/drawing/2014/main"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 xmlns:a16="http://schemas.microsoft.com/office/drawing/2014/main"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 xmlns:a16="http://schemas.microsoft.com/office/drawing/2014/main"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23" name="Rechteck 22">
            <a:extLst>
              <a:ext uri="{FF2B5EF4-FFF2-40B4-BE49-F238E27FC236}">
                <a16:creationId xmlns="" xmlns:a16="http://schemas.microsoft.com/office/drawing/2014/main"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4" name="Slide Number Placeholder 5">
            <a:extLst>
              <a:ext uri="{FF2B5EF4-FFF2-40B4-BE49-F238E27FC236}">
                <a16:creationId xmlns="" xmlns:a16="http://schemas.microsoft.com/office/drawing/2014/main"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5" name="Picture 7" descr="WWK-Logo-_Eine starke Gemeinschaft_CMYK">
            <a:extLst>
              <a:ext uri="{FF2B5EF4-FFF2-40B4-BE49-F238E27FC236}">
                <a16:creationId xmlns=""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 xmlns:a16="http://schemas.microsoft.com/office/drawing/2014/main"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7" name="Rechteck 26">
            <a:extLst>
              <a:ext uri="{FF2B5EF4-FFF2-40B4-BE49-F238E27FC236}">
                <a16:creationId xmlns="" xmlns:a16="http://schemas.microsoft.com/office/drawing/2014/main"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528078672"/>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0"/>
          </a:xfrm>
          <a:prstGeom prst="rect">
            <a:avLst/>
          </a:prstGeom>
        </p:spPr>
      </p:pic>
      <p:sp>
        <p:nvSpPr>
          <p:cNvPr id="15" name="Rechteck 14">
            <a:extLst>
              <a:ext uri="{FF2B5EF4-FFF2-40B4-BE49-F238E27FC236}">
                <a16:creationId xmlns=""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ubtitle 2">
            <a:extLst>
              <a:ext uri="{FF2B5EF4-FFF2-40B4-BE49-F238E27FC236}">
                <a16:creationId xmlns="" xmlns:a16="http://schemas.microsoft.com/office/drawing/2014/main"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nvGrpSpPr>
          <p:cNvPr id="23" name="Gruppieren 22">
            <a:extLst>
              <a:ext uri="{FF2B5EF4-FFF2-40B4-BE49-F238E27FC236}">
                <a16:creationId xmlns="" xmlns:a16="http://schemas.microsoft.com/office/drawing/2014/main"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5" name="Picture 7" descr="WWK-Logo-_Eine starke Gemeinschaft_CMYK">
              <a:extLst>
                <a:ext uri="{FF2B5EF4-FFF2-40B4-BE49-F238E27FC236}">
                  <a16:creationId xmlns=""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 xmlns:a16="http://schemas.microsoft.com/office/drawing/2014/main"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 xmlns:a16="http://schemas.microsoft.com/office/drawing/2014/main"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3" name="Rechteck 2">
            <a:extLst>
              <a:ext uri="{FF2B5EF4-FFF2-40B4-BE49-F238E27FC236}">
                <a16:creationId xmlns="" xmlns:a16="http://schemas.microsoft.com/office/drawing/2014/main"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2308704851"/>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F7C14848-C023-FE4B-A8C5-B27A8A0AB7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195"/>
          </a:xfrm>
          <a:prstGeom prst="rect">
            <a:avLst/>
          </a:prstGeom>
        </p:spPr>
      </p:pic>
      <p:grpSp>
        <p:nvGrpSpPr>
          <p:cNvPr id="21" name="Gruppieren 20">
            <a:extLst>
              <a:ext uri="{FF2B5EF4-FFF2-40B4-BE49-F238E27FC236}">
                <a16:creationId xmlns="" xmlns:a16="http://schemas.microsoft.com/office/drawing/2014/main"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4" name="Picture 7" descr="WWK-Logo-_Eine starke Gemeinschaft_CMYK">
              <a:extLst>
                <a:ext uri="{FF2B5EF4-FFF2-40B4-BE49-F238E27FC236}">
                  <a16:creationId xmlns="" xmlns:a16="http://schemas.microsoft.com/office/drawing/2014/main" id="{8C35F4FB-0318-D24A-91A1-3C2BCDA3F06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ubtitle 2">
            <a:extLst>
              <a:ext uri="{FF2B5EF4-FFF2-40B4-BE49-F238E27FC236}">
                <a16:creationId xmlns="" xmlns:a16="http://schemas.microsoft.com/office/drawing/2014/main"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Textplatzhalter 4">
            <a:extLst>
              <a:ext uri="{FF2B5EF4-FFF2-40B4-BE49-F238E27FC236}">
                <a16:creationId xmlns="" xmlns:a16="http://schemas.microsoft.com/office/drawing/2014/main"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 xmlns:a16="http://schemas.microsoft.com/office/drawing/2014/main"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19" name="Rechteck 18">
            <a:extLst>
              <a:ext uri="{FF2B5EF4-FFF2-40B4-BE49-F238E27FC236}">
                <a16:creationId xmlns="" xmlns:a16="http://schemas.microsoft.com/office/drawing/2014/main"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180891307"/>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 xmlns:a16="http://schemas.microsoft.com/office/drawing/2014/main"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Rechteck 15">
            <a:extLst>
              <a:ext uri="{FF2B5EF4-FFF2-40B4-BE49-F238E27FC236}">
                <a16:creationId xmlns="" xmlns:a16="http://schemas.microsoft.com/office/drawing/2014/main"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lide Number Placeholder 5">
            <a:extLst>
              <a:ext uri="{FF2B5EF4-FFF2-40B4-BE49-F238E27FC236}">
                <a16:creationId xmlns="" xmlns:a16="http://schemas.microsoft.com/office/drawing/2014/main"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8" name="Picture 7" descr="WWK-Logo-_Eine starke Gemeinschaft_CMYK">
            <a:extLst>
              <a:ext uri="{FF2B5EF4-FFF2-40B4-BE49-F238E27FC236}">
                <a16:creationId xmlns=""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 name="Textfeld 1">
            <a:extLst>
              <a:ext uri="{FF2B5EF4-FFF2-40B4-BE49-F238E27FC236}">
                <a16:creationId xmlns="" xmlns:a16="http://schemas.microsoft.com/office/drawing/2014/main"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rgbClr val="494949"/>
                </a:solidFill>
              </a:rPr>
              <a:t>Diese Präsentation wurde von der WWK Versicherungsgruppe erstellt und wir behalten uns sämtliche Rechte daran vor.</a:t>
            </a:r>
          </a:p>
          <a:p>
            <a:endParaRPr lang="de-DE" sz="1600" dirty="0">
              <a:solidFill>
                <a:srgbClr val="494949"/>
              </a:solidFill>
            </a:endParaRPr>
          </a:p>
          <a:p>
            <a:r>
              <a:rPr lang="de-DE" sz="1600" dirty="0">
                <a:solidFill>
                  <a:srgbClr val="494949"/>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rgbClr val="494949"/>
                </a:solidFill>
              </a:rPr>
              <a:t>Geltendmachen</a:t>
            </a:r>
            <a:r>
              <a:rPr lang="de-DE" sz="1600" dirty="0">
                <a:solidFill>
                  <a:srgbClr val="494949"/>
                </a:solidFill>
              </a:rPr>
              <a:t> von Ansprüchen jeglicher Art ist ausgeschlossen.</a:t>
            </a:r>
          </a:p>
          <a:p>
            <a:endParaRPr lang="de-DE" dirty="0">
              <a:solidFill>
                <a:srgbClr val="494949"/>
              </a:solidFill>
            </a:endParaRPr>
          </a:p>
        </p:txBody>
      </p:sp>
      <p:sp>
        <p:nvSpPr>
          <p:cNvPr id="11" name="Textfeld 10">
            <a:extLst>
              <a:ext uri="{FF2B5EF4-FFF2-40B4-BE49-F238E27FC236}">
                <a16:creationId xmlns="" xmlns:a16="http://schemas.microsoft.com/office/drawing/2014/main"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rgbClr val="494949"/>
                </a:solidFill>
                <a:latin typeface="WWKPolo66 Buch"/>
              </a:rPr>
              <a:t>WWK Lebensversicherung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Dr. Frank Schindelhauer</a:t>
            </a:r>
          </a:p>
          <a:p>
            <a:r>
              <a:rPr lang="de-DE" sz="1200" dirty="0">
                <a:solidFill>
                  <a:srgbClr val="494949"/>
                </a:solidFill>
              </a:rPr>
              <a:t>Registergericht</a:t>
            </a:r>
          </a:p>
          <a:p>
            <a:r>
              <a:rPr lang="de-DE" sz="1200" dirty="0">
                <a:solidFill>
                  <a:srgbClr val="494949"/>
                </a:solidFill>
              </a:rPr>
              <a:t>München HR B 211</a:t>
            </a:r>
          </a:p>
          <a:p>
            <a:r>
              <a:rPr lang="de-DE" sz="1200" dirty="0">
                <a:solidFill>
                  <a:srgbClr val="494949"/>
                </a:solidFill>
              </a:rPr>
              <a:t>St. Nr. 143/108/40018</a:t>
            </a:r>
          </a:p>
          <a:p>
            <a:r>
              <a:rPr lang="de-DE" sz="1200" dirty="0">
                <a:solidFill>
                  <a:srgbClr val="494949"/>
                </a:solidFill>
              </a:rPr>
              <a:t>Gl. Id. DE81WWK00000069127</a:t>
            </a:r>
          </a:p>
        </p:txBody>
      </p:sp>
      <p:sp>
        <p:nvSpPr>
          <p:cNvPr id="12" name="Textfeld 11">
            <a:extLst>
              <a:ext uri="{FF2B5EF4-FFF2-40B4-BE49-F238E27FC236}">
                <a16:creationId xmlns="" xmlns:a16="http://schemas.microsoft.com/office/drawing/2014/main"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rgbClr val="494949"/>
                </a:solidFill>
                <a:latin typeface="WWKPolo66 Buch"/>
              </a:rPr>
              <a:t>WWK Allgemeine 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r>
              <a:rPr lang="de-DE" sz="1200" dirty="0">
                <a:solidFill>
                  <a:srgbClr val="494949"/>
                </a:solidFill>
              </a:rPr>
              <a:t> </a:t>
            </a:r>
          </a:p>
          <a:p>
            <a:r>
              <a:rPr lang="de-DE" sz="1200" dirty="0">
                <a:solidFill>
                  <a:srgbClr val="494949"/>
                </a:solidFill>
              </a:rPr>
              <a:t>Vorsitzender des Aufsichtsrats:</a:t>
            </a:r>
          </a:p>
          <a:p>
            <a:r>
              <a:rPr lang="de-DE" sz="1200" dirty="0">
                <a:solidFill>
                  <a:srgbClr val="494949"/>
                </a:solidFill>
              </a:rPr>
              <a:t>Prof. Dr. Peter Reiff </a:t>
            </a:r>
          </a:p>
          <a:p>
            <a:r>
              <a:rPr lang="de-DE" sz="1200" dirty="0">
                <a:solidFill>
                  <a:srgbClr val="494949"/>
                </a:solidFill>
              </a:rPr>
              <a:t>Registergericht </a:t>
            </a:r>
          </a:p>
          <a:p>
            <a:r>
              <a:rPr lang="de-DE" sz="1200" dirty="0">
                <a:solidFill>
                  <a:srgbClr val="494949"/>
                </a:solidFill>
              </a:rPr>
              <a:t>München HR B 5553</a:t>
            </a:r>
          </a:p>
          <a:p>
            <a:r>
              <a:rPr lang="de-DE" sz="1200" dirty="0">
                <a:solidFill>
                  <a:srgbClr val="494949"/>
                </a:solidFill>
              </a:rPr>
              <a:t>St. Nr. 143/108/40026</a:t>
            </a:r>
          </a:p>
          <a:p>
            <a:r>
              <a:rPr lang="de-DE" sz="1200" dirty="0" err="1">
                <a:solidFill>
                  <a:srgbClr val="494949"/>
                </a:solidFill>
              </a:rPr>
              <a:t>Vst</a:t>
            </a:r>
            <a:r>
              <a:rPr lang="de-DE" sz="1200" dirty="0">
                <a:solidFill>
                  <a:srgbClr val="494949"/>
                </a:solidFill>
              </a:rPr>
              <a:t>. Nr. 802/V908 0200 4423 </a:t>
            </a:r>
          </a:p>
          <a:p>
            <a:r>
              <a:rPr lang="de-DE" sz="1200" dirty="0">
                <a:solidFill>
                  <a:srgbClr val="494949"/>
                </a:solidFill>
              </a:rPr>
              <a:t>Gl. Id. DE11WWK00000069126</a:t>
            </a:r>
          </a:p>
        </p:txBody>
      </p:sp>
      <p:sp>
        <p:nvSpPr>
          <p:cNvPr id="14" name="Textfeld 13">
            <a:extLst>
              <a:ext uri="{FF2B5EF4-FFF2-40B4-BE49-F238E27FC236}">
                <a16:creationId xmlns="" xmlns:a16="http://schemas.microsoft.com/office/drawing/2014/main"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rgbClr val="494949"/>
                </a:solidFill>
                <a:latin typeface="WWKPolo66 Buch"/>
              </a:rPr>
              <a:t>WWK </a:t>
            </a:r>
            <a:r>
              <a:rPr lang="de-DE" sz="1200" dirty="0" err="1">
                <a:solidFill>
                  <a:srgbClr val="494949"/>
                </a:solidFill>
                <a:latin typeface="WWKPolo66 Buch"/>
              </a:rPr>
              <a:t>Vermögensverwaltungs</a:t>
            </a:r>
            <a:endParaRPr lang="de-DE" sz="1200" dirty="0">
              <a:solidFill>
                <a:srgbClr val="494949"/>
              </a:solidFill>
              <a:latin typeface="WWKPolo66 Buch"/>
            </a:endParaRPr>
          </a:p>
          <a:p>
            <a:r>
              <a:rPr lang="de-DE" sz="1200" dirty="0">
                <a:solidFill>
                  <a:srgbClr val="494949"/>
                </a:solidFill>
                <a:latin typeface="WWKPolo66 Buch"/>
              </a:rPr>
              <a:t>und </a:t>
            </a:r>
            <a:r>
              <a:rPr lang="de-DE" sz="1200" dirty="0" err="1">
                <a:solidFill>
                  <a:srgbClr val="494949"/>
                </a:solidFill>
                <a:latin typeface="WWKPolo66 Buch"/>
              </a:rPr>
              <a:t>Dienstleistungs</a:t>
            </a:r>
            <a:r>
              <a:rPr lang="de-DE" sz="1200" dirty="0">
                <a:solidFill>
                  <a:srgbClr val="494949"/>
                </a:solidFill>
                <a:latin typeface="WWKPolo66 Buch"/>
              </a:rPr>
              <a:t> GmbH</a:t>
            </a:r>
          </a:p>
          <a:p>
            <a:r>
              <a:rPr lang="de-DE" sz="1200" dirty="0">
                <a:solidFill>
                  <a:srgbClr val="494949"/>
                </a:solidFill>
              </a:rPr>
              <a:t>Geschäftsführer: Karl Ruffing,</a:t>
            </a:r>
          </a:p>
          <a:p>
            <a:r>
              <a:rPr lang="de-DE" sz="1200" dirty="0">
                <a:solidFill>
                  <a:srgbClr val="494949"/>
                </a:solidFill>
              </a:rPr>
              <a:t>Stefan </a:t>
            </a:r>
            <a:r>
              <a:rPr lang="de-DE" sz="1200" dirty="0" err="1">
                <a:solidFill>
                  <a:srgbClr val="494949"/>
                </a:solidFill>
              </a:rPr>
              <a:t>Sedlmeir</a:t>
            </a:r>
            <a:endParaRPr lang="de-DE" sz="1200" dirty="0">
              <a:solidFill>
                <a:srgbClr val="494949"/>
              </a:solidFill>
            </a:endParaRPr>
          </a:p>
          <a:p>
            <a:r>
              <a:rPr lang="de-DE" sz="1200" dirty="0">
                <a:solidFill>
                  <a:srgbClr val="494949"/>
                </a:solidFill>
              </a:rPr>
              <a:t>Registergericht</a:t>
            </a:r>
          </a:p>
          <a:p>
            <a:r>
              <a:rPr lang="de-DE" sz="1200" dirty="0">
                <a:solidFill>
                  <a:srgbClr val="494949"/>
                </a:solidFill>
              </a:rPr>
              <a:t>München HR B 76323</a:t>
            </a:r>
          </a:p>
          <a:p>
            <a:r>
              <a:rPr lang="de-DE" sz="1200" dirty="0">
                <a:solidFill>
                  <a:srgbClr val="494949"/>
                </a:solidFill>
              </a:rPr>
              <a:t>St. Nr. 143/108/40050 </a:t>
            </a:r>
          </a:p>
          <a:p>
            <a:r>
              <a:rPr lang="de-DE" sz="1200" dirty="0">
                <a:solidFill>
                  <a:srgbClr val="494949"/>
                </a:solidFill>
              </a:rPr>
              <a:t>Gl. Id. DE38WWK00000069125</a:t>
            </a:r>
          </a:p>
        </p:txBody>
      </p:sp>
      <p:sp>
        <p:nvSpPr>
          <p:cNvPr id="21" name="Textfeld 20">
            <a:extLst>
              <a:ext uri="{FF2B5EF4-FFF2-40B4-BE49-F238E27FC236}">
                <a16:creationId xmlns="" xmlns:a16="http://schemas.microsoft.com/office/drawing/2014/main"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rgbClr val="494949"/>
                </a:solidFill>
                <a:latin typeface="WWKPolo66 Buch"/>
              </a:rPr>
              <a:t>WWK Pensionsfonds AG</a:t>
            </a:r>
          </a:p>
          <a:p>
            <a:r>
              <a:rPr lang="de-DE" sz="1200" dirty="0">
                <a:solidFill>
                  <a:srgbClr val="494949"/>
                </a:solidFill>
              </a:rPr>
              <a:t>Vorstand: Karl Ruffing, </a:t>
            </a:r>
          </a:p>
          <a:p>
            <a:r>
              <a:rPr lang="de-DE" sz="1200" dirty="0">
                <a:solidFill>
                  <a:srgbClr val="494949"/>
                </a:solidFill>
              </a:rPr>
              <a:t>Heinrich </a:t>
            </a:r>
            <a:r>
              <a:rPr lang="de-DE" sz="1200" dirty="0" err="1">
                <a:solidFill>
                  <a:srgbClr val="494949"/>
                </a:solidFill>
              </a:rPr>
              <a:t>Schüppert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Registergericht </a:t>
            </a:r>
          </a:p>
          <a:p>
            <a:r>
              <a:rPr lang="de-DE" sz="1200" dirty="0">
                <a:solidFill>
                  <a:srgbClr val="494949"/>
                </a:solidFill>
              </a:rPr>
              <a:t>München HR B 146295</a:t>
            </a:r>
          </a:p>
          <a:p>
            <a:r>
              <a:rPr lang="de-DE" sz="1200" dirty="0">
                <a:solidFill>
                  <a:srgbClr val="494949"/>
                </a:solidFill>
              </a:rPr>
              <a:t>St. Nr. 143/108/40034</a:t>
            </a:r>
          </a:p>
          <a:p>
            <a:r>
              <a:rPr lang="de-DE" sz="1200" dirty="0">
                <a:solidFill>
                  <a:srgbClr val="494949"/>
                </a:solidFill>
              </a:rPr>
              <a:t>Gl. Id. DE65WWK00000069124</a:t>
            </a:r>
          </a:p>
        </p:txBody>
      </p:sp>
      <p:sp>
        <p:nvSpPr>
          <p:cNvPr id="23" name="Textfeld 22">
            <a:extLst>
              <a:ext uri="{FF2B5EF4-FFF2-40B4-BE49-F238E27FC236}">
                <a16:creationId xmlns="" xmlns:a16="http://schemas.microsoft.com/office/drawing/2014/main"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Bankverbindung: </a:t>
            </a:r>
            <a:r>
              <a:rPr lang="de-DE" sz="1200" dirty="0">
                <a:solidFill>
                  <a:srgbClr val="494949"/>
                </a:solidFill>
              </a:rPr>
              <a:t>Bayern LB München (BLZ 700 500 00), Kontonummer: 35 540, IBAN: DE96 7005 0000 0000 0355 40,  BIC: BYLADEMMXXX</a:t>
            </a:r>
          </a:p>
        </p:txBody>
      </p:sp>
      <p:sp>
        <p:nvSpPr>
          <p:cNvPr id="24" name="Textfeld 23">
            <a:extLst>
              <a:ext uri="{FF2B5EF4-FFF2-40B4-BE49-F238E27FC236}">
                <a16:creationId xmlns="" xmlns:a16="http://schemas.microsoft.com/office/drawing/2014/main"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Hausanschrift:</a:t>
            </a:r>
            <a:r>
              <a:rPr lang="de-DE" sz="1200" dirty="0">
                <a:solidFill>
                  <a:srgbClr val="494949"/>
                </a:solidFill>
              </a:rPr>
              <a:t> Marsstraße 37, 80335 München (Briefanschrift 80292), Telefon +49 (89) 51 14-0, Fax +49 (89) 51 14-23 37, E-Mail: </a:t>
            </a:r>
            <a:r>
              <a:rPr lang="de-DE" sz="1200" dirty="0" err="1">
                <a:solidFill>
                  <a:srgbClr val="494949"/>
                </a:solidFill>
                <a:hlinkClick r:id="rId3">
                  <a:extLst>
                    <a:ext uri="{A12FA001-AC4F-418D-AE19-62706E023703}">
                      <ahyp:hlinkClr xmlns:ahyp="http://schemas.microsoft.com/office/drawing/2018/hyperlinkcolor" xmlns="" val="tx"/>
                    </a:ext>
                  </a:extLst>
                </a:hlinkClick>
              </a:rPr>
              <a:t>info@wwk.de</a:t>
            </a:r>
            <a:r>
              <a:rPr lang="de-DE" sz="1200" dirty="0">
                <a:solidFill>
                  <a:srgbClr val="494949"/>
                </a:solidFill>
              </a:rPr>
              <a:t>, </a:t>
            </a:r>
            <a:r>
              <a:rPr lang="de-DE" sz="1200" dirty="0" err="1">
                <a:solidFill>
                  <a:srgbClr val="494949"/>
                </a:solidFill>
                <a:hlinkClick r:id="rId4">
                  <a:extLst>
                    <a:ext uri="{A12FA001-AC4F-418D-AE19-62706E023703}">
                      <ahyp:hlinkClr xmlns:ahyp="http://schemas.microsoft.com/office/drawing/2018/hyperlinkcolor" xmlns="" val="tx"/>
                    </a:ext>
                  </a:extLst>
                </a:hlinkClick>
              </a:rPr>
              <a:t>wwk.de</a:t>
            </a:r>
            <a:r>
              <a:rPr lang="de-DE" sz="1200" dirty="0">
                <a:solidFill>
                  <a:srgbClr val="494949"/>
                </a:solidFill>
              </a:rPr>
              <a:t>, </a:t>
            </a:r>
            <a:r>
              <a:rPr lang="de-DE" sz="1200" dirty="0" err="1">
                <a:solidFill>
                  <a:srgbClr val="494949"/>
                </a:solidFill>
                <a:hlinkClick r:id="rId5">
                  <a:extLst>
                    <a:ext uri="{A12FA001-AC4F-418D-AE19-62706E023703}">
                      <ahyp:hlinkClr xmlns:ahyp="http://schemas.microsoft.com/office/drawing/2018/hyperlinkcolor" xmlns="" val="tx"/>
                    </a:ext>
                  </a:extLst>
                </a:hlinkClick>
              </a:rPr>
              <a:t>info@wwk.at</a:t>
            </a:r>
            <a:r>
              <a:rPr lang="de-DE" sz="1200" dirty="0">
                <a:solidFill>
                  <a:srgbClr val="494949"/>
                </a:solidFill>
              </a:rPr>
              <a:t>, </a:t>
            </a:r>
            <a:r>
              <a:rPr lang="de-DE" sz="1200" dirty="0" err="1">
                <a:solidFill>
                  <a:srgbClr val="494949"/>
                </a:solidFill>
                <a:hlinkClick r:id="rId6">
                  <a:extLst>
                    <a:ext uri="{A12FA001-AC4F-418D-AE19-62706E023703}">
                      <ahyp:hlinkClr xmlns:ahyp="http://schemas.microsoft.com/office/drawing/2018/hyperlinkcolor" xmlns="" val="tx"/>
                    </a:ext>
                  </a:extLst>
                </a:hlinkClick>
              </a:rPr>
              <a:t>wwk.at</a:t>
            </a:r>
            <a:r>
              <a:rPr lang="de-DE" sz="1200" dirty="0">
                <a:solidFill>
                  <a:srgbClr val="494949"/>
                </a:solidFill>
                <a:hlinkClick r:id="rId6">
                  <a:extLst>
                    <a:ext uri="{A12FA001-AC4F-418D-AE19-62706E023703}">
                      <ahyp:hlinkClr xmlns:ahyp="http://schemas.microsoft.com/office/drawing/2018/hyperlinkcolor" xmlns="" val="tx"/>
                    </a:ext>
                  </a:extLst>
                </a:hlinkClick>
              </a:rPr>
              <a:t> </a:t>
            </a:r>
            <a:endParaRPr lang="de-DE" sz="1200" dirty="0">
              <a:solidFill>
                <a:srgbClr val="494949"/>
              </a:solidFill>
            </a:endParaRPr>
          </a:p>
        </p:txBody>
      </p:sp>
      <p:sp>
        <p:nvSpPr>
          <p:cNvPr id="25" name="Title 1">
            <a:extLst>
              <a:ext uri="{FF2B5EF4-FFF2-40B4-BE49-F238E27FC236}">
                <a16:creationId xmlns="" xmlns:a16="http://schemas.microsoft.com/office/drawing/2014/main"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rgbClr val="008237"/>
                </a:solidFill>
              </a:rPr>
              <a:t>Rechtshinweis</a:t>
            </a:r>
            <a:endParaRPr lang="en-US" sz="3400" b="1" cap="none" dirty="0">
              <a:solidFill>
                <a:srgbClr val="008237"/>
              </a:solidFill>
            </a:endParaRPr>
          </a:p>
        </p:txBody>
      </p:sp>
    </p:spTree>
    <p:extLst>
      <p:ext uri="{BB962C8B-B14F-4D97-AF65-F5344CB8AC3E}">
        <p14:creationId xmlns:p14="http://schemas.microsoft.com/office/powerpoint/2010/main" val="2913796904"/>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13" name="Grafik 12">
            <a:extLst>
              <a:ext uri="{FF2B5EF4-FFF2-40B4-BE49-F238E27FC236}">
                <a16:creationId xmlns=""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pic>
        <p:nvPicPr>
          <p:cNvPr id="6" name="Grafik 5">
            <a:extLst>
              <a:ext uri="{FF2B5EF4-FFF2-40B4-BE49-F238E27FC236}">
                <a16:creationId xmlns="" xmlns:a16="http://schemas.microsoft.com/office/drawing/2014/main" id="{CED0323D-831E-42F1-9BEC-0D769A85E7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 xmlns:a16="http://schemas.microsoft.com/office/drawing/2014/main" id="{56076A5E-0A03-434F-AB68-565CDE40CF07}"/>
              </a:ext>
            </a:extLst>
          </p:cNvPr>
          <p:cNvSpPr>
            <a:spLocks noGrp="1"/>
          </p:cNvSpPr>
          <p:nvPr>
            <p:ph type="ctrTitle" hasCustomPrompt="1"/>
          </p:nvPr>
        </p:nvSpPr>
        <p:spPr>
          <a:xfrm>
            <a:off x="747603" y="4237940"/>
            <a:ext cx="10785585" cy="1088110"/>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8" name="Subtitle 2">
            <a:extLst>
              <a:ext uri="{FF2B5EF4-FFF2-40B4-BE49-F238E27FC236}">
                <a16:creationId xmlns="" xmlns:a16="http://schemas.microsoft.com/office/drawing/2014/main"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 xmlns:a16="http://schemas.microsoft.com/office/drawing/2014/main"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sp>
        <p:nvSpPr>
          <p:cNvPr id="20" name="Textplatzhalter 4">
            <a:extLst>
              <a:ext uri="{FF2B5EF4-FFF2-40B4-BE49-F238E27FC236}">
                <a16:creationId xmlns="" xmlns:a16="http://schemas.microsoft.com/office/drawing/2014/main"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grpSp>
        <p:nvGrpSpPr>
          <p:cNvPr id="3" name="Gruppieren 2">
            <a:extLst>
              <a:ext uri="{FF2B5EF4-FFF2-40B4-BE49-F238E27FC236}">
                <a16:creationId xmlns="" xmlns:a16="http://schemas.microsoft.com/office/drawing/2014/main"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4" name="Picture 7" descr="WWK-Logo-_Eine starke Gemeinschaft_CMYK">
              <a:extLst>
                <a:ext uri="{FF2B5EF4-FFF2-40B4-BE49-F238E27FC236}">
                  <a16:creationId xmlns="" xmlns:a16="http://schemas.microsoft.com/office/drawing/2014/main" id="{2BA981E3-6B23-E241-9C54-025862C7C89E}"/>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72283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13" name="Grafik 12">
            <a:extLst>
              <a:ext uri="{FF2B5EF4-FFF2-40B4-BE49-F238E27FC236}">
                <a16:creationId xmlns=""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grpSp>
        <p:nvGrpSpPr>
          <p:cNvPr id="12" name="Gruppieren 11">
            <a:extLst>
              <a:ext uri="{FF2B5EF4-FFF2-40B4-BE49-F238E27FC236}">
                <a16:creationId xmlns="" xmlns:a16="http://schemas.microsoft.com/office/drawing/2014/main"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5" name="Picture 7" descr="WWK-Logo-_Eine starke Gemeinschaft_CMYK">
              <a:extLst>
                <a:ext uri="{FF2B5EF4-FFF2-40B4-BE49-F238E27FC236}">
                  <a16:creationId xmlns=""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 xmlns:a16="http://schemas.microsoft.com/office/drawing/2014/main" id="{8EF6F274-8EDA-264E-B2A3-4DCB0C2B9382}"/>
              </a:ext>
            </a:extLst>
          </p:cNvPr>
          <p:cNvSpPr>
            <a:spLocks noGrp="1"/>
          </p:cNvSpPr>
          <p:nvPr>
            <p:ph type="ctrTitle" hasCustomPrompt="1"/>
          </p:nvPr>
        </p:nvSpPr>
        <p:spPr>
          <a:xfrm>
            <a:off x="747603" y="4237940"/>
            <a:ext cx="10785585" cy="1088110"/>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2" name="Subtitle 2">
            <a:extLst>
              <a:ext uri="{FF2B5EF4-FFF2-40B4-BE49-F238E27FC236}">
                <a16:creationId xmlns="" xmlns:a16="http://schemas.microsoft.com/office/drawing/2014/main"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 xmlns:a16="http://schemas.microsoft.com/office/drawing/2014/main"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sp>
        <p:nvSpPr>
          <p:cNvPr id="26" name="Textplatzhalter 4">
            <a:extLst>
              <a:ext uri="{FF2B5EF4-FFF2-40B4-BE49-F238E27FC236}">
                <a16:creationId xmlns="" xmlns:a16="http://schemas.microsoft.com/office/drawing/2014/main"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8529617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F8A194F3-2034-4FE3-BEFE-643723A077D9}"/>
              </a:ext>
            </a:extLst>
          </p:cNvPr>
          <p:cNvSpPr>
            <a:spLocks noGrp="1"/>
          </p:cNvSpPr>
          <p:nvPr>
            <p:ph type="ctrTitle" hasCustomPrompt="1"/>
          </p:nvPr>
        </p:nvSpPr>
        <p:spPr>
          <a:xfrm>
            <a:off x="731838" y="3276560"/>
            <a:ext cx="9452686" cy="2146142"/>
          </a:xfrm>
        </p:spPr>
        <p:txBody>
          <a:bodyPr lIns="0" tIns="0" rIns="0" bIns="0" anchor="t">
            <a:noAutofit/>
          </a:bodyPr>
          <a:lstStyle>
            <a:lvl1pPr algn="l">
              <a:lnSpc>
                <a:spcPts val="5400"/>
              </a:lnSpc>
              <a:defRPr sz="6000" b="1" cap="all" baseline="0"/>
            </a:lvl1pPr>
          </a:lstStyle>
          <a:p>
            <a:r>
              <a:rPr lang="de-DE" dirty="0"/>
              <a:t>Ein langer Präsentationstitel in mehreren </a:t>
            </a:r>
            <a:r>
              <a:rPr lang="de-DE" dirty="0" err="1"/>
              <a:t>zeilen</a:t>
            </a:r>
            <a:r>
              <a:rPr lang="de-DE" dirty="0"/>
              <a:t>.</a:t>
            </a:r>
            <a:endParaRPr lang="en-US" dirty="0"/>
          </a:p>
        </p:txBody>
      </p:sp>
      <p:sp>
        <p:nvSpPr>
          <p:cNvPr id="11" name="Textplatzhalter 9">
            <a:extLst>
              <a:ext uri="{FF2B5EF4-FFF2-40B4-BE49-F238E27FC236}">
                <a16:creationId xmlns="" xmlns:a16="http://schemas.microsoft.com/office/drawing/2014/main"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grpSp>
        <p:nvGrpSpPr>
          <p:cNvPr id="18" name="Gruppieren 17">
            <a:extLst>
              <a:ext uri="{FF2B5EF4-FFF2-40B4-BE49-F238E27FC236}">
                <a16:creationId xmlns="" xmlns:a16="http://schemas.microsoft.com/office/drawing/2014/main"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2143498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5203" y="0"/>
            <a:ext cx="6096797" cy="5347187"/>
          </a:xfrm>
          <a:prstGeom prst="rect">
            <a:avLst/>
          </a:prstGeom>
        </p:spPr>
      </p:pic>
      <p:sp>
        <p:nvSpPr>
          <p:cNvPr id="11" name="Title 1">
            <a:extLst>
              <a:ext uri="{FF2B5EF4-FFF2-40B4-BE49-F238E27FC236}">
                <a16:creationId xmlns="" xmlns:a16="http://schemas.microsoft.com/office/drawing/2014/main"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 xmlns:a16="http://schemas.microsoft.com/office/drawing/2014/main"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grpSp>
        <p:nvGrpSpPr>
          <p:cNvPr id="18" name="Gruppieren 17">
            <a:extLst>
              <a:ext uri="{FF2B5EF4-FFF2-40B4-BE49-F238E27FC236}">
                <a16:creationId xmlns="" xmlns:a16="http://schemas.microsoft.com/office/drawing/2014/main"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798759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 xmlns:a16="http://schemas.microsoft.com/office/drawing/2014/main"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 xmlns:a16="http://schemas.microsoft.com/office/drawing/2014/main"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 xmlns:a16="http://schemas.microsoft.com/office/drawing/2014/main"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6" name="Picture 7" descr="WWK-Logo-_Eine starke Gemeinschaft_CMYK">
              <a:extLst>
                <a:ext uri="{FF2B5EF4-FFF2-40B4-BE49-F238E27FC236}">
                  <a16:creationId xmlns=""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 xmlns:a16="http://schemas.microsoft.com/office/drawing/2014/main"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sp>
        <p:nvSpPr>
          <p:cNvPr id="13" name="Rechteck 12">
            <a:extLst>
              <a:ext uri="{FF2B5EF4-FFF2-40B4-BE49-F238E27FC236}">
                <a16:creationId xmlns=""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ubtitle 2">
            <a:extLst>
              <a:ext uri="{FF2B5EF4-FFF2-40B4-BE49-F238E27FC236}">
                <a16:creationId xmlns="" xmlns:a16="http://schemas.microsoft.com/office/drawing/2014/main"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 xmlns:a16="http://schemas.microsoft.com/office/drawing/2014/main"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34932082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rgbClr val="008237"/>
                </a:solidFill>
              </a:rPr>
              <a:t>Agenda</a:t>
            </a:r>
          </a:p>
        </p:txBody>
      </p:sp>
      <p:sp>
        <p:nvSpPr>
          <p:cNvPr id="13" name="Rechteck 12">
            <a:extLst>
              <a:ext uri="{FF2B5EF4-FFF2-40B4-BE49-F238E27FC236}">
                <a16:creationId xmlns="" xmlns:a16="http://schemas.microsoft.com/office/drawing/2014/main"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Slide Number Placeholder 5">
            <a:extLst>
              <a:ext uri="{FF2B5EF4-FFF2-40B4-BE49-F238E27FC236}">
                <a16:creationId xmlns="" xmlns:a16="http://schemas.microsoft.com/office/drawing/2014/main"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6" name="Picture 7" descr="WWK-Logo-_Eine starke Gemeinschaft_CMYK">
            <a:extLst>
              <a:ext uri="{FF2B5EF4-FFF2-40B4-BE49-F238E27FC236}">
                <a16:creationId xmlns=""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 xmlns:a16="http://schemas.microsoft.com/office/drawing/2014/main"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8" name="Rechteck 17">
            <a:extLst>
              <a:ext uri="{FF2B5EF4-FFF2-40B4-BE49-F238E27FC236}">
                <a16:creationId xmlns="" xmlns:a16="http://schemas.microsoft.com/office/drawing/2014/main"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Content Placeholder 2">
            <a:extLst>
              <a:ext uri="{FF2B5EF4-FFF2-40B4-BE49-F238E27FC236}">
                <a16:creationId xmlns="" xmlns:a16="http://schemas.microsoft.com/office/drawing/2014/main"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13557147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 xmlns:a16="http://schemas.microsoft.com/office/drawing/2014/main"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0" name="Rechteck 9">
            <a:extLst>
              <a:ext uri="{FF2B5EF4-FFF2-40B4-BE49-F238E27FC236}">
                <a16:creationId xmlns="" xmlns:a16="http://schemas.microsoft.com/office/drawing/2014/main"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1" name="Slide Number Placeholder 5">
            <a:extLst>
              <a:ext uri="{FF2B5EF4-FFF2-40B4-BE49-F238E27FC236}">
                <a16:creationId xmlns="" xmlns:a16="http://schemas.microsoft.com/office/drawing/2014/main"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2" name="Picture 7" descr="WWK-Logo-_Eine starke Gemeinschaft_CMYK">
            <a:extLst>
              <a:ext uri="{FF2B5EF4-FFF2-40B4-BE49-F238E27FC236}">
                <a16:creationId xmlns=""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255659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 xmlns:a16="http://schemas.microsoft.com/office/drawing/2014/main"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9" name="Picture 7" descr="WWK-Logo-_Eine starke Gemeinschaft_CMYK">
            <a:extLst>
              <a:ext uri="{FF2B5EF4-FFF2-40B4-BE49-F238E27FC236}">
                <a16:creationId xmlns=""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 xmlns:a16="http://schemas.microsoft.com/office/drawing/2014/main"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1" name="Rechteck 20">
            <a:extLst>
              <a:ext uri="{FF2B5EF4-FFF2-40B4-BE49-F238E27FC236}">
                <a16:creationId xmlns="" xmlns:a16="http://schemas.microsoft.com/office/drawing/2014/main"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3239752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1"/>
            <a:ext cx="12191998" cy="3987145"/>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1685480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7"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err="1">
                <a:solidFill>
                  <a:srgbClr val="009036"/>
                </a:solidFill>
                <a:latin typeface="WWKPolo66 Buch"/>
              </a:rPr>
              <a:t>kaffeepause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3257865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Mittagspause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507540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 y="-2"/>
            <a:ext cx="12191999"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Noch fragen?</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8104685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1" y="-2"/>
            <a:ext cx="12191995"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lang="de-DE" sz="6000" b="1" cap="all" dirty="0">
                <a:solidFill>
                  <a:srgbClr val="009036"/>
                </a:solidFill>
                <a:latin typeface="WWKPolo66 Buch"/>
              </a:rPr>
              <a:t>Bitte schalten sie ihr </a:t>
            </a:r>
            <a:r>
              <a:rPr lang="de-DE" sz="6000" b="1" cap="all" dirty="0" err="1">
                <a:solidFill>
                  <a:srgbClr val="009036"/>
                </a:solidFill>
                <a:latin typeface="WWKPolo66 Buch"/>
              </a:rPr>
              <a:t>smartphone</a:t>
            </a:r>
            <a:r>
              <a:rPr lang="de-DE" sz="6000" b="1" cap="all" dirty="0">
                <a:solidFill>
                  <a:srgbClr val="009036"/>
                </a:solidFill>
                <a:latin typeface="WWKPolo66 Buch"/>
              </a:rPr>
              <a:t> aus</a:t>
            </a: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2793990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 xmlns:a16="http://schemas.microsoft.com/office/drawing/2014/main"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9" name="Rechteck 8">
            <a:extLst>
              <a:ext uri="{FF2B5EF4-FFF2-40B4-BE49-F238E27FC236}">
                <a16:creationId xmlns="" xmlns:a16="http://schemas.microsoft.com/office/drawing/2014/main"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0" name="Slide Number Placeholder 5">
            <a:extLst>
              <a:ext uri="{FF2B5EF4-FFF2-40B4-BE49-F238E27FC236}">
                <a16:creationId xmlns="" xmlns:a16="http://schemas.microsoft.com/office/drawing/2014/main"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1" name="Picture 7" descr="WWK-Logo-_Eine starke Gemeinschaft_CMYK">
            <a:extLst>
              <a:ext uri="{FF2B5EF4-FFF2-40B4-BE49-F238E27FC236}">
                <a16:creationId xmlns=""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 xmlns:a16="http://schemas.microsoft.com/office/drawing/2014/main"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9" name="Rechteck 18">
            <a:extLst>
              <a:ext uri="{FF2B5EF4-FFF2-40B4-BE49-F238E27FC236}">
                <a16:creationId xmlns="" xmlns:a16="http://schemas.microsoft.com/office/drawing/2014/main"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40318272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 xmlns:a16="http://schemas.microsoft.com/office/drawing/2014/main"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p:txBody>
      </p:sp>
      <p:sp>
        <p:nvSpPr>
          <p:cNvPr id="22" name="Title 1">
            <a:extLst>
              <a:ext uri="{FF2B5EF4-FFF2-40B4-BE49-F238E27FC236}">
                <a16:creationId xmlns="" xmlns:a16="http://schemas.microsoft.com/office/drawing/2014/main"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4" name="Picture 7" descr="WWK-Logo-_Eine starke Gemeinschaft_CMYK">
            <a:extLst>
              <a:ext uri="{FF2B5EF4-FFF2-40B4-BE49-F238E27FC236}">
                <a16:creationId xmlns=""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 xmlns:a16="http://schemas.microsoft.com/office/drawing/2014/main"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2926232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 xmlns:a16="http://schemas.microsoft.com/office/drawing/2014/main"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 xmlns:a16="http://schemas.microsoft.com/office/drawing/2014/main" id="{0BBA0C9F-45F6-2E4B-AA1D-67642737E417}"/>
              </a:ext>
            </a:extLst>
          </p:cNvPr>
          <p:cNvSpPr>
            <a:spLocks noGrp="1"/>
          </p:cNvSpPr>
          <p:nvPr>
            <p:ph idx="1"/>
          </p:nvPr>
        </p:nvSpPr>
        <p:spPr>
          <a:xfrm>
            <a:off x="731837" y="1268412"/>
            <a:ext cx="5292726"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p:txBody>
      </p:sp>
      <p:sp>
        <p:nvSpPr>
          <p:cNvPr id="20" name="Content Placeholder 2">
            <a:extLst>
              <a:ext uri="{FF2B5EF4-FFF2-40B4-BE49-F238E27FC236}">
                <a16:creationId xmlns="" xmlns:a16="http://schemas.microsoft.com/office/drawing/2014/main" id="{0B796774-0B54-5F4C-8CA4-833F595E9131}"/>
              </a:ext>
            </a:extLst>
          </p:cNvPr>
          <p:cNvSpPr>
            <a:spLocks noGrp="1"/>
          </p:cNvSpPr>
          <p:nvPr>
            <p:ph idx="13"/>
          </p:nvPr>
        </p:nvSpPr>
        <p:spPr>
          <a:xfrm>
            <a:off x="6240463" y="1268413"/>
            <a:ext cx="5292726"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p:txBody>
      </p:sp>
      <p:sp>
        <p:nvSpPr>
          <p:cNvPr id="11" name="Rechteck 10">
            <a:extLst>
              <a:ext uri="{FF2B5EF4-FFF2-40B4-BE49-F238E27FC236}">
                <a16:creationId xmlns="" xmlns:a16="http://schemas.microsoft.com/office/drawing/2014/main"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3" name="Rechteck 12">
            <a:extLst>
              <a:ext uri="{FF2B5EF4-FFF2-40B4-BE49-F238E27FC236}">
                <a16:creationId xmlns="" xmlns:a16="http://schemas.microsoft.com/office/drawing/2014/main"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lide Number Placeholder 5">
            <a:extLst>
              <a:ext uri="{FF2B5EF4-FFF2-40B4-BE49-F238E27FC236}">
                <a16:creationId xmlns="" xmlns:a16="http://schemas.microsoft.com/office/drawing/2014/main"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1" name="Picture 7" descr="WWK-Logo-_Eine starke Gemeinschaft_CMYK">
            <a:extLst>
              <a:ext uri="{FF2B5EF4-FFF2-40B4-BE49-F238E27FC236}">
                <a16:creationId xmlns=""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9069535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 xmlns:a16="http://schemas.microsoft.com/office/drawing/2014/main"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p:txBody>
      </p:sp>
      <p:sp>
        <p:nvSpPr>
          <p:cNvPr id="20" name="Content Placeholder 2">
            <a:extLst>
              <a:ext uri="{FF2B5EF4-FFF2-40B4-BE49-F238E27FC236}">
                <a16:creationId xmlns="" xmlns:a16="http://schemas.microsoft.com/office/drawing/2014/main"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p:txBody>
      </p:sp>
      <p:sp>
        <p:nvSpPr>
          <p:cNvPr id="21" name="Content Placeholder 2">
            <a:extLst>
              <a:ext uri="{FF2B5EF4-FFF2-40B4-BE49-F238E27FC236}">
                <a16:creationId xmlns="" xmlns:a16="http://schemas.microsoft.com/office/drawing/2014/main"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p:txBody>
      </p:sp>
      <p:sp>
        <p:nvSpPr>
          <p:cNvPr id="13" name="Title 1">
            <a:extLst>
              <a:ext uri="{FF2B5EF4-FFF2-40B4-BE49-F238E27FC236}">
                <a16:creationId xmlns="" xmlns:a16="http://schemas.microsoft.com/office/drawing/2014/main"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 xmlns:a16="http://schemas.microsoft.com/office/drawing/2014/main"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23" name="Rechteck 22">
            <a:extLst>
              <a:ext uri="{FF2B5EF4-FFF2-40B4-BE49-F238E27FC236}">
                <a16:creationId xmlns="" xmlns:a16="http://schemas.microsoft.com/office/drawing/2014/main"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4" name="Slide Number Placeholder 5">
            <a:extLst>
              <a:ext uri="{FF2B5EF4-FFF2-40B4-BE49-F238E27FC236}">
                <a16:creationId xmlns="" xmlns:a16="http://schemas.microsoft.com/office/drawing/2014/main"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5" name="Picture 7" descr="WWK-Logo-_Eine starke Gemeinschaft_CMYK">
            <a:extLst>
              <a:ext uri="{FF2B5EF4-FFF2-40B4-BE49-F238E27FC236}">
                <a16:creationId xmlns=""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 xmlns:a16="http://schemas.microsoft.com/office/drawing/2014/main"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7" name="Rechteck 26">
            <a:extLst>
              <a:ext uri="{FF2B5EF4-FFF2-40B4-BE49-F238E27FC236}">
                <a16:creationId xmlns="" xmlns:a16="http://schemas.microsoft.com/office/drawing/2014/main"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3892577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0"/>
            <a:ext cx="12192000" cy="3778250"/>
          </a:xfrm>
          <a:prstGeom prst="rect">
            <a:avLst/>
          </a:prstGeom>
        </p:spPr>
      </p:pic>
      <p:sp>
        <p:nvSpPr>
          <p:cNvPr id="15" name="Rechteck 14">
            <a:extLst>
              <a:ext uri="{FF2B5EF4-FFF2-40B4-BE49-F238E27FC236}">
                <a16:creationId xmlns=""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ubtitle 2">
            <a:extLst>
              <a:ext uri="{FF2B5EF4-FFF2-40B4-BE49-F238E27FC236}">
                <a16:creationId xmlns="" xmlns:a16="http://schemas.microsoft.com/office/drawing/2014/main"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nvGrpSpPr>
          <p:cNvPr id="23" name="Gruppieren 22">
            <a:extLst>
              <a:ext uri="{FF2B5EF4-FFF2-40B4-BE49-F238E27FC236}">
                <a16:creationId xmlns="" xmlns:a16="http://schemas.microsoft.com/office/drawing/2014/main"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5" name="Picture 7" descr="WWK-Logo-_Eine starke Gemeinschaft_CMYK">
              <a:extLst>
                <a:ext uri="{FF2B5EF4-FFF2-40B4-BE49-F238E27FC236}">
                  <a16:creationId xmlns=""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 xmlns:a16="http://schemas.microsoft.com/office/drawing/2014/main"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 xmlns:a16="http://schemas.microsoft.com/office/drawing/2014/main"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3" name="Rechteck 2">
            <a:extLst>
              <a:ext uri="{FF2B5EF4-FFF2-40B4-BE49-F238E27FC236}">
                <a16:creationId xmlns="" xmlns:a16="http://schemas.microsoft.com/office/drawing/2014/main"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24806982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22" name="Grafik 21">
            <a:extLst>
              <a:ext uri="{FF2B5EF4-FFF2-40B4-BE49-F238E27FC236}">
                <a16:creationId xmlns="" xmlns:a16="http://schemas.microsoft.com/office/drawing/2014/main" id="{E75DB4B8-CBDB-48CE-B641-2849A9B408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
            <a:ext cx="12192000" cy="3778250"/>
          </a:xfrm>
          <a:prstGeom prst="rect">
            <a:avLst/>
          </a:prstGeom>
        </p:spPr>
      </p:pic>
      <p:pic>
        <p:nvPicPr>
          <p:cNvPr id="3" name="Grafik 2">
            <a:extLst>
              <a:ext uri="{FF2B5EF4-FFF2-40B4-BE49-F238E27FC236}">
                <a16:creationId xmlns="" xmlns:a16="http://schemas.microsoft.com/office/drawing/2014/main" id="{F7C14848-C023-FE4B-A8C5-B27A8A0AB7B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195"/>
          </a:xfrm>
          <a:prstGeom prst="rect">
            <a:avLst/>
          </a:prstGeom>
        </p:spPr>
      </p:pic>
      <p:grpSp>
        <p:nvGrpSpPr>
          <p:cNvPr id="21" name="Gruppieren 20">
            <a:extLst>
              <a:ext uri="{FF2B5EF4-FFF2-40B4-BE49-F238E27FC236}">
                <a16:creationId xmlns="" xmlns:a16="http://schemas.microsoft.com/office/drawing/2014/main"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4" name="Picture 7" descr="WWK-Logo-_Eine starke Gemeinschaft_CMYK">
              <a:extLst>
                <a:ext uri="{FF2B5EF4-FFF2-40B4-BE49-F238E27FC236}">
                  <a16:creationId xmlns="" xmlns:a16="http://schemas.microsoft.com/office/drawing/2014/main" id="{8C35F4FB-0318-D24A-91A1-3C2BCDA3F06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ubtitle 2">
            <a:extLst>
              <a:ext uri="{FF2B5EF4-FFF2-40B4-BE49-F238E27FC236}">
                <a16:creationId xmlns="" xmlns:a16="http://schemas.microsoft.com/office/drawing/2014/main"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Textplatzhalter 4">
            <a:extLst>
              <a:ext uri="{FF2B5EF4-FFF2-40B4-BE49-F238E27FC236}">
                <a16:creationId xmlns="" xmlns:a16="http://schemas.microsoft.com/office/drawing/2014/main"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 xmlns:a16="http://schemas.microsoft.com/office/drawing/2014/main"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19" name="Rechteck 18">
            <a:extLst>
              <a:ext uri="{FF2B5EF4-FFF2-40B4-BE49-F238E27FC236}">
                <a16:creationId xmlns="" xmlns:a16="http://schemas.microsoft.com/office/drawing/2014/main"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1442447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 xmlns:a16="http://schemas.microsoft.com/office/drawing/2014/main"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Rechteck 15">
            <a:extLst>
              <a:ext uri="{FF2B5EF4-FFF2-40B4-BE49-F238E27FC236}">
                <a16:creationId xmlns="" xmlns:a16="http://schemas.microsoft.com/office/drawing/2014/main"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lide Number Placeholder 5">
            <a:extLst>
              <a:ext uri="{FF2B5EF4-FFF2-40B4-BE49-F238E27FC236}">
                <a16:creationId xmlns="" xmlns:a16="http://schemas.microsoft.com/office/drawing/2014/main"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8" name="Picture 7" descr="WWK-Logo-_Eine starke Gemeinschaft_CMYK">
            <a:extLst>
              <a:ext uri="{FF2B5EF4-FFF2-40B4-BE49-F238E27FC236}">
                <a16:creationId xmlns=""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 name="Textfeld 1">
            <a:extLst>
              <a:ext uri="{FF2B5EF4-FFF2-40B4-BE49-F238E27FC236}">
                <a16:creationId xmlns="" xmlns:a16="http://schemas.microsoft.com/office/drawing/2014/main"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rgbClr val="494949"/>
                </a:solidFill>
              </a:rPr>
              <a:t>Diese Präsentation wurde von der WWK Versicherungsgruppe erstellt und wir behalten uns sämtliche Rechte daran vor.</a:t>
            </a:r>
          </a:p>
          <a:p>
            <a:endParaRPr lang="de-DE" sz="1600" dirty="0">
              <a:solidFill>
                <a:srgbClr val="494949"/>
              </a:solidFill>
            </a:endParaRPr>
          </a:p>
          <a:p>
            <a:r>
              <a:rPr lang="de-DE" sz="1600" dirty="0">
                <a:solidFill>
                  <a:srgbClr val="494949"/>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rgbClr val="494949"/>
                </a:solidFill>
              </a:rPr>
              <a:t>Geltendmachen</a:t>
            </a:r>
            <a:r>
              <a:rPr lang="de-DE" sz="1600" dirty="0">
                <a:solidFill>
                  <a:srgbClr val="494949"/>
                </a:solidFill>
              </a:rPr>
              <a:t> von Ansprüchen jeglicher Art ist ausgeschlossen.</a:t>
            </a:r>
          </a:p>
          <a:p>
            <a:endParaRPr lang="de-DE" dirty="0">
              <a:solidFill>
                <a:srgbClr val="494949"/>
              </a:solidFill>
            </a:endParaRPr>
          </a:p>
        </p:txBody>
      </p:sp>
      <p:sp>
        <p:nvSpPr>
          <p:cNvPr id="11" name="Textfeld 10">
            <a:extLst>
              <a:ext uri="{FF2B5EF4-FFF2-40B4-BE49-F238E27FC236}">
                <a16:creationId xmlns="" xmlns:a16="http://schemas.microsoft.com/office/drawing/2014/main"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rgbClr val="494949"/>
                </a:solidFill>
                <a:latin typeface="WWKPolo66 Buch"/>
              </a:rPr>
              <a:t>WWK Lebensversicherung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Dr. Frank Schindelhauer</a:t>
            </a:r>
          </a:p>
          <a:p>
            <a:r>
              <a:rPr lang="de-DE" sz="1200" dirty="0">
                <a:solidFill>
                  <a:srgbClr val="494949"/>
                </a:solidFill>
              </a:rPr>
              <a:t>Registergericht</a:t>
            </a:r>
          </a:p>
          <a:p>
            <a:r>
              <a:rPr lang="de-DE" sz="1200" dirty="0">
                <a:solidFill>
                  <a:srgbClr val="494949"/>
                </a:solidFill>
              </a:rPr>
              <a:t>München HR B 211</a:t>
            </a:r>
          </a:p>
          <a:p>
            <a:r>
              <a:rPr lang="de-DE" sz="1200" dirty="0">
                <a:solidFill>
                  <a:srgbClr val="494949"/>
                </a:solidFill>
              </a:rPr>
              <a:t>St. Nr. 143/108/40018</a:t>
            </a:r>
          </a:p>
          <a:p>
            <a:r>
              <a:rPr lang="de-DE" sz="1200" dirty="0">
                <a:solidFill>
                  <a:srgbClr val="494949"/>
                </a:solidFill>
              </a:rPr>
              <a:t>Gl. Id. DE81WWK00000069127</a:t>
            </a:r>
          </a:p>
        </p:txBody>
      </p:sp>
      <p:sp>
        <p:nvSpPr>
          <p:cNvPr id="12" name="Textfeld 11">
            <a:extLst>
              <a:ext uri="{FF2B5EF4-FFF2-40B4-BE49-F238E27FC236}">
                <a16:creationId xmlns="" xmlns:a16="http://schemas.microsoft.com/office/drawing/2014/main"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rgbClr val="494949"/>
                </a:solidFill>
                <a:latin typeface="WWKPolo66 Buch"/>
              </a:rPr>
              <a:t>WWK Allgemeine 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r>
              <a:rPr lang="de-DE" sz="1200" dirty="0">
                <a:solidFill>
                  <a:srgbClr val="494949"/>
                </a:solidFill>
              </a:rPr>
              <a:t> </a:t>
            </a:r>
          </a:p>
          <a:p>
            <a:r>
              <a:rPr lang="de-DE" sz="1200" dirty="0">
                <a:solidFill>
                  <a:srgbClr val="494949"/>
                </a:solidFill>
              </a:rPr>
              <a:t>Vorsitzender des Aufsichtsrats:</a:t>
            </a:r>
          </a:p>
          <a:p>
            <a:r>
              <a:rPr lang="de-DE" sz="1200" dirty="0">
                <a:solidFill>
                  <a:srgbClr val="494949"/>
                </a:solidFill>
              </a:rPr>
              <a:t>Prof. Dr. Peter Reiff </a:t>
            </a:r>
          </a:p>
          <a:p>
            <a:r>
              <a:rPr lang="de-DE" sz="1200" dirty="0">
                <a:solidFill>
                  <a:srgbClr val="494949"/>
                </a:solidFill>
              </a:rPr>
              <a:t>Registergericht </a:t>
            </a:r>
          </a:p>
          <a:p>
            <a:r>
              <a:rPr lang="de-DE" sz="1200" dirty="0">
                <a:solidFill>
                  <a:srgbClr val="494949"/>
                </a:solidFill>
              </a:rPr>
              <a:t>München HR B 5553</a:t>
            </a:r>
          </a:p>
          <a:p>
            <a:r>
              <a:rPr lang="de-DE" sz="1200" dirty="0">
                <a:solidFill>
                  <a:srgbClr val="494949"/>
                </a:solidFill>
              </a:rPr>
              <a:t>St. Nr. 143/108/40026</a:t>
            </a:r>
          </a:p>
          <a:p>
            <a:r>
              <a:rPr lang="de-DE" sz="1200" dirty="0" err="1">
                <a:solidFill>
                  <a:srgbClr val="494949"/>
                </a:solidFill>
              </a:rPr>
              <a:t>Vst</a:t>
            </a:r>
            <a:r>
              <a:rPr lang="de-DE" sz="1200" dirty="0">
                <a:solidFill>
                  <a:srgbClr val="494949"/>
                </a:solidFill>
              </a:rPr>
              <a:t>. Nr. 802/V908 0200 4423 </a:t>
            </a:r>
          </a:p>
          <a:p>
            <a:r>
              <a:rPr lang="de-DE" sz="1200" dirty="0">
                <a:solidFill>
                  <a:srgbClr val="494949"/>
                </a:solidFill>
              </a:rPr>
              <a:t>Gl. Id. DE11WWK00000069126</a:t>
            </a:r>
          </a:p>
        </p:txBody>
      </p:sp>
      <p:sp>
        <p:nvSpPr>
          <p:cNvPr id="14" name="Textfeld 13">
            <a:extLst>
              <a:ext uri="{FF2B5EF4-FFF2-40B4-BE49-F238E27FC236}">
                <a16:creationId xmlns="" xmlns:a16="http://schemas.microsoft.com/office/drawing/2014/main"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rgbClr val="494949"/>
                </a:solidFill>
                <a:latin typeface="WWKPolo66 Buch"/>
              </a:rPr>
              <a:t>WWK </a:t>
            </a:r>
            <a:r>
              <a:rPr lang="de-DE" sz="1200" dirty="0" err="1">
                <a:solidFill>
                  <a:srgbClr val="494949"/>
                </a:solidFill>
                <a:latin typeface="WWKPolo66 Buch"/>
              </a:rPr>
              <a:t>Vermögensverwaltungs</a:t>
            </a:r>
            <a:endParaRPr lang="de-DE" sz="1200" dirty="0">
              <a:solidFill>
                <a:srgbClr val="494949"/>
              </a:solidFill>
              <a:latin typeface="WWKPolo66 Buch"/>
            </a:endParaRPr>
          </a:p>
          <a:p>
            <a:r>
              <a:rPr lang="de-DE" sz="1200" dirty="0">
                <a:solidFill>
                  <a:srgbClr val="494949"/>
                </a:solidFill>
                <a:latin typeface="WWKPolo66 Buch"/>
              </a:rPr>
              <a:t>und </a:t>
            </a:r>
            <a:r>
              <a:rPr lang="de-DE" sz="1200" dirty="0" err="1">
                <a:solidFill>
                  <a:srgbClr val="494949"/>
                </a:solidFill>
                <a:latin typeface="WWKPolo66 Buch"/>
              </a:rPr>
              <a:t>Dienstleistungs</a:t>
            </a:r>
            <a:r>
              <a:rPr lang="de-DE" sz="1200" dirty="0">
                <a:solidFill>
                  <a:srgbClr val="494949"/>
                </a:solidFill>
                <a:latin typeface="WWKPolo66 Buch"/>
              </a:rPr>
              <a:t> GmbH</a:t>
            </a:r>
          </a:p>
          <a:p>
            <a:r>
              <a:rPr lang="de-DE" sz="1200" dirty="0">
                <a:solidFill>
                  <a:srgbClr val="494949"/>
                </a:solidFill>
              </a:rPr>
              <a:t>Geschäftsführer: Karl Ruffing,</a:t>
            </a:r>
          </a:p>
          <a:p>
            <a:r>
              <a:rPr lang="de-DE" sz="1200" dirty="0">
                <a:solidFill>
                  <a:srgbClr val="494949"/>
                </a:solidFill>
              </a:rPr>
              <a:t>Stefan </a:t>
            </a:r>
            <a:r>
              <a:rPr lang="de-DE" sz="1200" dirty="0" err="1">
                <a:solidFill>
                  <a:srgbClr val="494949"/>
                </a:solidFill>
              </a:rPr>
              <a:t>Sedlmeir</a:t>
            </a:r>
            <a:endParaRPr lang="de-DE" sz="1200" dirty="0">
              <a:solidFill>
                <a:srgbClr val="494949"/>
              </a:solidFill>
            </a:endParaRPr>
          </a:p>
          <a:p>
            <a:r>
              <a:rPr lang="de-DE" sz="1200" dirty="0">
                <a:solidFill>
                  <a:srgbClr val="494949"/>
                </a:solidFill>
              </a:rPr>
              <a:t>Registergericht</a:t>
            </a:r>
          </a:p>
          <a:p>
            <a:r>
              <a:rPr lang="de-DE" sz="1200" dirty="0">
                <a:solidFill>
                  <a:srgbClr val="494949"/>
                </a:solidFill>
              </a:rPr>
              <a:t>München HR B 76323</a:t>
            </a:r>
          </a:p>
          <a:p>
            <a:r>
              <a:rPr lang="de-DE" sz="1200" dirty="0">
                <a:solidFill>
                  <a:srgbClr val="494949"/>
                </a:solidFill>
              </a:rPr>
              <a:t>St. Nr. 143/108/40050 </a:t>
            </a:r>
          </a:p>
          <a:p>
            <a:r>
              <a:rPr lang="de-DE" sz="1200" dirty="0">
                <a:solidFill>
                  <a:srgbClr val="494949"/>
                </a:solidFill>
              </a:rPr>
              <a:t>Gl. Id. DE38WWK00000069125</a:t>
            </a:r>
          </a:p>
        </p:txBody>
      </p:sp>
      <p:sp>
        <p:nvSpPr>
          <p:cNvPr id="21" name="Textfeld 20">
            <a:extLst>
              <a:ext uri="{FF2B5EF4-FFF2-40B4-BE49-F238E27FC236}">
                <a16:creationId xmlns="" xmlns:a16="http://schemas.microsoft.com/office/drawing/2014/main"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rgbClr val="494949"/>
                </a:solidFill>
                <a:latin typeface="WWKPolo66 Buch"/>
              </a:rPr>
              <a:t>WWK Pensionsfonds AG</a:t>
            </a:r>
          </a:p>
          <a:p>
            <a:r>
              <a:rPr lang="de-DE" sz="1200" dirty="0">
                <a:solidFill>
                  <a:srgbClr val="494949"/>
                </a:solidFill>
              </a:rPr>
              <a:t>Vorstand: Karl Ruffing, </a:t>
            </a:r>
          </a:p>
          <a:p>
            <a:r>
              <a:rPr lang="de-DE" sz="1200" dirty="0">
                <a:solidFill>
                  <a:srgbClr val="494949"/>
                </a:solidFill>
              </a:rPr>
              <a:t>Heinrich </a:t>
            </a:r>
            <a:r>
              <a:rPr lang="de-DE" sz="1200" dirty="0" err="1">
                <a:solidFill>
                  <a:srgbClr val="494949"/>
                </a:solidFill>
              </a:rPr>
              <a:t>Schüppert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Registergericht </a:t>
            </a:r>
          </a:p>
          <a:p>
            <a:r>
              <a:rPr lang="de-DE" sz="1200" dirty="0">
                <a:solidFill>
                  <a:srgbClr val="494949"/>
                </a:solidFill>
              </a:rPr>
              <a:t>München HR B 146295</a:t>
            </a:r>
          </a:p>
          <a:p>
            <a:r>
              <a:rPr lang="de-DE" sz="1200" dirty="0">
                <a:solidFill>
                  <a:srgbClr val="494949"/>
                </a:solidFill>
              </a:rPr>
              <a:t>St. Nr. 143/108/40034</a:t>
            </a:r>
          </a:p>
          <a:p>
            <a:r>
              <a:rPr lang="de-DE" sz="1200" dirty="0">
                <a:solidFill>
                  <a:srgbClr val="494949"/>
                </a:solidFill>
              </a:rPr>
              <a:t>Gl. Id. DE65WWK00000069124</a:t>
            </a:r>
          </a:p>
        </p:txBody>
      </p:sp>
      <p:sp>
        <p:nvSpPr>
          <p:cNvPr id="23" name="Textfeld 22">
            <a:extLst>
              <a:ext uri="{FF2B5EF4-FFF2-40B4-BE49-F238E27FC236}">
                <a16:creationId xmlns="" xmlns:a16="http://schemas.microsoft.com/office/drawing/2014/main"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Bankverbindung: </a:t>
            </a:r>
            <a:r>
              <a:rPr lang="de-DE" sz="1200" dirty="0">
                <a:solidFill>
                  <a:srgbClr val="494949"/>
                </a:solidFill>
              </a:rPr>
              <a:t>Bayern LB München (BLZ 700 500 00), Kontonummer: 35 540, IBAN: DE96 7005 0000 0000 0355 40,  BIC: BYLADEMMXXX</a:t>
            </a:r>
          </a:p>
        </p:txBody>
      </p:sp>
      <p:sp>
        <p:nvSpPr>
          <p:cNvPr id="24" name="Textfeld 23">
            <a:extLst>
              <a:ext uri="{FF2B5EF4-FFF2-40B4-BE49-F238E27FC236}">
                <a16:creationId xmlns="" xmlns:a16="http://schemas.microsoft.com/office/drawing/2014/main"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Hausanschrift:</a:t>
            </a:r>
            <a:r>
              <a:rPr lang="de-DE" sz="1200" dirty="0">
                <a:solidFill>
                  <a:srgbClr val="494949"/>
                </a:solidFill>
              </a:rPr>
              <a:t> Marsstraße 37, 80335 München (Briefanschrift 80292), Telefon +49 (89) 51 14-0, Fax +49 (89) 51 14-23 37, E-Mail: </a:t>
            </a:r>
            <a:r>
              <a:rPr lang="de-DE" sz="1200" dirty="0" err="1">
                <a:solidFill>
                  <a:srgbClr val="494949"/>
                </a:solidFill>
                <a:hlinkClick r:id="rId3">
                  <a:extLst>
                    <a:ext uri="{A12FA001-AC4F-418D-AE19-62706E023703}">
                      <ahyp:hlinkClr xmlns="" xmlns:ahyp="http://schemas.microsoft.com/office/drawing/2018/hyperlinkcolor" val="tx"/>
                    </a:ext>
                  </a:extLst>
                </a:hlinkClick>
              </a:rPr>
              <a:t>info@wwk.de</a:t>
            </a:r>
            <a:r>
              <a:rPr lang="de-DE" sz="1200" dirty="0">
                <a:solidFill>
                  <a:srgbClr val="494949"/>
                </a:solidFill>
              </a:rPr>
              <a:t>, </a:t>
            </a:r>
            <a:r>
              <a:rPr lang="de-DE" sz="1200" dirty="0" err="1">
                <a:solidFill>
                  <a:srgbClr val="494949"/>
                </a:solidFill>
                <a:hlinkClick r:id="rId4">
                  <a:extLst>
                    <a:ext uri="{A12FA001-AC4F-418D-AE19-62706E023703}">
                      <ahyp:hlinkClr xmlns="" xmlns:ahyp="http://schemas.microsoft.com/office/drawing/2018/hyperlinkcolor" val="tx"/>
                    </a:ext>
                  </a:extLst>
                </a:hlinkClick>
              </a:rPr>
              <a:t>wwk.de</a:t>
            </a:r>
            <a:r>
              <a:rPr lang="de-DE" sz="1200" dirty="0">
                <a:solidFill>
                  <a:srgbClr val="494949"/>
                </a:solidFill>
              </a:rPr>
              <a:t>, </a:t>
            </a:r>
            <a:r>
              <a:rPr lang="de-DE" sz="1200" dirty="0" err="1">
                <a:solidFill>
                  <a:srgbClr val="494949"/>
                </a:solidFill>
                <a:hlinkClick r:id="rId5">
                  <a:extLst>
                    <a:ext uri="{A12FA001-AC4F-418D-AE19-62706E023703}">
                      <ahyp:hlinkClr xmlns="" xmlns:ahyp="http://schemas.microsoft.com/office/drawing/2018/hyperlinkcolor" val="tx"/>
                    </a:ext>
                  </a:extLst>
                </a:hlinkClick>
              </a:rPr>
              <a:t>info@wwk.at</a:t>
            </a:r>
            <a:r>
              <a:rPr lang="de-DE" sz="1200" dirty="0">
                <a:solidFill>
                  <a:srgbClr val="494949"/>
                </a:solidFill>
              </a:rPr>
              <a:t>, </a:t>
            </a:r>
            <a:r>
              <a:rPr lang="de-DE" sz="1200" dirty="0" err="1">
                <a:solidFill>
                  <a:srgbClr val="494949"/>
                </a:solidFill>
                <a:hlinkClick r:id="rId6">
                  <a:extLst>
                    <a:ext uri="{A12FA001-AC4F-418D-AE19-62706E023703}">
                      <ahyp:hlinkClr xmlns="" xmlns:ahyp="http://schemas.microsoft.com/office/drawing/2018/hyperlinkcolor" val="tx"/>
                    </a:ext>
                  </a:extLst>
                </a:hlinkClick>
              </a:rPr>
              <a:t>wwk.at</a:t>
            </a:r>
            <a:r>
              <a:rPr lang="de-DE" sz="1200" dirty="0">
                <a:solidFill>
                  <a:srgbClr val="494949"/>
                </a:solidFill>
                <a:hlinkClick r:id="rId6">
                  <a:extLst>
                    <a:ext uri="{A12FA001-AC4F-418D-AE19-62706E023703}">
                      <ahyp:hlinkClr xmlns="" xmlns:ahyp="http://schemas.microsoft.com/office/drawing/2018/hyperlinkcolor" val="tx"/>
                    </a:ext>
                  </a:extLst>
                </a:hlinkClick>
              </a:rPr>
              <a:t> </a:t>
            </a:r>
            <a:endParaRPr lang="de-DE" sz="1200" dirty="0">
              <a:solidFill>
                <a:srgbClr val="494949"/>
              </a:solidFill>
            </a:endParaRPr>
          </a:p>
        </p:txBody>
      </p:sp>
      <p:sp>
        <p:nvSpPr>
          <p:cNvPr id="25" name="Title 1">
            <a:extLst>
              <a:ext uri="{FF2B5EF4-FFF2-40B4-BE49-F238E27FC236}">
                <a16:creationId xmlns="" xmlns:a16="http://schemas.microsoft.com/office/drawing/2014/main"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rgbClr val="008237"/>
                </a:solidFill>
              </a:rPr>
              <a:t>Rechtshinweis</a:t>
            </a:r>
            <a:endParaRPr lang="en-US" sz="3400" b="1" cap="none" dirty="0">
              <a:solidFill>
                <a:srgbClr val="008237"/>
              </a:solidFill>
            </a:endParaRPr>
          </a:p>
        </p:txBody>
      </p:sp>
    </p:spTree>
    <p:extLst>
      <p:ext uri="{BB962C8B-B14F-4D97-AF65-F5344CB8AC3E}">
        <p14:creationId xmlns:p14="http://schemas.microsoft.com/office/powerpoint/2010/main" val="22020390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CED0323D-831E-42F1-9BEC-0D769A85E7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 xmlns:a16="http://schemas.microsoft.com/office/drawing/2014/main" id="{56076A5E-0A03-434F-AB68-565CDE40CF07}"/>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8" name="Subtitle 2">
            <a:extLst>
              <a:ext uri="{FF2B5EF4-FFF2-40B4-BE49-F238E27FC236}">
                <a16:creationId xmlns="" xmlns:a16="http://schemas.microsoft.com/office/drawing/2014/main"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 xmlns:a16="http://schemas.microsoft.com/office/drawing/2014/main"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0" name="Textplatzhalter 4">
            <a:extLst>
              <a:ext uri="{FF2B5EF4-FFF2-40B4-BE49-F238E27FC236}">
                <a16:creationId xmlns="" xmlns:a16="http://schemas.microsoft.com/office/drawing/2014/main"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grpSp>
        <p:nvGrpSpPr>
          <p:cNvPr id="3" name="Gruppieren 2">
            <a:extLst>
              <a:ext uri="{FF2B5EF4-FFF2-40B4-BE49-F238E27FC236}">
                <a16:creationId xmlns="" xmlns:a16="http://schemas.microsoft.com/office/drawing/2014/main"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4" name="Picture 7" descr="WWK-Logo-_Eine starke Gemeinschaft_CMYK">
              <a:extLst>
                <a:ext uri="{FF2B5EF4-FFF2-40B4-BE49-F238E27FC236}">
                  <a16:creationId xmlns="" xmlns:a16="http://schemas.microsoft.com/office/drawing/2014/main" id="{2BA981E3-6B23-E241-9C54-025862C7C89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19050699"/>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8164EC0-7C6B-CF46-B990-2C7835DF8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771900"/>
          </a:xfrm>
          <a:prstGeom prst="rect">
            <a:avLst/>
          </a:prstGeom>
        </p:spPr>
      </p:pic>
      <p:grpSp>
        <p:nvGrpSpPr>
          <p:cNvPr id="12" name="Gruppieren 11">
            <a:extLst>
              <a:ext uri="{FF2B5EF4-FFF2-40B4-BE49-F238E27FC236}">
                <a16:creationId xmlns="" xmlns:a16="http://schemas.microsoft.com/office/drawing/2014/main"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5" name="Picture 7" descr="WWK-Logo-_Eine starke Gemeinschaft_CMYK">
              <a:extLst>
                <a:ext uri="{FF2B5EF4-FFF2-40B4-BE49-F238E27FC236}">
                  <a16:creationId xmlns=""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 xmlns:a16="http://schemas.microsoft.com/office/drawing/2014/main" id="{8EF6F274-8EDA-264E-B2A3-4DCB0C2B9382}"/>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2" name="Subtitle 2">
            <a:extLst>
              <a:ext uri="{FF2B5EF4-FFF2-40B4-BE49-F238E27FC236}">
                <a16:creationId xmlns="" xmlns:a16="http://schemas.microsoft.com/office/drawing/2014/main"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 xmlns:a16="http://schemas.microsoft.com/office/drawing/2014/main"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6" name="Textplatzhalter 4">
            <a:extLst>
              <a:ext uri="{FF2B5EF4-FFF2-40B4-BE49-F238E27FC236}">
                <a16:creationId xmlns="" xmlns:a16="http://schemas.microsoft.com/office/drawing/2014/main"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527730424"/>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F8A194F3-2034-4FE3-BEFE-643723A077D9}"/>
              </a:ext>
            </a:extLst>
          </p:cNvPr>
          <p:cNvSpPr>
            <a:spLocks noGrp="1"/>
          </p:cNvSpPr>
          <p:nvPr>
            <p:ph type="ctrTitle" hasCustomPrompt="1"/>
          </p:nvPr>
        </p:nvSpPr>
        <p:spPr>
          <a:xfrm>
            <a:off x="731838" y="3276560"/>
            <a:ext cx="10801350" cy="2146142"/>
          </a:xfrm>
        </p:spPr>
        <p:txBody>
          <a:bodyPr lIns="0" tIns="0" rIns="0" bIns="0" anchor="t">
            <a:normAutofit/>
          </a:bodyPr>
          <a:lstStyle>
            <a:lvl1pPr algn="l">
              <a:lnSpc>
                <a:spcPts val="5400"/>
              </a:lnSpc>
              <a:defRPr sz="6000" b="1" cap="all" baseline="0"/>
            </a:lvl1pPr>
          </a:lstStyle>
          <a:p>
            <a:r>
              <a:rPr lang="de-DE" dirty="0"/>
              <a:t>Ein langer </a:t>
            </a:r>
            <a:br>
              <a:rPr lang="de-DE" dirty="0"/>
            </a:br>
            <a:r>
              <a:rPr lang="de-DE" dirty="0"/>
              <a:t>Präsentationstitel</a:t>
            </a:r>
            <a:br>
              <a:rPr lang="de-DE" dirty="0"/>
            </a:br>
            <a:r>
              <a:rPr lang="de-DE" dirty="0"/>
              <a:t>in mehreren </a:t>
            </a:r>
            <a:r>
              <a:rPr lang="de-DE" dirty="0" err="1"/>
              <a:t>zeilen</a:t>
            </a:r>
            <a:r>
              <a:rPr lang="de-DE" dirty="0"/>
              <a:t>.</a:t>
            </a:r>
            <a:endParaRPr lang="en-US" dirty="0"/>
          </a:p>
        </p:txBody>
      </p:sp>
      <p:sp>
        <p:nvSpPr>
          <p:cNvPr id="11" name="Textplatzhalter 9">
            <a:extLst>
              <a:ext uri="{FF2B5EF4-FFF2-40B4-BE49-F238E27FC236}">
                <a16:creationId xmlns="" xmlns:a16="http://schemas.microsoft.com/office/drawing/2014/main"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2700154774"/>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6000" y="0"/>
            <a:ext cx="6096797" cy="5347187"/>
          </a:xfrm>
          <a:prstGeom prst="rect">
            <a:avLst/>
          </a:prstGeom>
        </p:spPr>
      </p:pic>
      <p:sp>
        <p:nvSpPr>
          <p:cNvPr id="11" name="Title 1">
            <a:extLst>
              <a:ext uri="{FF2B5EF4-FFF2-40B4-BE49-F238E27FC236}">
                <a16:creationId xmlns="" xmlns:a16="http://schemas.microsoft.com/office/drawing/2014/main"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 xmlns:a16="http://schemas.microsoft.com/office/drawing/2014/main"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278738908"/>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 xmlns:a16="http://schemas.microsoft.com/office/drawing/2014/main"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 xmlns:a16="http://schemas.microsoft.com/office/drawing/2014/main"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 xmlns:a16="http://schemas.microsoft.com/office/drawing/2014/main"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6" name="Picture 7" descr="WWK-Logo-_Eine starke Gemeinschaft_CMYK">
              <a:extLst>
                <a:ext uri="{FF2B5EF4-FFF2-40B4-BE49-F238E27FC236}">
                  <a16:creationId xmlns=""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 xmlns:a16="http://schemas.microsoft.com/office/drawing/2014/main"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13" name="Rechteck 12">
            <a:extLst>
              <a:ext uri="{FF2B5EF4-FFF2-40B4-BE49-F238E27FC236}">
                <a16:creationId xmlns=""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ubtitle 2">
            <a:extLst>
              <a:ext uri="{FF2B5EF4-FFF2-40B4-BE49-F238E27FC236}">
                <a16:creationId xmlns="" xmlns:a16="http://schemas.microsoft.com/office/drawing/2014/main"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 xmlns:a16="http://schemas.microsoft.com/office/drawing/2014/main"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609566482"/>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rgbClr val="008237"/>
                </a:solidFill>
              </a:rPr>
              <a:t>Agenda</a:t>
            </a:r>
          </a:p>
        </p:txBody>
      </p:sp>
      <p:sp>
        <p:nvSpPr>
          <p:cNvPr id="13" name="Rechteck 12">
            <a:extLst>
              <a:ext uri="{FF2B5EF4-FFF2-40B4-BE49-F238E27FC236}">
                <a16:creationId xmlns="" xmlns:a16="http://schemas.microsoft.com/office/drawing/2014/main"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Slide Number Placeholder 5">
            <a:extLst>
              <a:ext uri="{FF2B5EF4-FFF2-40B4-BE49-F238E27FC236}">
                <a16:creationId xmlns="" xmlns:a16="http://schemas.microsoft.com/office/drawing/2014/main"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6" name="Picture 7" descr="WWK-Logo-_Eine starke Gemeinschaft_CMYK">
            <a:extLst>
              <a:ext uri="{FF2B5EF4-FFF2-40B4-BE49-F238E27FC236}">
                <a16:creationId xmlns=""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 xmlns:a16="http://schemas.microsoft.com/office/drawing/2014/main"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8" name="Rechteck 17">
            <a:extLst>
              <a:ext uri="{FF2B5EF4-FFF2-40B4-BE49-F238E27FC236}">
                <a16:creationId xmlns="" xmlns:a16="http://schemas.microsoft.com/office/drawing/2014/main"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Content Placeholder 2">
            <a:extLst>
              <a:ext uri="{FF2B5EF4-FFF2-40B4-BE49-F238E27FC236}">
                <a16:creationId xmlns="" xmlns:a16="http://schemas.microsoft.com/office/drawing/2014/main"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3824112469"/>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 xmlns:a16="http://schemas.microsoft.com/office/drawing/2014/main"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0" name="Rechteck 9">
            <a:extLst>
              <a:ext uri="{FF2B5EF4-FFF2-40B4-BE49-F238E27FC236}">
                <a16:creationId xmlns="" xmlns:a16="http://schemas.microsoft.com/office/drawing/2014/main"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1" name="Slide Number Placeholder 5">
            <a:extLst>
              <a:ext uri="{FF2B5EF4-FFF2-40B4-BE49-F238E27FC236}">
                <a16:creationId xmlns="" xmlns:a16="http://schemas.microsoft.com/office/drawing/2014/main"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2" name="Picture 7" descr="WWK-Logo-_Eine starke Gemeinschaft_CMYK">
            <a:extLst>
              <a:ext uri="{FF2B5EF4-FFF2-40B4-BE49-F238E27FC236}">
                <a16:creationId xmlns=""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524978408"/>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 xmlns:a16="http://schemas.microsoft.com/office/drawing/2014/main"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9" name="Picture 7" descr="WWK-Logo-_Eine starke Gemeinschaft_CMYK">
            <a:extLst>
              <a:ext uri="{FF2B5EF4-FFF2-40B4-BE49-F238E27FC236}">
                <a16:creationId xmlns=""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 xmlns:a16="http://schemas.microsoft.com/office/drawing/2014/main"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1" name="Rechteck 20">
            <a:extLst>
              <a:ext uri="{FF2B5EF4-FFF2-40B4-BE49-F238E27FC236}">
                <a16:creationId xmlns="" xmlns:a16="http://schemas.microsoft.com/office/drawing/2014/main"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991781824"/>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0"/>
            <a:ext cx="12191998" cy="3987145"/>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920280152"/>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0"/>
            <a:ext cx="12191997"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err="1">
                <a:solidFill>
                  <a:srgbClr val="009036"/>
                </a:solidFill>
                <a:latin typeface="WWKPolo66 Buch"/>
              </a:rPr>
              <a:t>kaffeepause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749014259"/>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Mittagspause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265214186"/>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Noch fragen?</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612259017"/>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5" y="0"/>
            <a:ext cx="12191995"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lang="de-DE" sz="6000" b="1" cap="all" dirty="0">
                <a:solidFill>
                  <a:srgbClr val="009036"/>
                </a:solidFill>
                <a:latin typeface="WWKPolo66 Buch"/>
              </a:rPr>
              <a:t>Bitte schalten sie ihr </a:t>
            </a:r>
            <a:r>
              <a:rPr lang="de-DE" sz="6000" b="1" cap="all" dirty="0" err="1">
                <a:solidFill>
                  <a:srgbClr val="009036"/>
                </a:solidFill>
                <a:latin typeface="WWKPolo66 Buch"/>
              </a:rPr>
              <a:t>smartphone</a:t>
            </a:r>
            <a:r>
              <a:rPr lang="de-DE" sz="6000" b="1" cap="all" dirty="0">
                <a:solidFill>
                  <a:srgbClr val="009036"/>
                </a:solidFill>
                <a:latin typeface="WWKPolo66 Buch"/>
              </a:rPr>
              <a:t> aus</a:t>
            </a: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488282448"/>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 xmlns:a16="http://schemas.microsoft.com/office/drawing/2014/main"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9" name="Rechteck 8">
            <a:extLst>
              <a:ext uri="{FF2B5EF4-FFF2-40B4-BE49-F238E27FC236}">
                <a16:creationId xmlns="" xmlns:a16="http://schemas.microsoft.com/office/drawing/2014/main"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0" name="Slide Number Placeholder 5">
            <a:extLst>
              <a:ext uri="{FF2B5EF4-FFF2-40B4-BE49-F238E27FC236}">
                <a16:creationId xmlns="" xmlns:a16="http://schemas.microsoft.com/office/drawing/2014/main"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1" name="Picture 7" descr="WWK-Logo-_Eine starke Gemeinschaft_CMYK">
            <a:extLst>
              <a:ext uri="{FF2B5EF4-FFF2-40B4-BE49-F238E27FC236}">
                <a16:creationId xmlns=""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 xmlns:a16="http://schemas.microsoft.com/office/drawing/2014/main"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9" name="Rechteck 18">
            <a:extLst>
              <a:ext uri="{FF2B5EF4-FFF2-40B4-BE49-F238E27FC236}">
                <a16:creationId xmlns="" xmlns:a16="http://schemas.microsoft.com/office/drawing/2014/main"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345978106"/>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 xmlns:a16="http://schemas.microsoft.com/office/drawing/2014/main"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 xmlns:a16="http://schemas.microsoft.com/office/drawing/2014/main"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4" name="Picture 7" descr="WWK-Logo-_Eine starke Gemeinschaft_CMYK">
            <a:extLst>
              <a:ext uri="{FF2B5EF4-FFF2-40B4-BE49-F238E27FC236}">
                <a16:creationId xmlns=""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 xmlns:a16="http://schemas.microsoft.com/office/drawing/2014/main"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584104899"/>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 xmlns:a16="http://schemas.microsoft.com/office/drawing/2014/main"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 xmlns:a16="http://schemas.microsoft.com/office/drawing/2014/main" id="{0BBA0C9F-45F6-2E4B-AA1D-67642737E417}"/>
              </a:ext>
            </a:extLst>
          </p:cNvPr>
          <p:cNvSpPr>
            <a:spLocks noGrp="1"/>
          </p:cNvSpPr>
          <p:nvPr>
            <p:ph idx="1"/>
          </p:nvPr>
        </p:nvSpPr>
        <p:spPr>
          <a:xfrm>
            <a:off x="731837" y="1268412"/>
            <a:ext cx="5252244"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0B796774-0B54-5F4C-8CA4-833F595E9131}"/>
              </a:ext>
            </a:extLst>
          </p:cNvPr>
          <p:cNvSpPr>
            <a:spLocks noGrp="1"/>
          </p:cNvSpPr>
          <p:nvPr>
            <p:ph idx="13"/>
          </p:nvPr>
        </p:nvSpPr>
        <p:spPr>
          <a:xfrm>
            <a:off x="6204744" y="1268413"/>
            <a:ext cx="5328445"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 xmlns:a16="http://schemas.microsoft.com/office/drawing/2014/main"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3" name="Rechteck 12">
            <a:extLst>
              <a:ext uri="{FF2B5EF4-FFF2-40B4-BE49-F238E27FC236}">
                <a16:creationId xmlns="" xmlns:a16="http://schemas.microsoft.com/office/drawing/2014/main"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lide Number Placeholder 5">
            <a:extLst>
              <a:ext uri="{FF2B5EF4-FFF2-40B4-BE49-F238E27FC236}">
                <a16:creationId xmlns="" xmlns:a16="http://schemas.microsoft.com/office/drawing/2014/main"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1" name="Picture 7" descr="WWK-Logo-_Eine starke Gemeinschaft_CMYK">
            <a:extLst>
              <a:ext uri="{FF2B5EF4-FFF2-40B4-BE49-F238E27FC236}">
                <a16:creationId xmlns=""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523545073"/>
      </p:ext>
    </p:extLst>
  </p:cSld>
  <p:clrMapOvr>
    <a:masterClrMapping/>
  </p:clrMapOvr>
  <p:extLst mod="1">
    <p:ext uri="{DCECCB84-F9BA-43D5-87BE-67443E8EF086}">
      <p15:sldGuideLst xmlns="" xmlns:p15="http://schemas.microsoft.com/office/powerpoint/2012/main">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 xmlns:a16="http://schemas.microsoft.com/office/drawing/2014/main"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 xmlns:a16="http://schemas.microsoft.com/office/drawing/2014/main"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 xmlns:a16="http://schemas.microsoft.com/office/drawing/2014/main"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 xmlns:a16="http://schemas.microsoft.com/office/drawing/2014/main"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23" name="Rechteck 22">
            <a:extLst>
              <a:ext uri="{FF2B5EF4-FFF2-40B4-BE49-F238E27FC236}">
                <a16:creationId xmlns="" xmlns:a16="http://schemas.microsoft.com/office/drawing/2014/main"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4" name="Slide Number Placeholder 5">
            <a:extLst>
              <a:ext uri="{FF2B5EF4-FFF2-40B4-BE49-F238E27FC236}">
                <a16:creationId xmlns="" xmlns:a16="http://schemas.microsoft.com/office/drawing/2014/main"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5" name="Picture 7" descr="WWK-Logo-_Eine starke Gemeinschaft_CMYK">
            <a:extLst>
              <a:ext uri="{FF2B5EF4-FFF2-40B4-BE49-F238E27FC236}">
                <a16:creationId xmlns=""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 xmlns:a16="http://schemas.microsoft.com/office/drawing/2014/main"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7" name="Rechteck 26">
            <a:extLst>
              <a:ext uri="{FF2B5EF4-FFF2-40B4-BE49-F238E27FC236}">
                <a16:creationId xmlns="" xmlns:a16="http://schemas.microsoft.com/office/drawing/2014/main"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429444006"/>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0"/>
          </a:xfrm>
          <a:prstGeom prst="rect">
            <a:avLst/>
          </a:prstGeom>
        </p:spPr>
      </p:pic>
      <p:sp>
        <p:nvSpPr>
          <p:cNvPr id="15" name="Rechteck 14">
            <a:extLst>
              <a:ext uri="{FF2B5EF4-FFF2-40B4-BE49-F238E27FC236}">
                <a16:creationId xmlns=""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ubtitle 2">
            <a:extLst>
              <a:ext uri="{FF2B5EF4-FFF2-40B4-BE49-F238E27FC236}">
                <a16:creationId xmlns="" xmlns:a16="http://schemas.microsoft.com/office/drawing/2014/main"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nvGrpSpPr>
          <p:cNvPr id="23" name="Gruppieren 22">
            <a:extLst>
              <a:ext uri="{FF2B5EF4-FFF2-40B4-BE49-F238E27FC236}">
                <a16:creationId xmlns="" xmlns:a16="http://schemas.microsoft.com/office/drawing/2014/main"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5" name="Picture 7" descr="WWK-Logo-_Eine starke Gemeinschaft_CMYK">
              <a:extLst>
                <a:ext uri="{FF2B5EF4-FFF2-40B4-BE49-F238E27FC236}">
                  <a16:creationId xmlns=""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 xmlns:a16="http://schemas.microsoft.com/office/drawing/2014/main"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 xmlns:a16="http://schemas.microsoft.com/office/drawing/2014/main"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3" name="Rechteck 2">
            <a:extLst>
              <a:ext uri="{FF2B5EF4-FFF2-40B4-BE49-F238E27FC236}">
                <a16:creationId xmlns="" xmlns:a16="http://schemas.microsoft.com/office/drawing/2014/main"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1073887298"/>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F7C14848-C023-FE4B-A8C5-B27A8A0AB7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195"/>
          </a:xfrm>
          <a:prstGeom prst="rect">
            <a:avLst/>
          </a:prstGeom>
        </p:spPr>
      </p:pic>
      <p:grpSp>
        <p:nvGrpSpPr>
          <p:cNvPr id="21" name="Gruppieren 20">
            <a:extLst>
              <a:ext uri="{FF2B5EF4-FFF2-40B4-BE49-F238E27FC236}">
                <a16:creationId xmlns="" xmlns:a16="http://schemas.microsoft.com/office/drawing/2014/main"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4" name="Picture 7" descr="WWK-Logo-_Eine starke Gemeinschaft_CMYK">
              <a:extLst>
                <a:ext uri="{FF2B5EF4-FFF2-40B4-BE49-F238E27FC236}">
                  <a16:creationId xmlns="" xmlns:a16="http://schemas.microsoft.com/office/drawing/2014/main" id="{8C35F4FB-0318-D24A-91A1-3C2BCDA3F06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ubtitle 2">
            <a:extLst>
              <a:ext uri="{FF2B5EF4-FFF2-40B4-BE49-F238E27FC236}">
                <a16:creationId xmlns="" xmlns:a16="http://schemas.microsoft.com/office/drawing/2014/main"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Textplatzhalter 4">
            <a:extLst>
              <a:ext uri="{FF2B5EF4-FFF2-40B4-BE49-F238E27FC236}">
                <a16:creationId xmlns="" xmlns:a16="http://schemas.microsoft.com/office/drawing/2014/main"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 xmlns:a16="http://schemas.microsoft.com/office/drawing/2014/main"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19" name="Rechteck 18">
            <a:extLst>
              <a:ext uri="{FF2B5EF4-FFF2-40B4-BE49-F238E27FC236}">
                <a16:creationId xmlns="" xmlns:a16="http://schemas.microsoft.com/office/drawing/2014/main"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3928213889"/>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 xmlns:a16="http://schemas.microsoft.com/office/drawing/2014/main"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Rechteck 15">
            <a:extLst>
              <a:ext uri="{FF2B5EF4-FFF2-40B4-BE49-F238E27FC236}">
                <a16:creationId xmlns="" xmlns:a16="http://schemas.microsoft.com/office/drawing/2014/main"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lide Number Placeholder 5">
            <a:extLst>
              <a:ext uri="{FF2B5EF4-FFF2-40B4-BE49-F238E27FC236}">
                <a16:creationId xmlns="" xmlns:a16="http://schemas.microsoft.com/office/drawing/2014/main"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8" name="Picture 7" descr="WWK-Logo-_Eine starke Gemeinschaft_CMYK">
            <a:extLst>
              <a:ext uri="{FF2B5EF4-FFF2-40B4-BE49-F238E27FC236}">
                <a16:creationId xmlns=""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 name="Textfeld 1">
            <a:extLst>
              <a:ext uri="{FF2B5EF4-FFF2-40B4-BE49-F238E27FC236}">
                <a16:creationId xmlns="" xmlns:a16="http://schemas.microsoft.com/office/drawing/2014/main"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rgbClr val="494949"/>
                </a:solidFill>
              </a:rPr>
              <a:t>Diese Präsentation wurde von der WWK Versicherungsgruppe erstellt und wir behalten uns sämtliche Rechte daran vor.</a:t>
            </a:r>
          </a:p>
          <a:p>
            <a:endParaRPr lang="de-DE" sz="1600" dirty="0">
              <a:solidFill>
                <a:srgbClr val="494949"/>
              </a:solidFill>
            </a:endParaRPr>
          </a:p>
          <a:p>
            <a:r>
              <a:rPr lang="de-DE" sz="1600" dirty="0">
                <a:solidFill>
                  <a:srgbClr val="494949"/>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rgbClr val="494949"/>
                </a:solidFill>
              </a:rPr>
              <a:t>Geltendmachen</a:t>
            </a:r>
            <a:r>
              <a:rPr lang="de-DE" sz="1600" dirty="0">
                <a:solidFill>
                  <a:srgbClr val="494949"/>
                </a:solidFill>
              </a:rPr>
              <a:t> von Ansprüchen jeglicher Art ist ausgeschlossen.</a:t>
            </a:r>
          </a:p>
          <a:p>
            <a:endParaRPr lang="de-DE" dirty="0">
              <a:solidFill>
                <a:srgbClr val="494949"/>
              </a:solidFill>
            </a:endParaRPr>
          </a:p>
        </p:txBody>
      </p:sp>
      <p:sp>
        <p:nvSpPr>
          <p:cNvPr id="11" name="Textfeld 10">
            <a:extLst>
              <a:ext uri="{FF2B5EF4-FFF2-40B4-BE49-F238E27FC236}">
                <a16:creationId xmlns="" xmlns:a16="http://schemas.microsoft.com/office/drawing/2014/main"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rgbClr val="494949"/>
                </a:solidFill>
                <a:latin typeface="WWKPolo66 Buch"/>
              </a:rPr>
              <a:t>WWK Lebensversicherung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Dr. Frank Schindelhauer</a:t>
            </a:r>
          </a:p>
          <a:p>
            <a:r>
              <a:rPr lang="de-DE" sz="1200" dirty="0">
                <a:solidFill>
                  <a:srgbClr val="494949"/>
                </a:solidFill>
              </a:rPr>
              <a:t>Registergericht</a:t>
            </a:r>
          </a:p>
          <a:p>
            <a:r>
              <a:rPr lang="de-DE" sz="1200" dirty="0">
                <a:solidFill>
                  <a:srgbClr val="494949"/>
                </a:solidFill>
              </a:rPr>
              <a:t>München HR B 211</a:t>
            </a:r>
          </a:p>
          <a:p>
            <a:r>
              <a:rPr lang="de-DE" sz="1200" dirty="0">
                <a:solidFill>
                  <a:srgbClr val="494949"/>
                </a:solidFill>
              </a:rPr>
              <a:t>St. Nr. 143/108/40018</a:t>
            </a:r>
          </a:p>
          <a:p>
            <a:r>
              <a:rPr lang="de-DE" sz="1200" dirty="0">
                <a:solidFill>
                  <a:srgbClr val="494949"/>
                </a:solidFill>
              </a:rPr>
              <a:t>Gl. Id. DE81WWK00000069127</a:t>
            </a:r>
          </a:p>
        </p:txBody>
      </p:sp>
      <p:sp>
        <p:nvSpPr>
          <p:cNvPr id="12" name="Textfeld 11">
            <a:extLst>
              <a:ext uri="{FF2B5EF4-FFF2-40B4-BE49-F238E27FC236}">
                <a16:creationId xmlns="" xmlns:a16="http://schemas.microsoft.com/office/drawing/2014/main"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rgbClr val="494949"/>
                </a:solidFill>
                <a:latin typeface="WWKPolo66 Buch"/>
              </a:rPr>
              <a:t>WWK Allgemeine 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r>
              <a:rPr lang="de-DE" sz="1200" dirty="0">
                <a:solidFill>
                  <a:srgbClr val="494949"/>
                </a:solidFill>
              </a:rPr>
              <a:t> </a:t>
            </a:r>
          </a:p>
          <a:p>
            <a:r>
              <a:rPr lang="de-DE" sz="1200" dirty="0">
                <a:solidFill>
                  <a:srgbClr val="494949"/>
                </a:solidFill>
              </a:rPr>
              <a:t>Vorsitzender des Aufsichtsrats:</a:t>
            </a:r>
          </a:p>
          <a:p>
            <a:r>
              <a:rPr lang="de-DE" sz="1200" dirty="0">
                <a:solidFill>
                  <a:srgbClr val="494949"/>
                </a:solidFill>
              </a:rPr>
              <a:t>Prof. Dr. Peter Reiff </a:t>
            </a:r>
          </a:p>
          <a:p>
            <a:r>
              <a:rPr lang="de-DE" sz="1200" dirty="0">
                <a:solidFill>
                  <a:srgbClr val="494949"/>
                </a:solidFill>
              </a:rPr>
              <a:t>Registergericht </a:t>
            </a:r>
          </a:p>
          <a:p>
            <a:r>
              <a:rPr lang="de-DE" sz="1200" dirty="0">
                <a:solidFill>
                  <a:srgbClr val="494949"/>
                </a:solidFill>
              </a:rPr>
              <a:t>München HR B 5553</a:t>
            </a:r>
          </a:p>
          <a:p>
            <a:r>
              <a:rPr lang="de-DE" sz="1200" dirty="0">
                <a:solidFill>
                  <a:srgbClr val="494949"/>
                </a:solidFill>
              </a:rPr>
              <a:t>St. Nr. 143/108/40026</a:t>
            </a:r>
          </a:p>
          <a:p>
            <a:r>
              <a:rPr lang="de-DE" sz="1200" dirty="0" err="1">
                <a:solidFill>
                  <a:srgbClr val="494949"/>
                </a:solidFill>
              </a:rPr>
              <a:t>Vst</a:t>
            </a:r>
            <a:r>
              <a:rPr lang="de-DE" sz="1200" dirty="0">
                <a:solidFill>
                  <a:srgbClr val="494949"/>
                </a:solidFill>
              </a:rPr>
              <a:t>. Nr. 802/V908 0200 4423 </a:t>
            </a:r>
          </a:p>
          <a:p>
            <a:r>
              <a:rPr lang="de-DE" sz="1200" dirty="0">
                <a:solidFill>
                  <a:srgbClr val="494949"/>
                </a:solidFill>
              </a:rPr>
              <a:t>Gl. Id. DE11WWK00000069126</a:t>
            </a:r>
          </a:p>
        </p:txBody>
      </p:sp>
      <p:sp>
        <p:nvSpPr>
          <p:cNvPr id="14" name="Textfeld 13">
            <a:extLst>
              <a:ext uri="{FF2B5EF4-FFF2-40B4-BE49-F238E27FC236}">
                <a16:creationId xmlns="" xmlns:a16="http://schemas.microsoft.com/office/drawing/2014/main"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rgbClr val="494949"/>
                </a:solidFill>
                <a:latin typeface="WWKPolo66 Buch"/>
              </a:rPr>
              <a:t>WWK </a:t>
            </a:r>
            <a:r>
              <a:rPr lang="de-DE" sz="1200" dirty="0" err="1">
                <a:solidFill>
                  <a:srgbClr val="494949"/>
                </a:solidFill>
                <a:latin typeface="WWKPolo66 Buch"/>
              </a:rPr>
              <a:t>Vermögensverwaltungs</a:t>
            </a:r>
            <a:endParaRPr lang="de-DE" sz="1200" dirty="0">
              <a:solidFill>
                <a:srgbClr val="494949"/>
              </a:solidFill>
              <a:latin typeface="WWKPolo66 Buch"/>
            </a:endParaRPr>
          </a:p>
          <a:p>
            <a:r>
              <a:rPr lang="de-DE" sz="1200" dirty="0">
                <a:solidFill>
                  <a:srgbClr val="494949"/>
                </a:solidFill>
                <a:latin typeface="WWKPolo66 Buch"/>
              </a:rPr>
              <a:t>und </a:t>
            </a:r>
            <a:r>
              <a:rPr lang="de-DE" sz="1200" dirty="0" err="1">
                <a:solidFill>
                  <a:srgbClr val="494949"/>
                </a:solidFill>
                <a:latin typeface="WWKPolo66 Buch"/>
              </a:rPr>
              <a:t>Dienstleistungs</a:t>
            </a:r>
            <a:r>
              <a:rPr lang="de-DE" sz="1200" dirty="0">
                <a:solidFill>
                  <a:srgbClr val="494949"/>
                </a:solidFill>
                <a:latin typeface="WWKPolo66 Buch"/>
              </a:rPr>
              <a:t> GmbH</a:t>
            </a:r>
          </a:p>
          <a:p>
            <a:r>
              <a:rPr lang="de-DE" sz="1200" dirty="0">
                <a:solidFill>
                  <a:srgbClr val="494949"/>
                </a:solidFill>
              </a:rPr>
              <a:t>Geschäftsführer: Karl Ruffing,</a:t>
            </a:r>
          </a:p>
          <a:p>
            <a:r>
              <a:rPr lang="de-DE" sz="1200" dirty="0">
                <a:solidFill>
                  <a:srgbClr val="494949"/>
                </a:solidFill>
              </a:rPr>
              <a:t>Stefan </a:t>
            </a:r>
            <a:r>
              <a:rPr lang="de-DE" sz="1200" dirty="0" err="1">
                <a:solidFill>
                  <a:srgbClr val="494949"/>
                </a:solidFill>
              </a:rPr>
              <a:t>Sedlmeir</a:t>
            </a:r>
            <a:endParaRPr lang="de-DE" sz="1200" dirty="0">
              <a:solidFill>
                <a:srgbClr val="494949"/>
              </a:solidFill>
            </a:endParaRPr>
          </a:p>
          <a:p>
            <a:r>
              <a:rPr lang="de-DE" sz="1200" dirty="0">
                <a:solidFill>
                  <a:srgbClr val="494949"/>
                </a:solidFill>
              </a:rPr>
              <a:t>Registergericht</a:t>
            </a:r>
          </a:p>
          <a:p>
            <a:r>
              <a:rPr lang="de-DE" sz="1200" dirty="0">
                <a:solidFill>
                  <a:srgbClr val="494949"/>
                </a:solidFill>
              </a:rPr>
              <a:t>München HR B 76323</a:t>
            </a:r>
          </a:p>
          <a:p>
            <a:r>
              <a:rPr lang="de-DE" sz="1200" dirty="0">
                <a:solidFill>
                  <a:srgbClr val="494949"/>
                </a:solidFill>
              </a:rPr>
              <a:t>St. Nr. 143/108/40050 </a:t>
            </a:r>
          </a:p>
          <a:p>
            <a:r>
              <a:rPr lang="de-DE" sz="1200" dirty="0">
                <a:solidFill>
                  <a:srgbClr val="494949"/>
                </a:solidFill>
              </a:rPr>
              <a:t>Gl. Id. DE38WWK00000069125</a:t>
            </a:r>
          </a:p>
        </p:txBody>
      </p:sp>
      <p:sp>
        <p:nvSpPr>
          <p:cNvPr id="21" name="Textfeld 20">
            <a:extLst>
              <a:ext uri="{FF2B5EF4-FFF2-40B4-BE49-F238E27FC236}">
                <a16:creationId xmlns="" xmlns:a16="http://schemas.microsoft.com/office/drawing/2014/main"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rgbClr val="494949"/>
                </a:solidFill>
                <a:latin typeface="WWKPolo66 Buch"/>
              </a:rPr>
              <a:t>WWK Pensionsfonds AG</a:t>
            </a:r>
          </a:p>
          <a:p>
            <a:r>
              <a:rPr lang="de-DE" sz="1200" dirty="0">
                <a:solidFill>
                  <a:srgbClr val="494949"/>
                </a:solidFill>
              </a:rPr>
              <a:t>Vorstand: Karl Ruffing, </a:t>
            </a:r>
          </a:p>
          <a:p>
            <a:r>
              <a:rPr lang="de-DE" sz="1200" dirty="0">
                <a:solidFill>
                  <a:srgbClr val="494949"/>
                </a:solidFill>
              </a:rPr>
              <a:t>Heinrich </a:t>
            </a:r>
            <a:r>
              <a:rPr lang="de-DE" sz="1200" dirty="0" err="1">
                <a:solidFill>
                  <a:srgbClr val="494949"/>
                </a:solidFill>
              </a:rPr>
              <a:t>Schüppert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Registergericht </a:t>
            </a:r>
          </a:p>
          <a:p>
            <a:r>
              <a:rPr lang="de-DE" sz="1200" dirty="0">
                <a:solidFill>
                  <a:srgbClr val="494949"/>
                </a:solidFill>
              </a:rPr>
              <a:t>München HR B 146295</a:t>
            </a:r>
          </a:p>
          <a:p>
            <a:r>
              <a:rPr lang="de-DE" sz="1200" dirty="0">
                <a:solidFill>
                  <a:srgbClr val="494949"/>
                </a:solidFill>
              </a:rPr>
              <a:t>St. Nr. 143/108/40034</a:t>
            </a:r>
          </a:p>
          <a:p>
            <a:r>
              <a:rPr lang="de-DE" sz="1200" dirty="0">
                <a:solidFill>
                  <a:srgbClr val="494949"/>
                </a:solidFill>
              </a:rPr>
              <a:t>Gl. Id. DE65WWK00000069124</a:t>
            </a:r>
          </a:p>
        </p:txBody>
      </p:sp>
      <p:sp>
        <p:nvSpPr>
          <p:cNvPr id="23" name="Textfeld 22">
            <a:extLst>
              <a:ext uri="{FF2B5EF4-FFF2-40B4-BE49-F238E27FC236}">
                <a16:creationId xmlns="" xmlns:a16="http://schemas.microsoft.com/office/drawing/2014/main"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Bankverbindung: </a:t>
            </a:r>
            <a:r>
              <a:rPr lang="de-DE" sz="1200" dirty="0">
                <a:solidFill>
                  <a:srgbClr val="494949"/>
                </a:solidFill>
              </a:rPr>
              <a:t>Bayern LB München (BLZ 700 500 00), Kontonummer: 35 540, IBAN: DE96 7005 0000 0000 0355 40,  BIC: BYLADEMMXXX</a:t>
            </a:r>
          </a:p>
        </p:txBody>
      </p:sp>
      <p:sp>
        <p:nvSpPr>
          <p:cNvPr id="24" name="Textfeld 23">
            <a:extLst>
              <a:ext uri="{FF2B5EF4-FFF2-40B4-BE49-F238E27FC236}">
                <a16:creationId xmlns="" xmlns:a16="http://schemas.microsoft.com/office/drawing/2014/main"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Hausanschrift:</a:t>
            </a:r>
            <a:r>
              <a:rPr lang="de-DE" sz="1200" dirty="0">
                <a:solidFill>
                  <a:srgbClr val="494949"/>
                </a:solidFill>
              </a:rPr>
              <a:t> Marsstraße 37, 80335 München (Briefanschrift 80292), Telefon +49 (89) 51 14-0, Fax +49 (89) 51 14-23 37, E-Mail: </a:t>
            </a:r>
            <a:r>
              <a:rPr lang="de-DE" sz="1200" dirty="0" err="1">
                <a:solidFill>
                  <a:srgbClr val="494949"/>
                </a:solidFill>
                <a:hlinkClick r:id="rId3">
                  <a:extLst>
                    <a:ext uri="{A12FA001-AC4F-418D-AE19-62706E023703}">
                      <ahyp:hlinkClr xmlns:ahyp="http://schemas.microsoft.com/office/drawing/2018/hyperlinkcolor" xmlns="" val="tx"/>
                    </a:ext>
                  </a:extLst>
                </a:hlinkClick>
              </a:rPr>
              <a:t>info@wwk.de</a:t>
            </a:r>
            <a:r>
              <a:rPr lang="de-DE" sz="1200" dirty="0">
                <a:solidFill>
                  <a:srgbClr val="494949"/>
                </a:solidFill>
              </a:rPr>
              <a:t>, </a:t>
            </a:r>
            <a:r>
              <a:rPr lang="de-DE" sz="1200" dirty="0" err="1">
                <a:solidFill>
                  <a:srgbClr val="494949"/>
                </a:solidFill>
                <a:hlinkClick r:id="rId4">
                  <a:extLst>
                    <a:ext uri="{A12FA001-AC4F-418D-AE19-62706E023703}">
                      <ahyp:hlinkClr xmlns:ahyp="http://schemas.microsoft.com/office/drawing/2018/hyperlinkcolor" xmlns="" val="tx"/>
                    </a:ext>
                  </a:extLst>
                </a:hlinkClick>
              </a:rPr>
              <a:t>wwk.de</a:t>
            </a:r>
            <a:r>
              <a:rPr lang="de-DE" sz="1200" dirty="0">
                <a:solidFill>
                  <a:srgbClr val="494949"/>
                </a:solidFill>
              </a:rPr>
              <a:t>, </a:t>
            </a:r>
            <a:r>
              <a:rPr lang="de-DE" sz="1200" dirty="0" err="1">
                <a:solidFill>
                  <a:srgbClr val="494949"/>
                </a:solidFill>
                <a:hlinkClick r:id="rId5">
                  <a:extLst>
                    <a:ext uri="{A12FA001-AC4F-418D-AE19-62706E023703}">
                      <ahyp:hlinkClr xmlns:ahyp="http://schemas.microsoft.com/office/drawing/2018/hyperlinkcolor" xmlns="" val="tx"/>
                    </a:ext>
                  </a:extLst>
                </a:hlinkClick>
              </a:rPr>
              <a:t>info@wwk.at</a:t>
            </a:r>
            <a:r>
              <a:rPr lang="de-DE" sz="1200" dirty="0">
                <a:solidFill>
                  <a:srgbClr val="494949"/>
                </a:solidFill>
              </a:rPr>
              <a:t>, </a:t>
            </a:r>
            <a:r>
              <a:rPr lang="de-DE" sz="1200" dirty="0" err="1">
                <a:solidFill>
                  <a:srgbClr val="494949"/>
                </a:solidFill>
                <a:hlinkClick r:id="rId6">
                  <a:extLst>
                    <a:ext uri="{A12FA001-AC4F-418D-AE19-62706E023703}">
                      <ahyp:hlinkClr xmlns:ahyp="http://schemas.microsoft.com/office/drawing/2018/hyperlinkcolor" xmlns="" val="tx"/>
                    </a:ext>
                  </a:extLst>
                </a:hlinkClick>
              </a:rPr>
              <a:t>wwk.at</a:t>
            </a:r>
            <a:r>
              <a:rPr lang="de-DE" sz="1200" dirty="0">
                <a:solidFill>
                  <a:srgbClr val="494949"/>
                </a:solidFill>
                <a:hlinkClick r:id="rId6">
                  <a:extLst>
                    <a:ext uri="{A12FA001-AC4F-418D-AE19-62706E023703}">
                      <ahyp:hlinkClr xmlns:ahyp="http://schemas.microsoft.com/office/drawing/2018/hyperlinkcolor" xmlns="" val="tx"/>
                    </a:ext>
                  </a:extLst>
                </a:hlinkClick>
              </a:rPr>
              <a:t> </a:t>
            </a:r>
            <a:endParaRPr lang="de-DE" sz="1200" dirty="0">
              <a:solidFill>
                <a:srgbClr val="494949"/>
              </a:solidFill>
            </a:endParaRPr>
          </a:p>
        </p:txBody>
      </p:sp>
      <p:sp>
        <p:nvSpPr>
          <p:cNvPr id="25" name="Title 1">
            <a:extLst>
              <a:ext uri="{FF2B5EF4-FFF2-40B4-BE49-F238E27FC236}">
                <a16:creationId xmlns="" xmlns:a16="http://schemas.microsoft.com/office/drawing/2014/main"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rgbClr val="008237"/>
                </a:solidFill>
              </a:rPr>
              <a:t>Rechtshinweis</a:t>
            </a:r>
            <a:endParaRPr lang="en-US" sz="3400" b="1" cap="none" dirty="0">
              <a:solidFill>
                <a:srgbClr val="008237"/>
              </a:solidFill>
            </a:endParaRPr>
          </a:p>
        </p:txBody>
      </p:sp>
    </p:spTree>
    <p:extLst>
      <p:ext uri="{BB962C8B-B14F-4D97-AF65-F5344CB8AC3E}">
        <p14:creationId xmlns:p14="http://schemas.microsoft.com/office/powerpoint/2010/main" val="2263245837"/>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CED0323D-831E-42F1-9BEC-0D769A85E7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 xmlns:a16="http://schemas.microsoft.com/office/drawing/2014/main" id="{56076A5E-0A03-434F-AB68-565CDE40CF07}"/>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8" name="Subtitle 2">
            <a:extLst>
              <a:ext uri="{FF2B5EF4-FFF2-40B4-BE49-F238E27FC236}">
                <a16:creationId xmlns="" xmlns:a16="http://schemas.microsoft.com/office/drawing/2014/main"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 xmlns:a16="http://schemas.microsoft.com/office/drawing/2014/main"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0" name="Textplatzhalter 4">
            <a:extLst>
              <a:ext uri="{FF2B5EF4-FFF2-40B4-BE49-F238E27FC236}">
                <a16:creationId xmlns="" xmlns:a16="http://schemas.microsoft.com/office/drawing/2014/main"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grpSp>
        <p:nvGrpSpPr>
          <p:cNvPr id="3" name="Gruppieren 2">
            <a:extLst>
              <a:ext uri="{FF2B5EF4-FFF2-40B4-BE49-F238E27FC236}">
                <a16:creationId xmlns="" xmlns:a16="http://schemas.microsoft.com/office/drawing/2014/main"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4" name="Picture 7" descr="WWK-Logo-_Eine starke Gemeinschaft_CMYK">
              <a:extLst>
                <a:ext uri="{FF2B5EF4-FFF2-40B4-BE49-F238E27FC236}">
                  <a16:creationId xmlns="" xmlns:a16="http://schemas.microsoft.com/office/drawing/2014/main" id="{2BA981E3-6B23-E241-9C54-025862C7C89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850229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8164EC0-7C6B-CF46-B990-2C7835DF8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771900"/>
          </a:xfrm>
          <a:prstGeom prst="rect">
            <a:avLst/>
          </a:prstGeom>
        </p:spPr>
      </p:pic>
      <p:grpSp>
        <p:nvGrpSpPr>
          <p:cNvPr id="12" name="Gruppieren 11">
            <a:extLst>
              <a:ext uri="{FF2B5EF4-FFF2-40B4-BE49-F238E27FC236}">
                <a16:creationId xmlns="" xmlns:a16="http://schemas.microsoft.com/office/drawing/2014/main"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5" name="Picture 7" descr="WWK-Logo-_Eine starke Gemeinschaft_CMYK">
              <a:extLst>
                <a:ext uri="{FF2B5EF4-FFF2-40B4-BE49-F238E27FC236}">
                  <a16:creationId xmlns=""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 xmlns:a16="http://schemas.microsoft.com/office/drawing/2014/main" id="{8EF6F274-8EDA-264E-B2A3-4DCB0C2B9382}"/>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2" name="Subtitle 2">
            <a:extLst>
              <a:ext uri="{FF2B5EF4-FFF2-40B4-BE49-F238E27FC236}">
                <a16:creationId xmlns="" xmlns:a16="http://schemas.microsoft.com/office/drawing/2014/main"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 xmlns:a16="http://schemas.microsoft.com/office/drawing/2014/main"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6" name="Textplatzhalter 4">
            <a:extLst>
              <a:ext uri="{FF2B5EF4-FFF2-40B4-BE49-F238E27FC236}">
                <a16:creationId xmlns="" xmlns:a16="http://schemas.microsoft.com/office/drawing/2014/main"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1520097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F8A194F3-2034-4FE3-BEFE-643723A077D9}"/>
              </a:ext>
            </a:extLst>
          </p:cNvPr>
          <p:cNvSpPr>
            <a:spLocks noGrp="1"/>
          </p:cNvSpPr>
          <p:nvPr>
            <p:ph type="ctrTitle" hasCustomPrompt="1"/>
          </p:nvPr>
        </p:nvSpPr>
        <p:spPr>
          <a:xfrm>
            <a:off x="731838" y="3276560"/>
            <a:ext cx="10801350" cy="2146142"/>
          </a:xfrm>
        </p:spPr>
        <p:txBody>
          <a:bodyPr lIns="0" tIns="0" rIns="0" bIns="0" anchor="t">
            <a:normAutofit/>
          </a:bodyPr>
          <a:lstStyle>
            <a:lvl1pPr algn="l">
              <a:lnSpc>
                <a:spcPts val="5400"/>
              </a:lnSpc>
              <a:defRPr sz="6000" b="1" cap="all" baseline="0"/>
            </a:lvl1pPr>
          </a:lstStyle>
          <a:p>
            <a:r>
              <a:rPr lang="de-DE" dirty="0"/>
              <a:t>Ein langer </a:t>
            </a:r>
            <a:br>
              <a:rPr lang="de-DE" dirty="0"/>
            </a:br>
            <a:r>
              <a:rPr lang="de-DE" dirty="0"/>
              <a:t>Präsentationstitel</a:t>
            </a:r>
            <a:br>
              <a:rPr lang="de-DE" dirty="0"/>
            </a:br>
            <a:r>
              <a:rPr lang="de-DE" dirty="0"/>
              <a:t>in mehreren </a:t>
            </a:r>
            <a:r>
              <a:rPr lang="de-DE" dirty="0" err="1"/>
              <a:t>zeilen</a:t>
            </a:r>
            <a:r>
              <a:rPr lang="de-DE" dirty="0"/>
              <a:t>.</a:t>
            </a:r>
            <a:endParaRPr lang="en-US" dirty="0"/>
          </a:p>
        </p:txBody>
      </p:sp>
      <p:sp>
        <p:nvSpPr>
          <p:cNvPr id="11" name="Textplatzhalter 9">
            <a:extLst>
              <a:ext uri="{FF2B5EF4-FFF2-40B4-BE49-F238E27FC236}">
                <a16:creationId xmlns="" xmlns:a16="http://schemas.microsoft.com/office/drawing/2014/main"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7909770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6000" y="0"/>
            <a:ext cx="6096797" cy="5347187"/>
          </a:xfrm>
          <a:prstGeom prst="rect">
            <a:avLst/>
          </a:prstGeom>
        </p:spPr>
      </p:pic>
      <p:sp>
        <p:nvSpPr>
          <p:cNvPr id="11" name="Title 1">
            <a:extLst>
              <a:ext uri="{FF2B5EF4-FFF2-40B4-BE49-F238E27FC236}">
                <a16:creationId xmlns="" xmlns:a16="http://schemas.microsoft.com/office/drawing/2014/main"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 xmlns:a16="http://schemas.microsoft.com/office/drawing/2014/main"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26201701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 xmlns:a16="http://schemas.microsoft.com/office/drawing/2014/main"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 xmlns:a16="http://schemas.microsoft.com/office/drawing/2014/main"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 xmlns:a16="http://schemas.microsoft.com/office/drawing/2014/main"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6" name="Picture 7" descr="WWK-Logo-_Eine starke Gemeinschaft_CMYK">
              <a:extLst>
                <a:ext uri="{FF2B5EF4-FFF2-40B4-BE49-F238E27FC236}">
                  <a16:creationId xmlns=""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 xmlns:a16="http://schemas.microsoft.com/office/drawing/2014/main"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13" name="Rechteck 12">
            <a:extLst>
              <a:ext uri="{FF2B5EF4-FFF2-40B4-BE49-F238E27FC236}">
                <a16:creationId xmlns=""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ubtitle 2">
            <a:extLst>
              <a:ext uri="{FF2B5EF4-FFF2-40B4-BE49-F238E27FC236}">
                <a16:creationId xmlns="" xmlns:a16="http://schemas.microsoft.com/office/drawing/2014/main"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 xmlns:a16="http://schemas.microsoft.com/office/drawing/2014/main"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4846749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rgbClr val="008237"/>
                </a:solidFill>
              </a:rPr>
              <a:t>Agenda</a:t>
            </a:r>
          </a:p>
        </p:txBody>
      </p:sp>
      <p:sp>
        <p:nvSpPr>
          <p:cNvPr id="13" name="Rechteck 12">
            <a:extLst>
              <a:ext uri="{FF2B5EF4-FFF2-40B4-BE49-F238E27FC236}">
                <a16:creationId xmlns="" xmlns:a16="http://schemas.microsoft.com/office/drawing/2014/main"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Slide Number Placeholder 5">
            <a:extLst>
              <a:ext uri="{FF2B5EF4-FFF2-40B4-BE49-F238E27FC236}">
                <a16:creationId xmlns="" xmlns:a16="http://schemas.microsoft.com/office/drawing/2014/main"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6" name="Picture 7" descr="WWK-Logo-_Eine starke Gemeinschaft_CMYK">
            <a:extLst>
              <a:ext uri="{FF2B5EF4-FFF2-40B4-BE49-F238E27FC236}">
                <a16:creationId xmlns=""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 xmlns:a16="http://schemas.microsoft.com/office/drawing/2014/main"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8" name="Rechteck 17">
            <a:extLst>
              <a:ext uri="{FF2B5EF4-FFF2-40B4-BE49-F238E27FC236}">
                <a16:creationId xmlns="" xmlns:a16="http://schemas.microsoft.com/office/drawing/2014/main"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Content Placeholder 2">
            <a:extLst>
              <a:ext uri="{FF2B5EF4-FFF2-40B4-BE49-F238E27FC236}">
                <a16:creationId xmlns="" xmlns:a16="http://schemas.microsoft.com/office/drawing/2014/main"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9108529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 xmlns:a16="http://schemas.microsoft.com/office/drawing/2014/main"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0" name="Rechteck 9">
            <a:extLst>
              <a:ext uri="{FF2B5EF4-FFF2-40B4-BE49-F238E27FC236}">
                <a16:creationId xmlns="" xmlns:a16="http://schemas.microsoft.com/office/drawing/2014/main"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1" name="Slide Number Placeholder 5">
            <a:extLst>
              <a:ext uri="{FF2B5EF4-FFF2-40B4-BE49-F238E27FC236}">
                <a16:creationId xmlns="" xmlns:a16="http://schemas.microsoft.com/office/drawing/2014/main"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2" name="Picture 7" descr="WWK-Logo-_Eine starke Gemeinschaft_CMYK">
            <a:extLst>
              <a:ext uri="{FF2B5EF4-FFF2-40B4-BE49-F238E27FC236}">
                <a16:creationId xmlns=""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1490490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 xmlns:a16="http://schemas.microsoft.com/office/drawing/2014/main"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9" name="Picture 7" descr="WWK-Logo-_Eine starke Gemeinschaft_CMYK">
            <a:extLst>
              <a:ext uri="{FF2B5EF4-FFF2-40B4-BE49-F238E27FC236}">
                <a16:creationId xmlns=""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 xmlns:a16="http://schemas.microsoft.com/office/drawing/2014/main"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1" name="Rechteck 20">
            <a:extLst>
              <a:ext uri="{FF2B5EF4-FFF2-40B4-BE49-F238E27FC236}">
                <a16:creationId xmlns="" xmlns:a16="http://schemas.microsoft.com/office/drawing/2014/main"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1593731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0"/>
            <a:ext cx="12191998" cy="3987145"/>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1560620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0"/>
            <a:ext cx="12191997"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err="1">
                <a:solidFill>
                  <a:srgbClr val="009036"/>
                </a:solidFill>
                <a:latin typeface="WWKPolo66 Buch"/>
              </a:rPr>
              <a:t>kaffeepause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791426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Mittagspause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0932636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Noch fragen?</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42081858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5" y="0"/>
            <a:ext cx="12191995"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lang="de-DE" sz="6000" b="1" cap="all" dirty="0">
                <a:solidFill>
                  <a:srgbClr val="009036"/>
                </a:solidFill>
                <a:latin typeface="WWKPolo66 Buch"/>
              </a:rPr>
              <a:t>Bitte schalten sie ihr </a:t>
            </a:r>
            <a:r>
              <a:rPr lang="de-DE" sz="6000" b="1" cap="all" dirty="0" err="1">
                <a:solidFill>
                  <a:srgbClr val="009036"/>
                </a:solidFill>
                <a:latin typeface="WWKPolo66 Buch"/>
              </a:rPr>
              <a:t>smartphone</a:t>
            </a:r>
            <a:r>
              <a:rPr lang="de-DE" sz="6000" b="1" cap="all" dirty="0">
                <a:solidFill>
                  <a:srgbClr val="009036"/>
                </a:solidFill>
                <a:latin typeface="WWKPolo66 Buch"/>
              </a:rPr>
              <a:t> aus</a:t>
            </a: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7942947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 xmlns:a16="http://schemas.microsoft.com/office/drawing/2014/main"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9" name="Rechteck 8">
            <a:extLst>
              <a:ext uri="{FF2B5EF4-FFF2-40B4-BE49-F238E27FC236}">
                <a16:creationId xmlns="" xmlns:a16="http://schemas.microsoft.com/office/drawing/2014/main"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0" name="Slide Number Placeholder 5">
            <a:extLst>
              <a:ext uri="{FF2B5EF4-FFF2-40B4-BE49-F238E27FC236}">
                <a16:creationId xmlns="" xmlns:a16="http://schemas.microsoft.com/office/drawing/2014/main"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1" name="Picture 7" descr="WWK-Logo-_Eine starke Gemeinschaft_CMYK">
            <a:extLst>
              <a:ext uri="{FF2B5EF4-FFF2-40B4-BE49-F238E27FC236}">
                <a16:creationId xmlns=""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 xmlns:a16="http://schemas.microsoft.com/office/drawing/2014/main"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9" name="Rechteck 18">
            <a:extLst>
              <a:ext uri="{FF2B5EF4-FFF2-40B4-BE49-F238E27FC236}">
                <a16:creationId xmlns="" xmlns:a16="http://schemas.microsoft.com/office/drawing/2014/main"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4178328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 xmlns:a16="http://schemas.microsoft.com/office/drawing/2014/main"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 xmlns:a16="http://schemas.microsoft.com/office/drawing/2014/main"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4" name="Picture 7" descr="WWK-Logo-_Eine starke Gemeinschaft_CMYK">
            <a:extLst>
              <a:ext uri="{FF2B5EF4-FFF2-40B4-BE49-F238E27FC236}">
                <a16:creationId xmlns=""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 xmlns:a16="http://schemas.microsoft.com/office/drawing/2014/main"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7707283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 xmlns:a16="http://schemas.microsoft.com/office/drawing/2014/main"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 xmlns:a16="http://schemas.microsoft.com/office/drawing/2014/main" id="{0BBA0C9F-45F6-2E4B-AA1D-67642737E417}"/>
              </a:ext>
            </a:extLst>
          </p:cNvPr>
          <p:cNvSpPr>
            <a:spLocks noGrp="1"/>
          </p:cNvSpPr>
          <p:nvPr>
            <p:ph idx="1"/>
          </p:nvPr>
        </p:nvSpPr>
        <p:spPr>
          <a:xfrm>
            <a:off x="731837" y="1268412"/>
            <a:ext cx="5252244"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0B796774-0B54-5F4C-8CA4-833F595E9131}"/>
              </a:ext>
            </a:extLst>
          </p:cNvPr>
          <p:cNvSpPr>
            <a:spLocks noGrp="1"/>
          </p:cNvSpPr>
          <p:nvPr>
            <p:ph idx="13"/>
          </p:nvPr>
        </p:nvSpPr>
        <p:spPr>
          <a:xfrm>
            <a:off x="6204744" y="1268413"/>
            <a:ext cx="5328445"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 xmlns:a16="http://schemas.microsoft.com/office/drawing/2014/main"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3" name="Rechteck 12">
            <a:extLst>
              <a:ext uri="{FF2B5EF4-FFF2-40B4-BE49-F238E27FC236}">
                <a16:creationId xmlns="" xmlns:a16="http://schemas.microsoft.com/office/drawing/2014/main"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lide Number Placeholder 5">
            <a:extLst>
              <a:ext uri="{FF2B5EF4-FFF2-40B4-BE49-F238E27FC236}">
                <a16:creationId xmlns="" xmlns:a16="http://schemas.microsoft.com/office/drawing/2014/main"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1" name="Picture 7" descr="WWK-Logo-_Eine starke Gemeinschaft_CMYK">
            <a:extLst>
              <a:ext uri="{FF2B5EF4-FFF2-40B4-BE49-F238E27FC236}">
                <a16:creationId xmlns=""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3339978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 xmlns:a16="http://schemas.microsoft.com/office/drawing/2014/main"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 xmlns:a16="http://schemas.microsoft.com/office/drawing/2014/main"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 xmlns:a16="http://schemas.microsoft.com/office/drawing/2014/main"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 xmlns:a16="http://schemas.microsoft.com/office/drawing/2014/main"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23" name="Rechteck 22">
            <a:extLst>
              <a:ext uri="{FF2B5EF4-FFF2-40B4-BE49-F238E27FC236}">
                <a16:creationId xmlns="" xmlns:a16="http://schemas.microsoft.com/office/drawing/2014/main"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4" name="Slide Number Placeholder 5">
            <a:extLst>
              <a:ext uri="{FF2B5EF4-FFF2-40B4-BE49-F238E27FC236}">
                <a16:creationId xmlns="" xmlns:a16="http://schemas.microsoft.com/office/drawing/2014/main"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5" name="Picture 7" descr="WWK-Logo-_Eine starke Gemeinschaft_CMYK">
            <a:extLst>
              <a:ext uri="{FF2B5EF4-FFF2-40B4-BE49-F238E27FC236}">
                <a16:creationId xmlns=""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 xmlns:a16="http://schemas.microsoft.com/office/drawing/2014/main"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7" name="Rechteck 26">
            <a:extLst>
              <a:ext uri="{FF2B5EF4-FFF2-40B4-BE49-F238E27FC236}">
                <a16:creationId xmlns="" xmlns:a16="http://schemas.microsoft.com/office/drawing/2014/main"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40856534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0"/>
          </a:xfrm>
          <a:prstGeom prst="rect">
            <a:avLst/>
          </a:prstGeom>
        </p:spPr>
      </p:pic>
      <p:sp>
        <p:nvSpPr>
          <p:cNvPr id="15" name="Rechteck 14">
            <a:extLst>
              <a:ext uri="{FF2B5EF4-FFF2-40B4-BE49-F238E27FC236}">
                <a16:creationId xmlns=""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ubtitle 2">
            <a:extLst>
              <a:ext uri="{FF2B5EF4-FFF2-40B4-BE49-F238E27FC236}">
                <a16:creationId xmlns="" xmlns:a16="http://schemas.microsoft.com/office/drawing/2014/main"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nvGrpSpPr>
          <p:cNvPr id="23" name="Gruppieren 22">
            <a:extLst>
              <a:ext uri="{FF2B5EF4-FFF2-40B4-BE49-F238E27FC236}">
                <a16:creationId xmlns="" xmlns:a16="http://schemas.microsoft.com/office/drawing/2014/main"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5" name="Picture 7" descr="WWK-Logo-_Eine starke Gemeinschaft_CMYK">
              <a:extLst>
                <a:ext uri="{FF2B5EF4-FFF2-40B4-BE49-F238E27FC236}">
                  <a16:creationId xmlns=""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 xmlns:a16="http://schemas.microsoft.com/office/drawing/2014/main"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 xmlns:a16="http://schemas.microsoft.com/office/drawing/2014/main"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3" name="Rechteck 2">
            <a:extLst>
              <a:ext uri="{FF2B5EF4-FFF2-40B4-BE49-F238E27FC236}">
                <a16:creationId xmlns="" xmlns:a16="http://schemas.microsoft.com/office/drawing/2014/main"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41410143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F7C14848-C023-FE4B-A8C5-B27A8A0AB7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195"/>
          </a:xfrm>
          <a:prstGeom prst="rect">
            <a:avLst/>
          </a:prstGeom>
        </p:spPr>
      </p:pic>
      <p:grpSp>
        <p:nvGrpSpPr>
          <p:cNvPr id="21" name="Gruppieren 20">
            <a:extLst>
              <a:ext uri="{FF2B5EF4-FFF2-40B4-BE49-F238E27FC236}">
                <a16:creationId xmlns="" xmlns:a16="http://schemas.microsoft.com/office/drawing/2014/main"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4" name="Picture 7" descr="WWK-Logo-_Eine starke Gemeinschaft_CMYK">
              <a:extLst>
                <a:ext uri="{FF2B5EF4-FFF2-40B4-BE49-F238E27FC236}">
                  <a16:creationId xmlns="" xmlns:a16="http://schemas.microsoft.com/office/drawing/2014/main" id="{8C35F4FB-0318-D24A-91A1-3C2BCDA3F06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ubtitle 2">
            <a:extLst>
              <a:ext uri="{FF2B5EF4-FFF2-40B4-BE49-F238E27FC236}">
                <a16:creationId xmlns="" xmlns:a16="http://schemas.microsoft.com/office/drawing/2014/main"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Textplatzhalter 4">
            <a:extLst>
              <a:ext uri="{FF2B5EF4-FFF2-40B4-BE49-F238E27FC236}">
                <a16:creationId xmlns="" xmlns:a16="http://schemas.microsoft.com/office/drawing/2014/main"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 xmlns:a16="http://schemas.microsoft.com/office/drawing/2014/main"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19" name="Rechteck 18">
            <a:extLst>
              <a:ext uri="{FF2B5EF4-FFF2-40B4-BE49-F238E27FC236}">
                <a16:creationId xmlns="" xmlns:a16="http://schemas.microsoft.com/office/drawing/2014/main"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5046312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 xmlns:a16="http://schemas.microsoft.com/office/drawing/2014/main"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Rechteck 15">
            <a:extLst>
              <a:ext uri="{FF2B5EF4-FFF2-40B4-BE49-F238E27FC236}">
                <a16:creationId xmlns="" xmlns:a16="http://schemas.microsoft.com/office/drawing/2014/main"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lide Number Placeholder 5">
            <a:extLst>
              <a:ext uri="{FF2B5EF4-FFF2-40B4-BE49-F238E27FC236}">
                <a16:creationId xmlns="" xmlns:a16="http://schemas.microsoft.com/office/drawing/2014/main"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8" name="Picture 7" descr="WWK-Logo-_Eine starke Gemeinschaft_CMYK">
            <a:extLst>
              <a:ext uri="{FF2B5EF4-FFF2-40B4-BE49-F238E27FC236}">
                <a16:creationId xmlns=""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 name="Textfeld 1">
            <a:extLst>
              <a:ext uri="{FF2B5EF4-FFF2-40B4-BE49-F238E27FC236}">
                <a16:creationId xmlns="" xmlns:a16="http://schemas.microsoft.com/office/drawing/2014/main"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rgbClr val="494949"/>
                </a:solidFill>
              </a:rPr>
              <a:t>Diese Präsentation wurde von der WWK Versicherungsgruppe erstellt und wir behalten uns sämtliche Rechte daran vor.</a:t>
            </a:r>
          </a:p>
          <a:p>
            <a:endParaRPr lang="de-DE" sz="1600" dirty="0">
              <a:solidFill>
                <a:srgbClr val="494949"/>
              </a:solidFill>
            </a:endParaRPr>
          </a:p>
          <a:p>
            <a:r>
              <a:rPr lang="de-DE" sz="1600" dirty="0">
                <a:solidFill>
                  <a:srgbClr val="494949"/>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rgbClr val="494949"/>
                </a:solidFill>
              </a:rPr>
              <a:t>Geltendmachen</a:t>
            </a:r>
            <a:r>
              <a:rPr lang="de-DE" sz="1600" dirty="0">
                <a:solidFill>
                  <a:srgbClr val="494949"/>
                </a:solidFill>
              </a:rPr>
              <a:t> von Ansprüchen jeglicher Art ist ausgeschlossen.</a:t>
            </a:r>
          </a:p>
          <a:p>
            <a:endParaRPr lang="de-DE" dirty="0">
              <a:solidFill>
                <a:srgbClr val="494949"/>
              </a:solidFill>
            </a:endParaRPr>
          </a:p>
        </p:txBody>
      </p:sp>
      <p:sp>
        <p:nvSpPr>
          <p:cNvPr id="11" name="Textfeld 10">
            <a:extLst>
              <a:ext uri="{FF2B5EF4-FFF2-40B4-BE49-F238E27FC236}">
                <a16:creationId xmlns="" xmlns:a16="http://schemas.microsoft.com/office/drawing/2014/main"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rgbClr val="494949"/>
                </a:solidFill>
                <a:latin typeface="WWKPolo66 Buch"/>
              </a:rPr>
              <a:t>WWK Lebensversicherung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Dr. Frank Schindelhauer</a:t>
            </a:r>
          </a:p>
          <a:p>
            <a:r>
              <a:rPr lang="de-DE" sz="1200" dirty="0">
                <a:solidFill>
                  <a:srgbClr val="494949"/>
                </a:solidFill>
              </a:rPr>
              <a:t>Registergericht</a:t>
            </a:r>
          </a:p>
          <a:p>
            <a:r>
              <a:rPr lang="de-DE" sz="1200" dirty="0">
                <a:solidFill>
                  <a:srgbClr val="494949"/>
                </a:solidFill>
              </a:rPr>
              <a:t>München HR B 211</a:t>
            </a:r>
          </a:p>
          <a:p>
            <a:r>
              <a:rPr lang="de-DE" sz="1200" dirty="0">
                <a:solidFill>
                  <a:srgbClr val="494949"/>
                </a:solidFill>
              </a:rPr>
              <a:t>St. Nr. 143/108/40018</a:t>
            </a:r>
          </a:p>
          <a:p>
            <a:r>
              <a:rPr lang="de-DE" sz="1200" dirty="0">
                <a:solidFill>
                  <a:srgbClr val="494949"/>
                </a:solidFill>
              </a:rPr>
              <a:t>Gl. Id. DE81WWK00000069127</a:t>
            </a:r>
          </a:p>
        </p:txBody>
      </p:sp>
      <p:sp>
        <p:nvSpPr>
          <p:cNvPr id="12" name="Textfeld 11">
            <a:extLst>
              <a:ext uri="{FF2B5EF4-FFF2-40B4-BE49-F238E27FC236}">
                <a16:creationId xmlns="" xmlns:a16="http://schemas.microsoft.com/office/drawing/2014/main"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rgbClr val="494949"/>
                </a:solidFill>
                <a:latin typeface="WWKPolo66 Buch"/>
              </a:rPr>
              <a:t>WWK Allgemeine 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r>
              <a:rPr lang="de-DE" sz="1200" dirty="0">
                <a:solidFill>
                  <a:srgbClr val="494949"/>
                </a:solidFill>
              </a:rPr>
              <a:t> </a:t>
            </a:r>
          </a:p>
          <a:p>
            <a:r>
              <a:rPr lang="de-DE" sz="1200" dirty="0">
                <a:solidFill>
                  <a:srgbClr val="494949"/>
                </a:solidFill>
              </a:rPr>
              <a:t>Vorsitzender des Aufsichtsrats:</a:t>
            </a:r>
          </a:p>
          <a:p>
            <a:r>
              <a:rPr lang="de-DE" sz="1200" dirty="0">
                <a:solidFill>
                  <a:srgbClr val="494949"/>
                </a:solidFill>
              </a:rPr>
              <a:t>Prof. Dr. Peter Reiff </a:t>
            </a:r>
          </a:p>
          <a:p>
            <a:r>
              <a:rPr lang="de-DE" sz="1200" dirty="0">
                <a:solidFill>
                  <a:srgbClr val="494949"/>
                </a:solidFill>
              </a:rPr>
              <a:t>Registergericht </a:t>
            </a:r>
          </a:p>
          <a:p>
            <a:r>
              <a:rPr lang="de-DE" sz="1200" dirty="0">
                <a:solidFill>
                  <a:srgbClr val="494949"/>
                </a:solidFill>
              </a:rPr>
              <a:t>München HR B 5553</a:t>
            </a:r>
          </a:p>
          <a:p>
            <a:r>
              <a:rPr lang="de-DE" sz="1200" dirty="0">
                <a:solidFill>
                  <a:srgbClr val="494949"/>
                </a:solidFill>
              </a:rPr>
              <a:t>St. Nr. 143/108/40026</a:t>
            </a:r>
          </a:p>
          <a:p>
            <a:r>
              <a:rPr lang="de-DE" sz="1200" dirty="0" err="1">
                <a:solidFill>
                  <a:srgbClr val="494949"/>
                </a:solidFill>
              </a:rPr>
              <a:t>Vst</a:t>
            </a:r>
            <a:r>
              <a:rPr lang="de-DE" sz="1200" dirty="0">
                <a:solidFill>
                  <a:srgbClr val="494949"/>
                </a:solidFill>
              </a:rPr>
              <a:t>. Nr. 802/V908 0200 4423 </a:t>
            </a:r>
          </a:p>
          <a:p>
            <a:r>
              <a:rPr lang="de-DE" sz="1200" dirty="0">
                <a:solidFill>
                  <a:srgbClr val="494949"/>
                </a:solidFill>
              </a:rPr>
              <a:t>Gl. Id. DE11WWK00000069126</a:t>
            </a:r>
          </a:p>
        </p:txBody>
      </p:sp>
      <p:sp>
        <p:nvSpPr>
          <p:cNvPr id="14" name="Textfeld 13">
            <a:extLst>
              <a:ext uri="{FF2B5EF4-FFF2-40B4-BE49-F238E27FC236}">
                <a16:creationId xmlns="" xmlns:a16="http://schemas.microsoft.com/office/drawing/2014/main"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rgbClr val="494949"/>
                </a:solidFill>
                <a:latin typeface="WWKPolo66 Buch"/>
              </a:rPr>
              <a:t>WWK </a:t>
            </a:r>
            <a:r>
              <a:rPr lang="de-DE" sz="1200" dirty="0" err="1">
                <a:solidFill>
                  <a:srgbClr val="494949"/>
                </a:solidFill>
                <a:latin typeface="WWKPolo66 Buch"/>
              </a:rPr>
              <a:t>Vermögensverwaltungs</a:t>
            </a:r>
            <a:endParaRPr lang="de-DE" sz="1200" dirty="0">
              <a:solidFill>
                <a:srgbClr val="494949"/>
              </a:solidFill>
              <a:latin typeface="WWKPolo66 Buch"/>
            </a:endParaRPr>
          </a:p>
          <a:p>
            <a:r>
              <a:rPr lang="de-DE" sz="1200" dirty="0">
                <a:solidFill>
                  <a:srgbClr val="494949"/>
                </a:solidFill>
                <a:latin typeface="WWKPolo66 Buch"/>
              </a:rPr>
              <a:t>und </a:t>
            </a:r>
            <a:r>
              <a:rPr lang="de-DE" sz="1200" dirty="0" err="1">
                <a:solidFill>
                  <a:srgbClr val="494949"/>
                </a:solidFill>
                <a:latin typeface="WWKPolo66 Buch"/>
              </a:rPr>
              <a:t>Dienstleistungs</a:t>
            </a:r>
            <a:r>
              <a:rPr lang="de-DE" sz="1200" dirty="0">
                <a:solidFill>
                  <a:srgbClr val="494949"/>
                </a:solidFill>
                <a:latin typeface="WWKPolo66 Buch"/>
              </a:rPr>
              <a:t> GmbH</a:t>
            </a:r>
          </a:p>
          <a:p>
            <a:r>
              <a:rPr lang="de-DE" sz="1200" dirty="0">
                <a:solidFill>
                  <a:srgbClr val="494949"/>
                </a:solidFill>
              </a:rPr>
              <a:t>Geschäftsführer: Karl Ruffing,</a:t>
            </a:r>
          </a:p>
          <a:p>
            <a:r>
              <a:rPr lang="de-DE" sz="1200" dirty="0">
                <a:solidFill>
                  <a:srgbClr val="494949"/>
                </a:solidFill>
              </a:rPr>
              <a:t>Stefan </a:t>
            </a:r>
            <a:r>
              <a:rPr lang="de-DE" sz="1200" dirty="0" err="1">
                <a:solidFill>
                  <a:srgbClr val="494949"/>
                </a:solidFill>
              </a:rPr>
              <a:t>Sedlmeir</a:t>
            </a:r>
            <a:endParaRPr lang="de-DE" sz="1200" dirty="0">
              <a:solidFill>
                <a:srgbClr val="494949"/>
              </a:solidFill>
            </a:endParaRPr>
          </a:p>
          <a:p>
            <a:r>
              <a:rPr lang="de-DE" sz="1200" dirty="0">
                <a:solidFill>
                  <a:srgbClr val="494949"/>
                </a:solidFill>
              </a:rPr>
              <a:t>Registergericht</a:t>
            </a:r>
          </a:p>
          <a:p>
            <a:r>
              <a:rPr lang="de-DE" sz="1200" dirty="0">
                <a:solidFill>
                  <a:srgbClr val="494949"/>
                </a:solidFill>
              </a:rPr>
              <a:t>München HR B 76323</a:t>
            </a:r>
          </a:p>
          <a:p>
            <a:r>
              <a:rPr lang="de-DE" sz="1200" dirty="0">
                <a:solidFill>
                  <a:srgbClr val="494949"/>
                </a:solidFill>
              </a:rPr>
              <a:t>St. Nr. 143/108/40050 </a:t>
            </a:r>
          </a:p>
          <a:p>
            <a:r>
              <a:rPr lang="de-DE" sz="1200" dirty="0">
                <a:solidFill>
                  <a:srgbClr val="494949"/>
                </a:solidFill>
              </a:rPr>
              <a:t>Gl. Id. DE38WWK00000069125</a:t>
            </a:r>
          </a:p>
        </p:txBody>
      </p:sp>
      <p:sp>
        <p:nvSpPr>
          <p:cNvPr id="21" name="Textfeld 20">
            <a:extLst>
              <a:ext uri="{FF2B5EF4-FFF2-40B4-BE49-F238E27FC236}">
                <a16:creationId xmlns="" xmlns:a16="http://schemas.microsoft.com/office/drawing/2014/main"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rgbClr val="494949"/>
                </a:solidFill>
                <a:latin typeface="WWKPolo66 Buch"/>
              </a:rPr>
              <a:t>WWK Pensionsfonds AG</a:t>
            </a:r>
          </a:p>
          <a:p>
            <a:r>
              <a:rPr lang="de-DE" sz="1200" dirty="0">
                <a:solidFill>
                  <a:srgbClr val="494949"/>
                </a:solidFill>
              </a:rPr>
              <a:t>Vorstand: Karl Ruffing, </a:t>
            </a:r>
          </a:p>
          <a:p>
            <a:r>
              <a:rPr lang="de-DE" sz="1200" dirty="0">
                <a:solidFill>
                  <a:srgbClr val="494949"/>
                </a:solidFill>
              </a:rPr>
              <a:t>Heinrich </a:t>
            </a:r>
            <a:r>
              <a:rPr lang="de-DE" sz="1200" dirty="0" err="1">
                <a:solidFill>
                  <a:srgbClr val="494949"/>
                </a:solidFill>
              </a:rPr>
              <a:t>Schüppert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Registergericht </a:t>
            </a:r>
          </a:p>
          <a:p>
            <a:r>
              <a:rPr lang="de-DE" sz="1200" dirty="0">
                <a:solidFill>
                  <a:srgbClr val="494949"/>
                </a:solidFill>
              </a:rPr>
              <a:t>München HR B 146295</a:t>
            </a:r>
          </a:p>
          <a:p>
            <a:r>
              <a:rPr lang="de-DE" sz="1200" dirty="0">
                <a:solidFill>
                  <a:srgbClr val="494949"/>
                </a:solidFill>
              </a:rPr>
              <a:t>St. Nr. 143/108/40034</a:t>
            </a:r>
          </a:p>
          <a:p>
            <a:r>
              <a:rPr lang="de-DE" sz="1200" dirty="0">
                <a:solidFill>
                  <a:srgbClr val="494949"/>
                </a:solidFill>
              </a:rPr>
              <a:t>Gl. Id. DE65WWK00000069124</a:t>
            </a:r>
          </a:p>
        </p:txBody>
      </p:sp>
      <p:sp>
        <p:nvSpPr>
          <p:cNvPr id="23" name="Textfeld 22">
            <a:extLst>
              <a:ext uri="{FF2B5EF4-FFF2-40B4-BE49-F238E27FC236}">
                <a16:creationId xmlns="" xmlns:a16="http://schemas.microsoft.com/office/drawing/2014/main"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Bankverbindung: </a:t>
            </a:r>
            <a:r>
              <a:rPr lang="de-DE" sz="1200" dirty="0">
                <a:solidFill>
                  <a:srgbClr val="494949"/>
                </a:solidFill>
              </a:rPr>
              <a:t>Bayern LB München (BLZ 700 500 00), Kontonummer: 35 540, IBAN: DE96 7005 0000 0000 0355 40,  BIC: BYLADEMMXXX</a:t>
            </a:r>
          </a:p>
        </p:txBody>
      </p:sp>
      <p:sp>
        <p:nvSpPr>
          <p:cNvPr id="24" name="Textfeld 23">
            <a:extLst>
              <a:ext uri="{FF2B5EF4-FFF2-40B4-BE49-F238E27FC236}">
                <a16:creationId xmlns="" xmlns:a16="http://schemas.microsoft.com/office/drawing/2014/main"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Hausanschrift:</a:t>
            </a:r>
            <a:r>
              <a:rPr lang="de-DE" sz="1200" dirty="0">
                <a:solidFill>
                  <a:srgbClr val="494949"/>
                </a:solidFill>
              </a:rPr>
              <a:t> Marsstraße 37, 80335 München (Briefanschrift 80292), Telefon +49 (89) 51 14-0, Fax +49 (89) 51 14-23 37, E-Mail: </a:t>
            </a:r>
            <a:r>
              <a:rPr lang="de-DE" sz="1200" dirty="0" err="1">
                <a:solidFill>
                  <a:srgbClr val="494949"/>
                </a:solidFill>
                <a:hlinkClick r:id="rId3">
                  <a:extLst>
                    <a:ext uri="{A12FA001-AC4F-418D-AE19-62706E023703}">
                      <ahyp:hlinkClr xmlns:ahyp="http://schemas.microsoft.com/office/drawing/2018/hyperlinkcolor" xmlns="" val="tx"/>
                    </a:ext>
                  </a:extLst>
                </a:hlinkClick>
              </a:rPr>
              <a:t>info@wwk.de</a:t>
            </a:r>
            <a:r>
              <a:rPr lang="de-DE" sz="1200" dirty="0">
                <a:solidFill>
                  <a:srgbClr val="494949"/>
                </a:solidFill>
              </a:rPr>
              <a:t>, </a:t>
            </a:r>
            <a:r>
              <a:rPr lang="de-DE" sz="1200" dirty="0" err="1">
                <a:solidFill>
                  <a:srgbClr val="494949"/>
                </a:solidFill>
                <a:hlinkClick r:id="rId4">
                  <a:extLst>
                    <a:ext uri="{A12FA001-AC4F-418D-AE19-62706E023703}">
                      <ahyp:hlinkClr xmlns:ahyp="http://schemas.microsoft.com/office/drawing/2018/hyperlinkcolor" xmlns="" val="tx"/>
                    </a:ext>
                  </a:extLst>
                </a:hlinkClick>
              </a:rPr>
              <a:t>wwk.de</a:t>
            </a:r>
            <a:r>
              <a:rPr lang="de-DE" sz="1200" dirty="0">
                <a:solidFill>
                  <a:srgbClr val="494949"/>
                </a:solidFill>
              </a:rPr>
              <a:t>, </a:t>
            </a:r>
            <a:r>
              <a:rPr lang="de-DE" sz="1200" dirty="0" err="1">
                <a:solidFill>
                  <a:srgbClr val="494949"/>
                </a:solidFill>
                <a:hlinkClick r:id="rId5">
                  <a:extLst>
                    <a:ext uri="{A12FA001-AC4F-418D-AE19-62706E023703}">
                      <ahyp:hlinkClr xmlns:ahyp="http://schemas.microsoft.com/office/drawing/2018/hyperlinkcolor" xmlns="" val="tx"/>
                    </a:ext>
                  </a:extLst>
                </a:hlinkClick>
              </a:rPr>
              <a:t>info@wwk.at</a:t>
            </a:r>
            <a:r>
              <a:rPr lang="de-DE" sz="1200" dirty="0">
                <a:solidFill>
                  <a:srgbClr val="494949"/>
                </a:solidFill>
              </a:rPr>
              <a:t>, </a:t>
            </a:r>
            <a:r>
              <a:rPr lang="de-DE" sz="1200" dirty="0" err="1">
                <a:solidFill>
                  <a:srgbClr val="494949"/>
                </a:solidFill>
                <a:hlinkClick r:id="rId6">
                  <a:extLst>
                    <a:ext uri="{A12FA001-AC4F-418D-AE19-62706E023703}">
                      <ahyp:hlinkClr xmlns:ahyp="http://schemas.microsoft.com/office/drawing/2018/hyperlinkcolor" xmlns="" val="tx"/>
                    </a:ext>
                  </a:extLst>
                </a:hlinkClick>
              </a:rPr>
              <a:t>wwk.at</a:t>
            </a:r>
            <a:r>
              <a:rPr lang="de-DE" sz="1200" dirty="0">
                <a:solidFill>
                  <a:srgbClr val="494949"/>
                </a:solidFill>
                <a:hlinkClick r:id="rId6">
                  <a:extLst>
                    <a:ext uri="{A12FA001-AC4F-418D-AE19-62706E023703}">
                      <ahyp:hlinkClr xmlns:ahyp="http://schemas.microsoft.com/office/drawing/2018/hyperlinkcolor" xmlns="" val="tx"/>
                    </a:ext>
                  </a:extLst>
                </a:hlinkClick>
              </a:rPr>
              <a:t> </a:t>
            </a:r>
            <a:endParaRPr lang="de-DE" sz="1200" dirty="0">
              <a:solidFill>
                <a:srgbClr val="494949"/>
              </a:solidFill>
            </a:endParaRPr>
          </a:p>
        </p:txBody>
      </p:sp>
      <p:sp>
        <p:nvSpPr>
          <p:cNvPr id="25" name="Title 1">
            <a:extLst>
              <a:ext uri="{FF2B5EF4-FFF2-40B4-BE49-F238E27FC236}">
                <a16:creationId xmlns="" xmlns:a16="http://schemas.microsoft.com/office/drawing/2014/main"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rgbClr val="008237"/>
                </a:solidFill>
              </a:rPr>
              <a:t>Rechtshinweis</a:t>
            </a:r>
            <a:endParaRPr lang="en-US" sz="3400" b="1" cap="none" dirty="0">
              <a:solidFill>
                <a:srgbClr val="008237"/>
              </a:solidFill>
            </a:endParaRPr>
          </a:p>
        </p:txBody>
      </p:sp>
    </p:spTree>
    <p:extLst>
      <p:ext uri="{BB962C8B-B14F-4D97-AF65-F5344CB8AC3E}">
        <p14:creationId xmlns:p14="http://schemas.microsoft.com/office/powerpoint/2010/main" val="3743657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Inhalt 1 Spalte">
    <p:spTree>
      <p:nvGrpSpPr>
        <p:cNvPr id="1" name=""/>
        <p:cNvGrpSpPr/>
        <p:nvPr/>
      </p:nvGrpSpPr>
      <p:grpSpPr>
        <a:xfrm>
          <a:off x="0" y="0"/>
          <a:ext cx="0" cy="0"/>
          <a:chOff x="0" y="0"/>
          <a:chExt cx="0" cy="0"/>
        </a:xfrm>
      </p:grpSpPr>
      <p:sp>
        <p:nvSpPr>
          <p:cNvPr id="13" name="Content Placeholder 2">
            <a:extLst>
              <a:ext uri="{FF2B5EF4-FFF2-40B4-BE49-F238E27FC236}">
                <a16:creationId xmlns="" xmlns:a16="http://schemas.microsoft.com/office/drawing/2014/main"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22" name="Title 1">
            <a:extLst>
              <a:ext uri="{FF2B5EF4-FFF2-40B4-BE49-F238E27FC236}">
                <a16:creationId xmlns="" xmlns:a16="http://schemas.microsoft.com/office/drawing/2014/main"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4" name="Picture 7" descr="WWK-Logo-_Eine starke Gemeinschaft_CMYK">
            <a:extLst>
              <a:ext uri="{FF2B5EF4-FFF2-40B4-BE49-F238E27FC236}">
                <a16:creationId xmlns=""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 xmlns:a16="http://schemas.microsoft.com/office/drawing/2014/main"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870199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_Titelfolie v2">
    <p:spTree>
      <p:nvGrpSpPr>
        <p:cNvPr id="1" name=""/>
        <p:cNvGrpSpPr/>
        <p:nvPr/>
      </p:nvGrpSpPr>
      <p:grpSpPr>
        <a:xfrm>
          <a:off x="0" y="0"/>
          <a:ext cx="0" cy="0"/>
          <a:chOff x="0" y="0"/>
          <a:chExt cx="0" cy="0"/>
        </a:xfrm>
      </p:grpSpPr>
      <p:sp>
        <p:nvSpPr>
          <p:cNvPr id="16" name="Rechteck 15">
            <a:extLst>
              <a:ext uri="{FF2B5EF4-FFF2-40B4-BE49-F238E27FC236}">
                <a16:creationId xmlns:a16="http://schemas.microsoft.com/office/drawing/2014/main" xmlns="" id="{75F0CB1C-508A-43BB-8176-D8A09179957F}"/>
              </a:ext>
            </a:extLst>
          </p:cNvPr>
          <p:cNvSpPr/>
          <p:nvPr userDrawn="1"/>
        </p:nvSpPr>
        <p:spPr>
          <a:xfrm>
            <a:off x="445674" y="0"/>
            <a:ext cx="2237424" cy="1377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7" name="Picture 7" descr="WWK-Logo-_Eine starke Gemeinschaft_CMYK">
            <a:extLst>
              <a:ext uri="{FF2B5EF4-FFF2-40B4-BE49-F238E27FC236}">
                <a16:creationId xmlns:a16="http://schemas.microsoft.com/office/drawing/2014/main" xmlns="" id="{A082D401-E8C3-4D5D-8E0A-48470F1B9F6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1838" y="228621"/>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xmlns="" id="{F8A194F3-2034-4FE3-BEFE-643723A077D9}"/>
              </a:ext>
            </a:extLst>
          </p:cNvPr>
          <p:cNvSpPr>
            <a:spLocks noGrp="1"/>
          </p:cNvSpPr>
          <p:nvPr>
            <p:ph type="ctrTitle" hasCustomPrompt="1"/>
          </p:nvPr>
        </p:nvSpPr>
        <p:spPr>
          <a:xfrm>
            <a:off x="731838" y="3775670"/>
            <a:ext cx="5256212" cy="1405266"/>
          </a:xfrm>
        </p:spPr>
        <p:txBody>
          <a:bodyPr lIns="0" tIns="0" rIns="0" bIns="0" anchor="t">
            <a:normAutofit/>
          </a:bodyPr>
          <a:lstStyle>
            <a:lvl1pPr algn="l">
              <a:lnSpc>
                <a:spcPts val="3400"/>
              </a:lnSpc>
              <a:defRPr sz="3600" b="1" cap="all" baseline="0"/>
            </a:lvl1pPr>
          </a:lstStyle>
          <a:p>
            <a:r>
              <a:rPr lang="de-DE" dirty="0"/>
              <a:t>Ein langer Präsentationstitel in mehreren </a:t>
            </a:r>
            <a:r>
              <a:rPr lang="de-DE" dirty="0" err="1"/>
              <a:t>zeilen</a:t>
            </a:r>
            <a:r>
              <a:rPr lang="de-DE" dirty="0"/>
              <a:t>.</a:t>
            </a:r>
            <a:endParaRPr lang="en-US" dirty="0"/>
          </a:p>
        </p:txBody>
      </p:sp>
      <p:sp>
        <p:nvSpPr>
          <p:cNvPr id="11" name="Textplatzhalter 9">
            <a:extLst>
              <a:ext uri="{FF2B5EF4-FFF2-40B4-BE49-F238E27FC236}">
                <a16:creationId xmlns:a16="http://schemas.microsoft.com/office/drawing/2014/main" xmlns="" id="{EEA814D9-3515-49FE-A16F-5FD7B8536498}"/>
              </a:ext>
            </a:extLst>
          </p:cNvPr>
          <p:cNvSpPr>
            <a:spLocks noGrp="1"/>
          </p:cNvSpPr>
          <p:nvPr>
            <p:ph type="body" sz="quarter" idx="12" hasCustomPrompt="1"/>
          </p:nvPr>
        </p:nvSpPr>
        <p:spPr>
          <a:xfrm>
            <a:off x="731838" y="3391403"/>
            <a:ext cx="5256212" cy="256224"/>
          </a:xfrm>
        </p:spPr>
        <p:txBody>
          <a:bodyPr wrap="square" lIns="0" tIns="0" rIns="0" bIns="0">
            <a:spAutoFit/>
          </a:bodyPr>
          <a:lstStyle>
            <a:lvl1pPr marL="0" indent="0">
              <a:buNone/>
              <a:defRPr sz="180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Datum</a:t>
            </a:r>
          </a:p>
        </p:txBody>
      </p:sp>
      <p:sp>
        <p:nvSpPr>
          <p:cNvPr id="12" name="Rechteck 11">
            <a:extLst>
              <a:ext uri="{FF2B5EF4-FFF2-40B4-BE49-F238E27FC236}">
                <a16:creationId xmlns:a16="http://schemas.microsoft.com/office/drawing/2014/main" xmlns="" id="{4EE62C2E-7FCB-4F84-BC21-06DC9F3A5076}"/>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3" name="Subtitle 2">
            <a:extLst>
              <a:ext uri="{FF2B5EF4-FFF2-40B4-BE49-F238E27FC236}">
                <a16:creationId xmlns:a16="http://schemas.microsoft.com/office/drawing/2014/main" xmlns="" id="{711DE6AB-D044-4244-BF53-5CF1F75EC17D}"/>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4" name="Textplatzhalter 4">
            <a:extLst>
              <a:ext uri="{FF2B5EF4-FFF2-40B4-BE49-F238E27FC236}">
                <a16:creationId xmlns:a16="http://schemas.microsoft.com/office/drawing/2014/main" xmlns="" id="{51FAF74B-AAA7-444F-BDF5-F3A284EA2471}"/>
              </a:ext>
            </a:extLst>
          </p:cNvPr>
          <p:cNvSpPr>
            <a:spLocks noGrp="1"/>
          </p:cNvSpPr>
          <p:nvPr>
            <p:ph type="body" sz="quarter" idx="13" hasCustomPrompt="1"/>
          </p:nvPr>
        </p:nvSpPr>
        <p:spPr>
          <a:xfrm>
            <a:off x="731838" y="6493826"/>
            <a:ext cx="7146925" cy="193899"/>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Referent</a:t>
            </a:r>
          </a:p>
        </p:txBody>
      </p:sp>
      <p:sp>
        <p:nvSpPr>
          <p:cNvPr id="15" name="Rechteck 14">
            <a:extLst>
              <a:ext uri="{FF2B5EF4-FFF2-40B4-BE49-F238E27FC236}">
                <a16:creationId xmlns:a16="http://schemas.microsoft.com/office/drawing/2014/main" xmlns="" id="{BABB6790-8D58-4A1F-B604-C81A809189FF}"/>
              </a:ext>
            </a:extLst>
          </p:cNvPr>
          <p:cNvSpPr/>
          <p:nvPr userDrawn="1"/>
        </p:nvSpPr>
        <p:spPr>
          <a:xfrm>
            <a:off x="0" y="5324955"/>
            <a:ext cx="12192000"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3">
            <a:extLst>
              <a:ext uri="{FF2B5EF4-FFF2-40B4-BE49-F238E27FC236}">
                <a16:creationId xmlns:a16="http://schemas.microsoft.com/office/drawing/2014/main" xmlns="" id="{FC826978-CACE-47D8-A9B6-4AFD5299CB84}"/>
              </a:ext>
            </a:extLst>
          </p:cNvPr>
          <p:cNvSpPr>
            <a:spLocks noGrp="1"/>
          </p:cNvSpPr>
          <p:nvPr>
            <p:ph type="pic" sz="quarter" idx="14"/>
          </p:nvPr>
        </p:nvSpPr>
        <p:spPr>
          <a:xfrm>
            <a:off x="6096000" y="0"/>
            <a:ext cx="6096000" cy="5324475"/>
          </a:xfrm>
        </p:spPr>
        <p:txBody>
          <a:bodyPr/>
          <a:lstStyle/>
          <a:p>
            <a:endParaRPr lang="de-DE"/>
          </a:p>
        </p:txBody>
      </p:sp>
    </p:spTree>
    <p:extLst>
      <p:ext uri="{BB962C8B-B14F-4D97-AF65-F5344CB8AC3E}">
        <p14:creationId xmlns:p14="http://schemas.microsoft.com/office/powerpoint/2010/main" val="28259046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CED0323D-831E-42F1-9BEC-0D769A85E7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 xmlns:a16="http://schemas.microsoft.com/office/drawing/2014/main" id="{56076A5E-0A03-434F-AB68-565CDE40CF07}"/>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8" name="Subtitle 2">
            <a:extLst>
              <a:ext uri="{FF2B5EF4-FFF2-40B4-BE49-F238E27FC236}">
                <a16:creationId xmlns="" xmlns:a16="http://schemas.microsoft.com/office/drawing/2014/main"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 xmlns:a16="http://schemas.microsoft.com/office/drawing/2014/main"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0" name="Textplatzhalter 4">
            <a:extLst>
              <a:ext uri="{FF2B5EF4-FFF2-40B4-BE49-F238E27FC236}">
                <a16:creationId xmlns="" xmlns:a16="http://schemas.microsoft.com/office/drawing/2014/main"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grpSp>
        <p:nvGrpSpPr>
          <p:cNvPr id="3" name="Gruppieren 2">
            <a:extLst>
              <a:ext uri="{FF2B5EF4-FFF2-40B4-BE49-F238E27FC236}">
                <a16:creationId xmlns="" xmlns:a16="http://schemas.microsoft.com/office/drawing/2014/main"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4" name="Picture 7" descr="WWK-Logo-_Eine starke Gemeinschaft_CMYK">
              <a:extLst>
                <a:ext uri="{FF2B5EF4-FFF2-40B4-BE49-F238E27FC236}">
                  <a16:creationId xmlns="" xmlns:a16="http://schemas.microsoft.com/office/drawing/2014/main" id="{2BA981E3-6B23-E241-9C54-025862C7C89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05135848"/>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8164EC0-7C6B-CF46-B990-2C7835DF8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771900"/>
          </a:xfrm>
          <a:prstGeom prst="rect">
            <a:avLst/>
          </a:prstGeom>
        </p:spPr>
      </p:pic>
      <p:grpSp>
        <p:nvGrpSpPr>
          <p:cNvPr id="12" name="Gruppieren 11">
            <a:extLst>
              <a:ext uri="{FF2B5EF4-FFF2-40B4-BE49-F238E27FC236}">
                <a16:creationId xmlns="" xmlns:a16="http://schemas.microsoft.com/office/drawing/2014/main"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5" name="Picture 7" descr="WWK-Logo-_Eine starke Gemeinschaft_CMYK">
              <a:extLst>
                <a:ext uri="{FF2B5EF4-FFF2-40B4-BE49-F238E27FC236}">
                  <a16:creationId xmlns=""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 xmlns:a16="http://schemas.microsoft.com/office/drawing/2014/main" id="{8EF6F274-8EDA-264E-B2A3-4DCB0C2B9382}"/>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2" name="Subtitle 2">
            <a:extLst>
              <a:ext uri="{FF2B5EF4-FFF2-40B4-BE49-F238E27FC236}">
                <a16:creationId xmlns="" xmlns:a16="http://schemas.microsoft.com/office/drawing/2014/main"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 xmlns:a16="http://schemas.microsoft.com/office/drawing/2014/main"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6" name="Textplatzhalter 4">
            <a:extLst>
              <a:ext uri="{FF2B5EF4-FFF2-40B4-BE49-F238E27FC236}">
                <a16:creationId xmlns="" xmlns:a16="http://schemas.microsoft.com/office/drawing/2014/main"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849294314"/>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F8A194F3-2034-4FE3-BEFE-643723A077D9}"/>
              </a:ext>
            </a:extLst>
          </p:cNvPr>
          <p:cNvSpPr>
            <a:spLocks noGrp="1"/>
          </p:cNvSpPr>
          <p:nvPr>
            <p:ph type="ctrTitle" hasCustomPrompt="1"/>
          </p:nvPr>
        </p:nvSpPr>
        <p:spPr>
          <a:xfrm>
            <a:off x="731838" y="3276560"/>
            <a:ext cx="10801350" cy="2146142"/>
          </a:xfrm>
        </p:spPr>
        <p:txBody>
          <a:bodyPr lIns="0" tIns="0" rIns="0" bIns="0" anchor="t">
            <a:normAutofit/>
          </a:bodyPr>
          <a:lstStyle>
            <a:lvl1pPr algn="l">
              <a:lnSpc>
                <a:spcPts val="5400"/>
              </a:lnSpc>
              <a:defRPr sz="6000" b="1" cap="all" baseline="0"/>
            </a:lvl1pPr>
          </a:lstStyle>
          <a:p>
            <a:r>
              <a:rPr lang="de-DE" dirty="0"/>
              <a:t>Ein langer </a:t>
            </a:r>
            <a:br>
              <a:rPr lang="de-DE" dirty="0"/>
            </a:br>
            <a:r>
              <a:rPr lang="de-DE" dirty="0"/>
              <a:t>Präsentationstitel</a:t>
            </a:r>
            <a:br>
              <a:rPr lang="de-DE" dirty="0"/>
            </a:br>
            <a:r>
              <a:rPr lang="de-DE" dirty="0"/>
              <a:t>in mehreren </a:t>
            </a:r>
            <a:r>
              <a:rPr lang="de-DE" dirty="0" err="1"/>
              <a:t>zeilen</a:t>
            </a:r>
            <a:r>
              <a:rPr lang="de-DE" dirty="0"/>
              <a:t>.</a:t>
            </a:r>
            <a:endParaRPr lang="en-US" dirty="0"/>
          </a:p>
        </p:txBody>
      </p:sp>
      <p:sp>
        <p:nvSpPr>
          <p:cNvPr id="11" name="Textplatzhalter 9">
            <a:extLst>
              <a:ext uri="{FF2B5EF4-FFF2-40B4-BE49-F238E27FC236}">
                <a16:creationId xmlns="" xmlns:a16="http://schemas.microsoft.com/office/drawing/2014/main"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010827517"/>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6000" y="0"/>
            <a:ext cx="6096797" cy="5347187"/>
          </a:xfrm>
          <a:prstGeom prst="rect">
            <a:avLst/>
          </a:prstGeom>
        </p:spPr>
      </p:pic>
      <p:sp>
        <p:nvSpPr>
          <p:cNvPr id="11" name="Title 1">
            <a:extLst>
              <a:ext uri="{FF2B5EF4-FFF2-40B4-BE49-F238E27FC236}">
                <a16:creationId xmlns="" xmlns:a16="http://schemas.microsoft.com/office/drawing/2014/main"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 xmlns:a16="http://schemas.microsoft.com/office/drawing/2014/main"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 xmlns:a16="http://schemas.microsoft.com/office/drawing/2014/main"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4110237527"/>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 xmlns:a16="http://schemas.microsoft.com/office/drawing/2014/main"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 xmlns:a16="http://schemas.microsoft.com/office/drawing/2014/main"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 xmlns:a16="http://schemas.microsoft.com/office/drawing/2014/main"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6" name="Picture 7" descr="WWK-Logo-_Eine starke Gemeinschaft_CMYK">
              <a:extLst>
                <a:ext uri="{FF2B5EF4-FFF2-40B4-BE49-F238E27FC236}">
                  <a16:creationId xmlns=""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 xmlns:a16="http://schemas.microsoft.com/office/drawing/2014/main"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13" name="Rechteck 12">
            <a:extLst>
              <a:ext uri="{FF2B5EF4-FFF2-40B4-BE49-F238E27FC236}">
                <a16:creationId xmlns=""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ubtitle 2">
            <a:extLst>
              <a:ext uri="{FF2B5EF4-FFF2-40B4-BE49-F238E27FC236}">
                <a16:creationId xmlns="" xmlns:a16="http://schemas.microsoft.com/office/drawing/2014/main"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 xmlns:a16="http://schemas.microsoft.com/office/drawing/2014/main"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498640452"/>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rgbClr val="008237"/>
                </a:solidFill>
              </a:rPr>
              <a:t>Agenda</a:t>
            </a:r>
          </a:p>
        </p:txBody>
      </p:sp>
      <p:sp>
        <p:nvSpPr>
          <p:cNvPr id="13" name="Rechteck 12">
            <a:extLst>
              <a:ext uri="{FF2B5EF4-FFF2-40B4-BE49-F238E27FC236}">
                <a16:creationId xmlns="" xmlns:a16="http://schemas.microsoft.com/office/drawing/2014/main"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Slide Number Placeholder 5">
            <a:extLst>
              <a:ext uri="{FF2B5EF4-FFF2-40B4-BE49-F238E27FC236}">
                <a16:creationId xmlns="" xmlns:a16="http://schemas.microsoft.com/office/drawing/2014/main"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6" name="Picture 7" descr="WWK-Logo-_Eine starke Gemeinschaft_CMYK">
            <a:extLst>
              <a:ext uri="{FF2B5EF4-FFF2-40B4-BE49-F238E27FC236}">
                <a16:creationId xmlns=""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 xmlns:a16="http://schemas.microsoft.com/office/drawing/2014/main"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8" name="Rechteck 17">
            <a:extLst>
              <a:ext uri="{FF2B5EF4-FFF2-40B4-BE49-F238E27FC236}">
                <a16:creationId xmlns="" xmlns:a16="http://schemas.microsoft.com/office/drawing/2014/main"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Content Placeholder 2">
            <a:extLst>
              <a:ext uri="{FF2B5EF4-FFF2-40B4-BE49-F238E27FC236}">
                <a16:creationId xmlns="" xmlns:a16="http://schemas.microsoft.com/office/drawing/2014/main"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3729282222"/>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 xmlns:a16="http://schemas.microsoft.com/office/drawing/2014/main"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0" name="Rechteck 9">
            <a:extLst>
              <a:ext uri="{FF2B5EF4-FFF2-40B4-BE49-F238E27FC236}">
                <a16:creationId xmlns="" xmlns:a16="http://schemas.microsoft.com/office/drawing/2014/main"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1" name="Slide Number Placeholder 5">
            <a:extLst>
              <a:ext uri="{FF2B5EF4-FFF2-40B4-BE49-F238E27FC236}">
                <a16:creationId xmlns="" xmlns:a16="http://schemas.microsoft.com/office/drawing/2014/main"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2" name="Picture 7" descr="WWK-Logo-_Eine starke Gemeinschaft_CMYK">
            <a:extLst>
              <a:ext uri="{FF2B5EF4-FFF2-40B4-BE49-F238E27FC236}">
                <a16:creationId xmlns=""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589681837"/>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 xmlns:a16="http://schemas.microsoft.com/office/drawing/2014/main"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9" name="Picture 7" descr="WWK-Logo-_Eine starke Gemeinschaft_CMYK">
            <a:extLst>
              <a:ext uri="{FF2B5EF4-FFF2-40B4-BE49-F238E27FC236}">
                <a16:creationId xmlns=""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 xmlns:a16="http://schemas.microsoft.com/office/drawing/2014/main"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1" name="Rechteck 20">
            <a:extLst>
              <a:ext uri="{FF2B5EF4-FFF2-40B4-BE49-F238E27FC236}">
                <a16:creationId xmlns="" xmlns:a16="http://schemas.microsoft.com/office/drawing/2014/main"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691010731"/>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0"/>
            <a:ext cx="12191998" cy="3987145"/>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815338254"/>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0"/>
            <a:ext cx="12191997"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err="1">
                <a:solidFill>
                  <a:srgbClr val="009036"/>
                </a:solidFill>
                <a:latin typeface="WWKPolo66 Buch"/>
              </a:rPr>
              <a:t>kaffeepause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145420910"/>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Mittagspause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899021376"/>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Noch fragen?</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733843821"/>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5" y="0"/>
            <a:ext cx="12191995"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lang="de-DE" sz="6000" b="1" cap="all" dirty="0">
                <a:solidFill>
                  <a:srgbClr val="009036"/>
                </a:solidFill>
                <a:latin typeface="WWKPolo66 Buch"/>
              </a:rPr>
              <a:t>Bitte schalten sie ihr </a:t>
            </a:r>
            <a:r>
              <a:rPr lang="de-DE" sz="6000" b="1" cap="all" dirty="0" err="1">
                <a:solidFill>
                  <a:srgbClr val="009036"/>
                </a:solidFill>
                <a:latin typeface="WWKPolo66 Buch"/>
              </a:rPr>
              <a:t>smartphone</a:t>
            </a:r>
            <a:r>
              <a:rPr lang="de-DE" sz="6000" b="1" cap="all" dirty="0">
                <a:solidFill>
                  <a:srgbClr val="009036"/>
                </a:solidFill>
                <a:latin typeface="WWKPolo66 Buch"/>
              </a:rPr>
              <a:t> aus</a:t>
            </a: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957940514"/>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 xmlns:a16="http://schemas.microsoft.com/office/drawing/2014/main"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9" name="Rechteck 8">
            <a:extLst>
              <a:ext uri="{FF2B5EF4-FFF2-40B4-BE49-F238E27FC236}">
                <a16:creationId xmlns="" xmlns:a16="http://schemas.microsoft.com/office/drawing/2014/main"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0" name="Slide Number Placeholder 5">
            <a:extLst>
              <a:ext uri="{FF2B5EF4-FFF2-40B4-BE49-F238E27FC236}">
                <a16:creationId xmlns="" xmlns:a16="http://schemas.microsoft.com/office/drawing/2014/main"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1" name="Picture 7" descr="WWK-Logo-_Eine starke Gemeinschaft_CMYK">
            <a:extLst>
              <a:ext uri="{FF2B5EF4-FFF2-40B4-BE49-F238E27FC236}">
                <a16:creationId xmlns=""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 xmlns:a16="http://schemas.microsoft.com/office/drawing/2014/main"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9" name="Rechteck 18">
            <a:extLst>
              <a:ext uri="{FF2B5EF4-FFF2-40B4-BE49-F238E27FC236}">
                <a16:creationId xmlns="" xmlns:a16="http://schemas.microsoft.com/office/drawing/2014/main"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4199132012"/>
      </p:ext>
    </p:extLst>
  </p:cSld>
  <p:clrMapOvr>
    <a:masterClrMapping/>
  </p:clrMapOvr>
  <p:extLst mod="1">
    <p:ext uri="{DCECCB84-F9BA-43D5-87BE-67443E8EF086}">
      <p15:sldGuideLst xmlns="" xmlns:p15="http://schemas.microsoft.com/office/powerpoint/2012/main">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 xmlns:a16="http://schemas.microsoft.com/office/drawing/2014/main"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 xmlns:a16="http://schemas.microsoft.com/office/drawing/2014/main"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4" name="Picture 7" descr="WWK-Logo-_Eine starke Gemeinschaft_CMYK">
            <a:extLst>
              <a:ext uri="{FF2B5EF4-FFF2-40B4-BE49-F238E27FC236}">
                <a16:creationId xmlns=""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 xmlns:a16="http://schemas.microsoft.com/office/drawing/2014/main"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471720602"/>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 xmlns:a16="http://schemas.microsoft.com/office/drawing/2014/main"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 xmlns:a16="http://schemas.microsoft.com/office/drawing/2014/main" id="{0BBA0C9F-45F6-2E4B-AA1D-67642737E417}"/>
              </a:ext>
            </a:extLst>
          </p:cNvPr>
          <p:cNvSpPr>
            <a:spLocks noGrp="1"/>
          </p:cNvSpPr>
          <p:nvPr>
            <p:ph idx="1"/>
          </p:nvPr>
        </p:nvSpPr>
        <p:spPr>
          <a:xfrm>
            <a:off x="731837" y="1268412"/>
            <a:ext cx="5252244"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0B796774-0B54-5F4C-8CA4-833F595E9131}"/>
              </a:ext>
            </a:extLst>
          </p:cNvPr>
          <p:cNvSpPr>
            <a:spLocks noGrp="1"/>
          </p:cNvSpPr>
          <p:nvPr>
            <p:ph idx="13"/>
          </p:nvPr>
        </p:nvSpPr>
        <p:spPr>
          <a:xfrm>
            <a:off x="6204744" y="1268413"/>
            <a:ext cx="5328445"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 xmlns:a16="http://schemas.microsoft.com/office/drawing/2014/main"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3" name="Rechteck 12">
            <a:extLst>
              <a:ext uri="{FF2B5EF4-FFF2-40B4-BE49-F238E27FC236}">
                <a16:creationId xmlns="" xmlns:a16="http://schemas.microsoft.com/office/drawing/2014/main"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lide Number Placeholder 5">
            <a:extLst>
              <a:ext uri="{FF2B5EF4-FFF2-40B4-BE49-F238E27FC236}">
                <a16:creationId xmlns="" xmlns:a16="http://schemas.microsoft.com/office/drawing/2014/main"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1" name="Picture 7" descr="WWK-Logo-_Eine starke Gemeinschaft_CMYK">
            <a:extLst>
              <a:ext uri="{FF2B5EF4-FFF2-40B4-BE49-F238E27FC236}">
                <a16:creationId xmlns=""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746393879"/>
      </p:ext>
    </p:extLst>
  </p:cSld>
  <p:clrMapOvr>
    <a:masterClrMapping/>
  </p:clrMapOvr>
  <p:extLst mod="1">
    <p:ext uri="{DCECCB84-F9BA-43D5-87BE-67443E8EF086}">
      <p15:sldGuideLst xmlns="" xmlns:p15="http://schemas.microsoft.com/office/powerpoint/2012/main">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 xmlns:a16="http://schemas.microsoft.com/office/drawing/2014/main"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 xmlns:a16="http://schemas.microsoft.com/office/drawing/2014/main"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 xmlns:a16="http://schemas.microsoft.com/office/drawing/2014/main"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 xmlns:a16="http://schemas.microsoft.com/office/drawing/2014/main"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 xmlns:a16="http://schemas.microsoft.com/office/drawing/2014/main"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23" name="Rechteck 22">
            <a:extLst>
              <a:ext uri="{FF2B5EF4-FFF2-40B4-BE49-F238E27FC236}">
                <a16:creationId xmlns="" xmlns:a16="http://schemas.microsoft.com/office/drawing/2014/main"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4" name="Slide Number Placeholder 5">
            <a:extLst>
              <a:ext uri="{FF2B5EF4-FFF2-40B4-BE49-F238E27FC236}">
                <a16:creationId xmlns="" xmlns:a16="http://schemas.microsoft.com/office/drawing/2014/main"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5" name="Picture 7" descr="WWK-Logo-_Eine starke Gemeinschaft_CMYK">
            <a:extLst>
              <a:ext uri="{FF2B5EF4-FFF2-40B4-BE49-F238E27FC236}">
                <a16:creationId xmlns=""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 xmlns:a16="http://schemas.microsoft.com/office/drawing/2014/main"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7" name="Rechteck 26">
            <a:extLst>
              <a:ext uri="{FF2B5EF4-FFF2-40B4-BE49-F238E27FC236}">
                <a16:creationId xmlns="" xmlns:a16="http://schemas.microsoft.com/office/drawing/2014/main"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89019021"/>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0"/>
          </a:xfrm>
          <a:prstGeom prst="rect">
            <a:avLst/>
          </a:prstGeom>
        </p:spPr>
      </p:pic>
      <p:sp>
        <p:nvSpPr>
          <p:cNvPr id="15" name="Rechteck 14">
            <a:extLst>
              <a:ext uri="{FF2B5EF4-FFF2-40B4-BE49-F238E27FC236}">
                <a16:creationId xmlns=""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ubtitle 2">
            <a:extLst>
              <a:ext uri="{FF2B5EF4-FFF2-40B4-BE49-F238E27FC236}">
                <a16:creationId xmlns="" xmlns:a16="http://schemas.microsoft.com/office/drawing/2014/main"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nvGrpSpPr>
          <p:cNvPr id="23" name="Gruppieren 22">
            <a:extLst>
              <a:ext uri="{FF2B5EF4-FFF2-40B4-BE49-F238E27FC236}">
                <a16:creationId xmlns="" xmlns:a16="http://schemas.microsoft.com/office/drawing/2014/main"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5" name="Picture 7" descr="WWK-Logo-_Eine starke Gemeinschaft_CMYK">
              <a:extLst>
                <a:ext uri="{FF2B5EF4-FFF2-40B4-BE49-F238E27FC236}">
                  <a16:creationId xmlns=""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 xmlns:a16="http://schemas.microsoft.com/office/drawing/2014/main"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 xmlns:a16="http://schemas.microsoft.com/office/drawing/2014/main"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3" name="Rechteck 2">
            <a:extLst>
              <a:ext uri="{FF2B5EF4-FFF2-40B4-BE49-F238E27FC236}">
                <a16:creationId xmlns="" xmlns:a16="http://schemas.microsoft.com/office/drawing/2014/main"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2160168716"/>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F7C14848-C023-FE4B-A8C5-B27A8A0AB7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195"/>
          </a:xfrm>
          <a:prstGeom prst="rect">
            <a:avLst/>
          </a:prstGeom>
        </p:spPr>
      </p:pic>
      <p:grpSp>
        <p:nvGrpSpPr>
          <p:cNvPr id="21" name="Gruppieren 20">
            <a:extLst>
              <a:ext uri="{FF2B5EF4-FFF2-40B4-BE49-F238E27FC236}">
                <a16:creationId xmlns="" xmlns:a16="http://schemas.microsoft.com/office/drawing/2014/main"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4" name="Picture 7" descr="WWK-Logo-_Eine starke Gemeinschaft_CMYK">
              <a:extLst>
                <a:ext uri="{FF2B5EF4-FFF2-40B4-BE49-F238E27FC236}">
                  <a16:creationId xmlns="" xmlns:a16="http://schemas.microsoft.com/office/drawing/2014/main" id="{8C35F4FB-0318-D24A-91A1-3C2BCDA3F06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ubtitle 2">
            <a:extLst>
              <a:ext uri="{FF2B5EF4-FFF2-40B4-BE49-F238E27FC236}">
                <a16:creationId xmlns="" xmlns:a16="http://schemas.microsoft.com/office/drawing/2014/main"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Textplatzhalter 4">
            <a:extLst>
              <a:ext uri="{FF2B5EF4-FFF2-40B4-BE49-F238E27FC236}">
                <a16:creationId xmlns="" xmlns:a16="http://schemas.microsoft.com/office/drawing/2014/main"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 xmlns:a16="http://schemas.microsoft.com/office/drawing/2014/main"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19" name="Rechteck 18">
            <a:extLst>
              <a:ext uri="{FF2B5EF4-FFF2-40B4-BE49-F238E27FC236}">
                <a16:creationId xmlns="" xmlns:a16="http://schemas.microsoft.com/office/drawing/2014/main"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4201168270"/>
      </p:ext>
    </p:extLst>
  </p:cSld>
  <p:clrMapOvr>
    <a:masterClrMapping/>
  </p:clrMapOvr>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 xmlns:a16="http://schemas.microsoft.com/office/drawing/2014/main"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Rechteck 15">
            <a:extLst>
              <a:ext uri="{FF2B5EF4-FFF2-40B4-BE49-F238E27FC236}">
                <a16:creationId xmlns="" xmlns:a16="http://schemas.microsoft.com/office/drawing/2014/main"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lide Number Placeholder 5">
            <a:extLst>
              <a:ext uri="{FF2B5EF4-FFF2-40B4-BE49-F238E27FC236}">
                <a16:creationId xmlns="" xmlns:a16="http://schemas.microsoft.com/office/drawing/2014/main"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8" name="Picture 7" descr="WWK-Logo-_Eine starke Gemeinschaft_CMYK">
            <a:extLst>
              <a:ext uri="{FF2B5EF4-FFF2-40B4-BE49-F238E27FC236}">
                <a16:creationId xmlns=""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 name="Textfeld 1">
            <a:extLst>
              <a:ext uri="{FF2B5EF4-FFF2-40B4-BE49-F238E27FC236}">
                <a16:creationId xmlns="" xmlns:a16="http://schemas.microsoft.com/office/drawing/2014/main"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rgbClr val="494949"/>
                </a:solidFill>
              </a:rPr>
              <a:t>Diese Präsentation wurde von der WWK Versicherungsgruppe erstellt und wir behalten uns sämtliche Rechte daran vor.</a:t>
            </a:r>
          </a:p>
          <a:p>
            <a:endParaRPr lang="de-DE" sz="1600" dirty="0">
              <a:solidFill>
                <a:srgbClr val="494949"/>
              </a:solidFill>
            </a:endParaRPr>
          </a:p>
          <a:p>
            <a:r>
              <a:rPr lang="de-DE" sz="1600" dirty="0">
                <a:solidFill>
                  <a:srgbClr val="494949"/>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rgbClr val="494949"/>
                </a:solidFill>
              </a:rPr>
              <a:t>Geltendmachen</a:t>
            </a:r>
            <a:r>
              <a:rPr lang="de-DE" sz="1600" dirty="0">
                <a:solidFill>
                  <a:srgbClr val="494949"/>
                </a:solidFill>
              </a:rPr>
              <a:t> von Ansprüchen jeglicher Art ist ausgeschlossen.</a:t>
            </a:r>
          </a:p>
          <a:p>
            <a:endParaRPr lang="de-DE" dirty="0">
              <a:solidFill>
                <a:srgbClr val="494949"/>
              </a:solidFill>
            </a:endParaRPr>
          </a:p>
        </p:txBody>
      </p:sp>
      <p:sp>
        <p:nvSpPr>
          <p:cNvPr id="11" name="Textfeld 10">
            <a:extLst>
              <a:ext uri="{FF2B5EF4-FFF2-40B4-BE49-F238E27FC236}">
                <a16:creationId xmlns="" xmlns:a16="http://schemas.microsoft.com/office/drawing/2014/main"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rgbClr val="494949"/>
                </a:solidFill>
                <a:latin typeface="WWKPolo66 Buch"/>
              </a:rPr>
              <a:t>WWK Lebensversicherung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Dr. Frank Schindelhauer</a:t>
            </a:r>
          </a:p>
          <a:p>
            <a:r>
              <a:rPr lang="de-DE" sz="1200" dirty="0">
                <a:solidFill>
                  <a:srgbClr val="494949"/>
                </a:solidFill>
              </a:rPr>
              <a:t>Registergericht</a:t>
            </a:r>
          </a:p>
          <a:p>
            <a:r>
              <a:rPr lang="de-DE" sz="1200" dirty="0">
                <a:solidFill>
                  <a:srgbClr val="494949"/>
                </a:solidFill>
              </a:rPr>
              <a:t>München HR B 211</a:t>
            </a:r>
          </a:p>
          <a:p>
            <a:r>
              <a:rPr lang="de-DE" sz="1200" dirty="0">
                <a:solidFill>
                  <a:srgbClr val="494949"/>
                </a:solidFill>
              </a:rPr>
              <a:t>St. Nr. 143/108/40018</a:t>
            </a:r>
          </a:p>
          <a:p>
            <a:r>
              <a:rPr lang="de-DE" sz="1200" dirty="0">
                <a:solidFill>
                  <a:srgbClr val="494949"/>
                </a:solidFill>
              </a:rPr>
              <a:t>Gl. Id. DE81WWK00000069127</a:t>
            </a:r>
          </a:p>
        </p:txBody>
      </p:sp>
      <p:sp>
        <p:nvSpPr>
          <p:cNvPr id="12" name="Textfeld 11">
            <a:extLst>
              <a:ext uri="{FF2B5EF4-FFF2-40B4-BE49-F238E27FC236}">
                <a16:creationId xmlns="" xmlns:a16="http://schemas.microsoft.com/office/drawing/2014/main"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rgbClr val="494949"/>
                </a:solidFill>
                <a:latin typeface="WWKPolo66 Buch"/>
              </a:rPr>
              <a:t>WWK Allgemeine 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r>
              <a:rPr lang="de-DE" sz="1200" dirty="0">
                <a:solidFill>
                  <a:srgbClr val="494949"/>
                </a:solidFill>
              </a:rPr>
              <a:t> </a:t>
            </a:r>
          </a:p>
          <a:p>
            <a:r>
              <a:rPr lang="de-DE" sz="1200" dirty="0">
                <a:solidFill>
                  <a:srgbClr val="494949"/>
                </a:solidFill>
              </a:rPr>
              <a:t>Vorsitzender des Aufsichtsrats:</a:t>
            </a:r>
          </a:p>
          <a:p>
            <a:r>
              <a:rPr lang="de-DE" sz="1200" dirty="0">
                <a:solidFill>
                  <a:srgbClr val="494949"/>
                </a:solidFill>
              </a:rPr>
              <a:t>Prof. Dr. Peter Reiff </a:t>
            </a:r>
          </a:p>
          <a:p>
            <a:r>
              <a:rPr lang="de-DE" sz="1200" dirty="0">
                <a:solidFill>
                  <a:srgbClr val="494949"/>
                </a:solidFill>
              </a:rPr>
              <a:t>Registergericht </a:t>
            </a:r>
          </a:p>
          <a:p>
            <a:r>
              <a:rPr lang="de-DE" sz="1200" dirty="0">
                <a:solidFill>
                  <a:srgbClr val="494949"/>
                </a:solidFill>
              </a:rPr>
              <a:t>München HR B 5553</a:t>
            </a:r>
          </a:p>
          <a:p>
            <a:r>
              <a:rPr lang="de-DE" sz="1200" dirty="0">
                <a:solidFill>
                  <a:srgbClr val="494949"/>
                </a:solidFill>
              </a:rPr>
              <a:t>St. Nr. 143/108/40026</a:t>
            </a:r>
          </a:p>
          <a:p>
            <a:r>
              <a:rPr lang="de-DE" sz="1200" dirty="0" err="1">
                <a:solidFill>
                  <a:srgbClr val="494949"/>
                </a:solidFill>
              </a:rPr>
              <a:t>Vst</a:t>
            </a:r>
            <a:r>
              <a:rPr lang="de-DE" sz="1200" dirty="0">
                <a:solidFill>
                  <a:srgbClr val="494949"/>
                </a:solidFill>
              </a:rPr>
              <a:t>. Nr. 802/V908 0200 4423 </a:t>
            </a:r>
          </a:p>
          <a:p>
            <a:r>
              <a:rPr lang="de-DE" sz="1200" dirty="0">
                <a:solidFill>
                  <a:srgbClr val="494949"/>
                </a:solidFill>
              </a:rPr>
              <a:t>Gl. Id. DE11WWK00000069126</a:t>
            </a:r>
          </a:p>
        </p:txBody>
      </p:sp>
      <p:sp>
        <p:nvSpPr>
          <p:cNvPr id="14" name="Textfeld 13">
            <a:extLst>
              <a:ext uri="{FF2B5EF4-FFF2-40B4-BE49-F238E27FC236}">
                <a16:creationId xmlns="" xmlns:a16="http://schemas.microsoft.com/office/drawing/2014/main"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rgbClr val="494949"/>
                </a:solidFill>
                <a:latin typeface="WWKPolo66 Buch"/>
              </a:rPr>
              <a:t>WWK </a:t>
            </a:r>
            <a:r>
              <a:rPr lang="de-DE" sz="1200" dirty="0" err="1">
                <a:solidFill>
                  <a:srgbClr val="494949"/>
                </a:solidFill>
                <a:latin typeface="WWKPolo66 Buch"/>
              </a:rPr>
              <a:t>Vermögensverwaltungs</a:t>
            </a:r>
            <a:endParaRPr lang="de-DE" sz="1200" dirty="0">
              <a:solidFill>
                <a:srgbClr val="494949"/>
              </a:solidFill>
              <a:latin typeface="WWKPolo66 Buch"/>
            </a:endParaRPr>
          </a:p>
          <a:p>
            <a:r>
              <a:rPr lang="de-DE" sz="1200" dirty="0">
                <a:solidFill>
                  <a:srgbClr val="494949"/>
                </a:solidFill>
                <a:latin typeface="WWKPolo66 Buch"/>
              </a:rPr>
              <a:t>und </a:t>
            </a:r>
            <a:r>
              <a:rPr lang="de-DE" sz="1200" dirty="0" err="1">
                <a:solidFill>
                  <a:srgbClr val="494949"/>
                </a:solidFill>
                <a:latin typeface="WWKPolo66 Buch"/>
              </a:rPr>
              <a:t>Dienstleistungs</a:t>
            </a:r>
            <a:r>
              <a:rPr lang="de-DE" sz="1200" dirty="0">
                <a:solidFill>
                  <a:srgbClr val="494949"/>
                </a:solidFill>
                <a:latin typeface="WWKPolo66 Buch"/>
              </a:rPr>
              <a:t> GmbH</a:t>
            </a:r>
          </a:p>
          <a:p>
            <a:r>
              <a:rPr lang="de-DE" sz="1200" dirty="0">
                <a:solidFill>
                  <a:srgbClr val="494949"/>
                </a:solidFill>
              </a:rPr>
              <a:t>Geschäftsführer: Karl Ruffing,</a:t>
            </a:r>
          </a:p>
          <a:p>
            <a:r>
              <a:rPr lang="de-DE" sz="1200" dirty="0">
                <a:solidFill>
                  <a:srgbClr val="494949"/>
                </a:solidFill>
              </a:rPr>
              <a:t>Stefan </a:t>
            </a:r>
            <a:r>
              <a:rPr lang="de-DE" sz="1200" dirty="0" err="1">
                <a:solidFill>
                  <a:srgbClr val="494949"/>
                </a:solidFill>
              </a:rPr>
              <a:t>Sedlmeir</a:t>
            </a:r>
            <a:endParaRPr lang="de-DE" sz="1200" dirty="0">
              <a:solidFill>
                <a:srgbClr val="494949"/>
              </a:solidFill>
            </a:endParaRPr>
          </a:p>
          <a:p>
            <a:r>
              <a:rPr lang="de-DE" sz="1200" dirty="0">
                <a:solidFill>
                  <a:srgbClr val="494949"/>
                </a:solidFill>
              </a:rPr>
              <a:t>Registergericht</a:t>
            </a:r>
          </a:p>
          <a:p>
            <a:r>
              <a:rPr lang="de-DE" sz="1200" dirty="0">
                <a:solidFill>
                  <a:srgbClr val="494949"/>
                </a:solidFill>
              </a:rPr>
              <a:t>München HR B 76323</a:t>
            </a:r>
          </a:p>
          <a:p>
            <a:r>
              <a:rPr lang="de-DE" sz="1200" dirty="0">
                <a:solidFill>
                  <a:srgbClr val="494949"/>
                </a:solidFill>
              </a:rPr>
              <a:t>St. Nr. 143/108/40050 </a:t>
            </a:r>
          </a:p>
          <a:p>
            <a:r>
              <a:rPr lang="de-DE" sz="1200" dirty="0">
                <a:solidFill>
                  <a:srgbClr val="494949"/>
                </a:solidFill>
              </a:rPr>
              <a:t>Gl. Id. DE38WWK00000069125</a:t>
            </a:r>
          </a:p>
        </p:txBody>
      </p:sp>
      <p:sp>
        <p:nvSpPr>
          <p:cNvPr id="21" name="Textfeld 20">
            <a:extLst>
              <a:ext uri="{FF2B5EF4-FFF2-40B4-BE49-F238E27FC236}">
                <a16:creationId xmlns="" xmlns:a16="http://schemas.microsoft.com/office/drawing/2014/main"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rgbClr val="494949"/>
                </a:solidFill>
                <a:latin typeface="WWKPolo66 Buch"/>
              </a:rPr>
              <a:t>WWK Pensionsfonds AG</a:t>
            </a:r>
          </a:p>
          <a:p>
            <a:r>
              <a:rPr lang="de-DE" sz="1200" dirty="0">
                <a:solidFill>
                  <a:srgbClr val="494949"/>
                </a:solidFill>
              </a:rPr>
              <a:t>Vorstand: Karl Ruffing, </a:t>
            </a:r>
          </a:p>
          <a:p>
            <a:r>
              <a:rPr lang="de-DE" sz="1200" dirty="0">
                <a:solidFill>
                  <a:srgbClr val="494949"/>
                </a:solidFill>
              </a:rPr>
              <a:t>Heinrich </a:t>
            </a:r>
            <a:r>
              <a:rPr lang="de-DE" sz="1200" dirty="0" err="1">
                <a:solidFill>
                  <a:srgbClr val="494949"/>
                </a:solidFill>
              </a:rPr>
              <a:t>Schüppert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Registergericht </a:t>
            </a:r>
          </a:p>
          <a:p>
            <a:r>
              <a:rPr lang="de-DE" sz="1200" dirty="0">
                <a:solidFill>
                  <a:srgbClr val="494949"/>
                </a:solidFill>
              </a:rPr>
              <a:t>München HR B 146295</a:t>
            </a:r>
          </a:p>
          <a:p>
            <a:r>
              <a:rPr lang="de-DE" sz="1200" dirty="0">
                <a:solidFill>
                  <a:srgbClr val="494949"/>
                </a:solidFill>
              </a:rPr>
              <a:t>St. Nr. 143/108/40034</a:t>
            </a:r>
          </a:p>
          <a:p>
            <a:r>
              <a:rPr lang="de-DE" sz="1200" dirty="0">
                <a:solidFill>
                  <a:srgbClr val="494949"/>
                </a:solidFill>
              </a:rPr>
              <a:t>Gl. Id. DE65WWK00000069124</a:t>
            </a:r>
          </a:p>
        </p:txBody>
      </p:sp>
      <p:sp>
        <p:nvSpPr>
          <p:cNvPr id="23" name="Textfeld 22">
            <a:extLst>
              <a:ext uri="{FF2B5EF4-FFF2-40B4-BE49-F238E27FC236}">
                <a16:creationId xmlns="" xmlns:a16="http://schemas.microsoft.com/office/drawing/2014/main"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Bankverbindung: </a:t>
            </a:r>
            <a:r>
              <a:rPr lang="de-DE" sz="1200" dirty="0">
                <a:solidFill>
                  <a:srgbClr val="494949"/>
                </a:solidFill>
              </a:rPr>
              <a:t>Bayern LB München (BLZ 700 500 00), Kontonummer: 35 540, IBAN: DE96 7005 0000 0000 0355 40,  BIC: BYLADEMMXXX</a:t>
            </a:r>
          </a:p>
        </p:txBody>
      </p:sp>
      <p:sp>
        <p:nvSpPr>
          <p:cNvPr id="24" name="Textfeld 23">
            <a:extLst>
              <a:ext uri="{FF2B5EF4-FFF2-40B4-BE49-F238E27FC236}">
                <a16:creationId xmlns="" xmlns:a16="http://schemas.microsoft.com/office/drawing/2014/main"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Hausanschrift:</a:t>
            </a:r>
            <a:r>
              <a:rPr lang="de-DE" sz="1200" dirty="0">
                <a:solidFill>
                  <a:srgbClr val="494949"/>
                </a:solidFill>
              </a:rPr>
              <a:t> Marsstraße 37, 80335 München (Briefanschrift 80292), Telefon +49 (89) 51 14-0, Fax +49 (89) 51 14-23 37, E-Mail: </a:t>
            </a:r>
            <a:r>
              <a:rPr lang="de-DE" sz="1200" dirty="0" err="1">
                <a:solidFill>
                  <a:srgbClr val="494949"/>
                </a:solidFill>
                <a:hlinkClick r:id="rId3">
                  <a:extLst>
                    <a:ext uri="{A12FA001-AC4F-418D-AE19-62706E023703}">
                      <ahyp:hlinkClr xmlns:ahyp="http://schemas.microsoft.com/office/drawing/2018/hyperlinkcolor" xmlns="" val="tx"/>
                    </a:ext>
                  </a:extLst>
                </a:hlinkClick>
              </a:rPr>
              <a:t>info@wwk.de</a:t>
            </a:r>
            <a:r>
              <a:rPr lang="de-DE" sz="1200" dirty="0">
                <a:solidFill>
                  <a:srgbClr val="494949"/>
                </a:solidFill>
              </a:rPr>
              <a:t>, </a:t>
            </a:r>
            <a:r>
              <a:rPr lang="de-DE" sz="1200" dirty="0" err="1">
                <a:solidFill>
                  <a:srgbClr val="494949"/>
                </a:solidFill>
                <a:hlinkClick r:id="rId4">
                  <a:extLst>
                    <a:ext uri="{A12FA001-AC4F-418D-AE19-62706E023703}">
                      <ahyp:hlinkClr xmlns:ahyp="http://schemas.microsoft.com/office/drawing/2018/hyperlinkcolor" xmlns="" val="tx"/>
                    </a:ext>
                  </a:extLst>
                </a:hlinkClick>
              </a:rPr>
              <a:t>wwk.de</a:t>
            </a:r>
            <a:r>
              <a:rPr lang="de-DE" sz="1200" dirty="0">
                <a:solidFill>
                  <a:srgbClr val="494949"/>
                </a:solidFill>
              </a:rPr>
              <a:t>, </a:t>
            </a:r>
            <a:r>
              <a:rPr lang="de-DE" sz="1200" dirty="0" err="1">
                <a:solidFill>
                  <a:srgbClr val="494949"/>
                </a:solidFill>
                <a:hlinkClick r:id="rId5">
                  <a:extLst>
                    <a:ext uri="{A12FA001-AC4F-418D-AE19-62706E023703}">
                      <ahyp:hlinkClr xmlns:ahyp="http://schemas.microsoft.com/office/drawing/2018/hyperlinkcolor" xmlns="" val="tx"/>
                    </a:ext>
                  </a:extLst>
                </a:hlinkClick>
              </a:rPr>
              <a:t>info@wwk.at</a:t>
            </a:r>
            <a:r>
              <a:rPr lang="de-DE" sz="1200" dirty="0">
                <a:solidFill>
                  <a:srgbClr val="494949"/>
                </a:solidFill>
              </a:rPr>
              <a:t>, </a:t>
            </a:r>
            <a:r>
              <a:rPr lang="de-DE" sz="1200" dirty="0" err="1">
                <a:solidFill>
                  <a:srgbClr val="494949"/>
                </a:solidFill>
                <a:hlinkClick r:id="rId6">
                  <a:extLst>
                    <a:ext uri="{A12FA001-AC4F-418D-AE19-62706E023703}">
                      <ahyp:hlinkClr xmlns:ahyp="http://schemas.microsoft.com/office/drawing/2018/hyperlinkcolor" xmlns="" val="tx"/>
                    </a:ext>
                  </a:extLst>
                </a:hlinkClick>
              </a:rPr>
              <a:t>wwk.at</a:t>
            </a:r>
            <a:r>
              <a:rPr lang="de-DE" sz="1200" dirty="0">
                <a:solidFill>
                  <a:srgbClr val="494949"/>
                </a:solidFill>
                <a:hlinkClick r:id="rId6">
                  <a:extLst>
                    <a:ext uri="{A12FA001-AC4F-418D-AE19-62706E023703}">
                      <ahyp:hlinkClr xmlns:ahyp="http://schemas.microsoft.com/office/drawing/2018/hyperlinkcolor" xmlns="" val="tx"/>
                    </a:ext>
                  </a:extLst>
                </a:hlinkClick>
              </a:rPr>
              <a:t> </a:t>
            </a:r>
            <a:endParaRPr lang="de-DE" sz="1200" dirty="0">
              <a:solidFill>
                <a:srgbClr val="494949"/>
              </a:solidFill>
            </a:endParaRPr>
          </a:p>
        </p:txBody>
      </p:sp>
      <p:sp>
        <p:nvSpPr>
          <p:cNvPr id="25" name="Title 1">
            <a:extLst>
              <a:ext uri="{FF2B5EF4-FFF2-40B4-BE49-F238E27FC236}">
                <a16:creationId xmlns="" xmlns:a16="http://schemas.microsoft.com/office/drawing/2014/main"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rgbClr val="008237"/>
                </a:solidFill>
              </a:rPr>
              <a:t>Rechtshinweis</a:t>
            </a:r>
            <a:endParaRPr lang="en-US" sz="3400" b="1" cap="none" dirty="0">
              <a:solidFill>
                <a:srgbClr val="008237"/>
              </a:solidFill>
            </a:endParaRPr>
          </a:p>
        </p:txBody>
      </p:sp>
    </p:spTree>
    <p:extLst>
      <p:ext uri="{BB962C8B-B14F-4D97-AF65-F5344CB8AC3E}">
        <p14:creationId xmlns:p14="http://schemas.microsoft.com/office/powerpoint/2010/main" val="3594127093"/>
      </p:ext>
    </p:extLst>
  </p:cSld>
  <p:clrMapOvr>
    <a:masterClrMapping/>
  </p:clrMapOvr>
  <p:extLst mod="1">
    <p:ext uri="{DCECCB84-F9BA-43D5-87BE-67443E8EF086}">
      <p15:sldGuideLst xmlns=""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21" Type="http://schemas.openxmlformats.org/officeDocument/2006/relationships/theme" Target="../theme/theme4.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theme" Target="../theme/theme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 Type="http://schemas.openxmlformats.org/officeDocument/2006/relationships/slideLayout" Target="../slideLayouts/slideLayout105.xml"/><Relationship Id="rId21" Type="http://schemas.openxmlformats.org/officeDocument/2006/relationships/theme" Target="../theme/theme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t>‹Nr.›</a:t>
            </a:fld>
            <a:endParaRPr lang="de-DE"/>
          </a:p>
        </p:txBody>
      </p:sp>
    </p:spTree>
    <p:extLst>
      <p:ext uri="{BB962C8B-B14F-4D97-AF65-F5344CB8AC3E}">
        <p14:creationId xmlns:p14="http://schemas.microsoft.com/office/powerpoint/2010/main" val="95428589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00" r:id="rId4"/>
    <p:sldLayoutId id="2147483701" r:id="rId5"/>
    <p:sldLayoutId id="2147483723" r:id="rId6"/>
    <p:sldLayoutId id="2147483716" r:id="rId7"/>
    <p:sldLayoutId id="2147483725" r:id="rId8"/>
    <p:sldLayoutId id="2147483719" r:id="rId9"/>
    <p:sldLayoutId id="2147483731" r:id="rId10"/>
    <p:sldLayoutId id="2147483732" r:id="rId11"/>
    <p:sldLayoutId id="2147483733" r:id="rId12"/>
    <p:sldLayoutId id="2147483734" r:id="rId13"/>
    <p:sldLayoutId id="2147483696" r:id="rId14"/>
    <p:sldLayoutId id="2147483695" r:id="rId15"/>
    <p:sldLayoutId id="2147483690" r:id="rId16"/>
    <p:sldLayoutId id="2147483691" r:id="rId17"/>
    <p:sldLayoutId id="2147483721" r:id="rId18"/>
    <p:sldLayoutId id="2147483722" r:id="rId19"/>
    <p:sldLayoutId id="2147483737" r:id="rId20"/>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solidFill>
                <a:srgbClr val="494949">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solidFill>
                  <a:srgbClr val="494949">
                    <a:tint val="75000"/>
                  </a:srgbClr>
                </a:solidFill>
              </a:rPr>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solidFill>
                  <a:srgbClr val="494949">
                    <a:tint val="75000"/>
                  </a:srgbClr>
                </a:solidFill>
              </a:rPr>
              <a:pPr/>
              <a:t>‹Nr.›</a:t>
            </a:fld>
            <a:endParaRPr lang="de-DE">
              <a:solidFill>
                <a:srgbClr val="494949">
                  <a:tint val="75000"/>
                </a:srgbClr>
              </a:solidFill>
            </a:endParaRPr>
          </a:p>
        </p:txBody>
      </p:sp>
    </p:spTree>
    <p:extLst>
      <p:ext uri="{BB962C8B-B14F-4D97-AF65-F5344CB8AC3E}">
        <p14:creationId xmlns:p14="http://schemas.microsoft.com/office/powerpoint/2010/main" val="142080549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Ls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solidFill>
                <a:srgbClr val="494949">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solidFill>
                  <a:srgbClr val="494949">
                    <a:tint val="75000"/>
                  </a:srgbClr>
                </a:solidFill>
              </a:rPr>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solidFill>
                  <a:srgbClr val="494949">
                    <a:tint val="75000"/>
                  </a:srgbClr>
                </a:solidFill>
              </a:rPr>
              <a:pPr/>
              <a:t>‹Nr.›</a:t>
            </a:fld>
            <a:endParaRPr lang="de-DE">
              <a:solidFill>
                <a:srgbClr val="494949">
                  <a:tint val="75000"/>
                </a:srgbClr>
              </a:solidFill>
            </a:endParaRPr>
          </a:p>
        </p:txBody>
      </p:sp>
    </p:spTree>
    <p:extLst>
      <p:ext uri="{BB962C8B-B14F-4D97-AF65-F5344CB8AC3E}">
        <p14:creationId xmlns:p14="http://schemas.microsoft.com/office/powerpoint/2010/main" val="176621918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solidFill>
                <a:srgbClr val="494949">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solidFill>
                  <a:srgbClr val="494949">
                    <a:tint val="75000"/>
                  </a:srgbClr>
                </a:solidFill>
              </a:rPr>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solidFill>
                  <a:srgbClr val="494949">
                    <a:tint val="75000"/>
                  </a:srgbClr>
                </a:solidFill>
              </a:rPr>
              <a:pPr/>
              <a:t>‹Nr.›</a:t>
            </a:fld>
            <a:endParaRPr lang="de-DE">
              <a:solidFill>
                <a:srgbClr val="494949">
                  <a:tint val="75000"/>
                </a:srgbClr>
              </a:solidFill>
            </a:endParaRPr>
          </a:p>
        </p:txBody>
      </p:sp>
    </p:spTree>
    <p:extLst>
      <p:ext uri="{BB962C8B-B14F-4D97-AF65-F5344CB8AC3E}">
        <p14:creationId xmlns:p14="http://schemas.microsoft.com/office/powerpoint/2010/main" val="738316809"/>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20" r:id="rId19"/>
    <p:sldLayoutId id="2147483821" r:id="rId20"/>
  </p:sldLayoutIdLs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solidFill>
                <a:srgbClr val="494949">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solidFill>
                  <a:srgbClr val="494949">
                    <a:tint val="75000"/>
                  </a:srgbClr>
                </a:solidFill>
              </a:rPr>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solidFill>
                  <a:srgbClr val="494949">
                    <a:tint val="75000"/>
                  </a:srgbClr>
                </a:solidFill>
              </a:rPr>
              <a:pPr/>
              <a:t>‹Nr.›</a:t>
            </a:fld>
            <a:endParaRPr lang="de-DE">
              <a:solidFill>
                <a:srgbClr val="494949">
                  <a:tint val="75000"/>
                </a:srgbClr>
              </a:solidFill>
            </a:endParaRPr>
          </a:p>
        </p:txBody>
      </p:sp>
    </p:spTree>
    <p:extLst>
      <p:ext uri="{BB962C8B-B14F-4D97-AF65-F5344CB8AC3E}">
        <p14:creationId xmlns:p14="http://schemas.microsoft.com/office/powerpoint/2010/main" val="214113308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 id="2147483843" r:id="rId21"/>
    <p:sldLayoutId id="2147483844" r:id="rId22"/>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solidFill>
                <a:srgbClr val="494949">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solidFill>
                  <a:srgbClr val="494949">
                    <a:tint val="75000"/>
                  </a:srgbClr>
                </a:solidFill>
              </a:rPr>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solidFill>
                  <a:srgbClr val="494949">
                    <a:tint val="75000"/>
                  </a:srgbClr>
                </a:solidFill>
              </a:rPr>
              <a:pPr/>
              <a:t>‹Nr.›</a:t>
            </a:fld>
            <a:endParaRPr lang="de-DE">
              <a:solidFill>
                <a:srgbClr val="494949">
                  <a:tint val="75000"/>
                </a:srgbClr>
              </a:solidFill>
            </a:endParaRPr>
          </a:p>
        </p:txBody>
      </p:sp>
    </p:spTree>
    <p:extLst>
      <p:ext uri="{BB962C8B-B14F-4D97-AF65-F5344CB8AC3E}">
        <p14:creationId xmlns:p14="http://schemas.microsoft.com/office/powerpoint/2010/main" val="2051555787"/>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865" r:id="rId20"/>
  </p:sldLayoutIdLs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7.xml"/><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13" Type="http://schemas.openxmlformats.org/officeDocument/2006/relationships/image" Target="../media/image32.png"/><Relationship Id="rId3" Type="http://schemas.openxmlformats.org/officeDocument/2006/relationships/image" Target="../media/image58.svg"/><Relationship Id="rId12"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54.xml"/><Relationship Id="rId6" Type="http://schemas.openxmlformats.org/officeDocument/2006/relationships/image" Target="../media/image29.png"/><Relationship Id="rId11" Type="http://schemas.openxmlformats.org/officeDocument/2006/relationships/image" Target="../media/image66.svg"/><Relationship Id="rId5" Type="http://schemas.openxmlformats.org/officeDocument/2006/relationships/image" Target="../media/image28.pn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64.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12" Type="http://schemas.openxmlformats.org/officeDocument/2006/relationships/image" Target="../media/image36.png"/><Relationship Id="rId2" Type="http://schemas.openxmlformats.org/officeDocument/2006/relationships/image" Target="../media/image34.jpeg"/><Relationship Id="rId1" Type="http://schemas.openxmlformats.org/officeDocument/2006/relationships/slideLayout" Target="../slideLayouts/slideLayout55.xml"/><Relationship Id="rId6" Type="http://schemas.openxmlformats.org/officeDocument/2006/relationships/image" Target="../media/image31.png"/><Relationship Id="rId11"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5.png"/><Relationship Id="rId4" Type="http://schemas.openxmlformats.org/officeDocument/2006/relationships/image" Target="../media/image58.svg"/><Relationship Id="rId9" Type="http://schemas.openxmlformats.org/officeDocument/2006/relationships/image" Target="../media/image64.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gif"/><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7.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7.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image" Target="../media/image46.tmp"/><Relationship Id="rId1" Type="http://schemas.openxmlformats.org/officeDocument/2006/relationships/slideLayout" Target="../slideLayouts/slideLayout47.xml"/><Relationship Id="rId4" Type="http://schemas.openxmlformats.org/officeDocument/2006/relationships/image" Target="../media/image48.tmp"/></Relationships>
</file>

<file path=ppt/slides/_rels/slide48.xml.rels><?xml version="1.0" encoding="UTF-8" standalone="yes"?>
<Relationships xmlns="http://schemas.openxmlformats.org/package/2006/relationships"><Relationship Id="rId3" Type="http://schemas.openxmlformats.org/officeDocument/2006/relationships/image" Target="../media/image50.tmp"/><Relationship Id="rId2" Type="http://schemas.openxmlformats.org/officeDocument/2006/relationships/image" Target="../media/image49.tmp"/><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2" Type="http://schemas.openxmlformats.org/officeDocument/2006/relationships/image" Target="../media/image51.tmp"/><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1847" r="11847"/>
          <a:stretch>
            <a:fillRect/>
          </a:stretch>
        </p:blipFill>
        <p:spPr/>
      </p:pic>
      <p:sp>
        <p:nvSpPr>
          <p:cNvPr id="3" name="Titel 2"/>
          <p:cNvSpPr>
            <a:spLocks noGrp="1"/>
          </p:cNvSpPr>
          <p:nvPr>
            <p:ph type="ctrTitle"/>
          </p:nvPr>
        </p:nvSpPr>
        <p:spPr/>
        <p:txBody>
          <a:bodyPr>
            <a:normAutofit/>
          </a:bodyPr>
          <a:lstStyle/>
          <a:p>
            <a:r>
              <a:rPr lang="de-DE" sz="3600" dirty="0" smtClean="0"/>
              <a:t>Firmenkunden</a:t>
            </a:r>
            <a:endParaRPr lang="de-DE" sz="3600" dirty="0"/>
          </a:p>
        </p:txBody>
      </p:sp>
      <p:sp>
        <p:nvSpPr>
          <p:cNvPr id="5" name="Textplatzhalter 4"/>
          <p:cNvSpPr>
            <a:spLocks noGrp="1"/>
          </p:cNvSpPr>
          <p:nvPr>
            <p:ph type="body" sz="quarter" idx="12"/>
          </p:nvPr>
        </p:nvSpPr>
        <p:spPr/>
        <p:txBody>
          <a:bodyPr/>
          <a:lstStyle/>
          <a:p>
            <a:endParaRPr lang="de-DE"/>
          </a:p>
        </p:txBody>
      </p:sp>
      <p:sp>
        <p:nvSpPr>
          <p:cNvPr id="4" name="Untertitel 3"/>
          <p:cNvSpPr>
            <a:spLocks noGrp="1"/>
          </p:cNvSpPr>
          <p:nvPr>
            <p:ph type="subTitle" idx="1"/>
          </p:nvPr>
        </p:nvSpPr>
        <p:spPr/>
        <p:txBody>
          <a:bodyPr/>
          <a:lstStyle/>
          <a:p>
            <a:endParaRPr lang="de-DE"/>
          </a:p>
        </p:txBody>
      </p:sp>
      <p:sp>
        <p:nvSpPr>
          <p:cNvPr id="7" name="Textplatzhalter 6"/>
          <p:cNvSpPr>
            <a:spLocks noGrp="1"/>
          </p:cNvSpPr>
          <p:nvPr>
            <p:ph type="body" sz="quarter" idx="15"/>
          </p:nvPr>
        </p:nvSpPr>
        <p:spPr/>
        <p:txBody>
          <a:bodyPr/>
          <a:lstStyle/>
          <a:p>
            <a:endParaRPr lang="de-DE"/>
          </a:p>
        </p:txBody>
      </p:sp>
      <p:sp>
        <p:nvSpPr>
          <p:cNvPr id="2" name="Foliennummernplatzhalter 1"/>
          <p:cNvSpPr>
            <a:spLocks noGrp="1"/>
          </p:cNvSpPr>
          <p:nvPr>
            <p:ph type="sldNum" sz="quarter" idx="4294967295"/>
          </p:nvPr>
        </p:nvSpPr>
        <p:spPr>
          <a:xfrm>
            <a:off x="0" y="6418263"/>
            <a:ext cx="461963" cy="365125"/>
          </a:xfrm>
        </p:spPr>
        <p:txBody>
          <a:bodyPr/>
          <a:lstStyle/>
          <a:p>
            <a:fld id="{012F43C7-0723-48E7-B4E9-E0F128784CAA}" type="slidenum">
              <a:rPr lang="de-DE" smtClean="0">
                <a:solidFill>
                  <a:srgbClr val="494949">
                    <a:tint val="75000"/>
                  </a:srgbClr>
                </a:solidFill>
              </a:rPr>
              <a:pPr/>
              <a:t>1</a:t>
            </a:fld>
            <a:endParaRPr lang="de-DE" dirty="0">
              <a:solidFill>
                <a:srgbClr val="494949">
                  <a:tint val="75000"/>
                </a:srgbClr>
              </a:solidFill>
            </a:endParaRPr>
          </a:p>
        </p:txBody>
      </p:sp>
    </p:spTree>
    <p:extLst>
      <p:ext uri="{BB962C8B-B14F-4D97-AF65-F5344CB8AC3E}">
        <p14:creationId xmlns:p14="http://schemas.microsoft.com/office/powerpoint/2010/main" val="1899586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xmlns="" id="{211BA3A8-CFBB-A54D-BF83-BAECB35298AD}"/>
              </a:ext>
            </a:extLst>
          </p:cNvPr>
          <p:cNvSpPr>
            <a:spLocks noGrp="1"/>
          </p:cNvSpPr>
          <p:nvPr>
            <p:ph type="sldNum" sz="quarter" idx="12"/>
          </p:nvPr>
        </p:nvSpPr>
        <p:spPr/>
        <p:txBody>
          <a:bodyPr/>
          <a:lstStyle/>
          <a:p>
            <a:fld id="{012F43C7-0723-48E7-B4E9-E0F128784CAA}" type="slidenum">
              <a:rPr lang="de-DE" smtClean="0"/>
              <a:pPr/>
              <a:t>2</a:t>
            </a:fld>
            <a:endParaRPr lang="de-DE" dirty="0"/>
          </a:p>
        </p:txBody>
      </p:sp>
      <p:sp>
        <p:nvSpPr>
          <p:cNvPr id="3" name="Inhaltsplatzhalter 2">
            <a:extLst>
              <a:ext uri="{FF2B5EF4-FFF2-40B4-BE49-F238E27FC236}">
                <a16:creationId xmlns:a16="http://schemas.microsoft.com/office/drawing/2014/main" xmlns="" id="{D26F1482-BD87-5949-B152-62D9B20FFF11}"/>
              </a:ext>
            </a:extLst>
          </p:cNvPr>
          <p:cNvSpPr>
            <a:spLocks noGrp="1"/>
          </p:cNvSpPr>
          <p:nvPr>
            <p:ph idx="1"/>
          </p:nvPr>
        </p:nvSpPr>
        <p:spPr/>
        <p:txBody>
          <a:bodyPr>
            <a:normAutofit/>
          </a:bodyPr>
          <a:lstStyle/>
          <a:p>
            <a:r>
              <a:rPr lang="de-DE" dirty="0" smtClean="0"/>
              <a:t>Wichtige Information zum folgenden Webinar</a:t>
            </a:r>
          </a:p>
          <a:p>
            <a:r>
              <a:rPr lang="de-DE" dirty="0" smtClean="0"/>
              <a:t>Absicherungsmöglichkeiten Firmenkunden</a:t>
            </a:r>
          </a:p>
          <a:p>
            <a:r>
              <a:rPr lang="de-DE" dirty="0" smtClean="0"/>
              <a:t>WWK Firmen Kombi </a:t>
            </a:r>
            <a:r>
              <a:rPr lang="de-DE" i="1" dirty="0" smtClean="0"/>
              <a:t>plus</a:t>
            </a:r>
          </a:p>
          <a:p>
            <a:pPr lvl="1"/>
            <a:r>
              <a:rPr lang="de-DE" dirty="0" smtClean="0"/>
              <a:t>Allgemeines und Highlights</a:t>
            </a:r>
          </a:p>
          <a:p>
            <a:pPr lvl="1"/>
            <a:r>
              <a:rPr lang="de-DE" dirty="0" smtClean="0"/>
              <a:t>Firmen Kombi </a:t>
            </a:r>
            <a:r>
              <a:rPr lang="de-DE" i="1" dirty="0" smtClean="0"/>
              <a:t>plus</a:t>
            </a:r>
            <a:r>
              <a:rPr lang="de-DE" dirty="0" smtClean="0"/>
              <a:t> </a:t>
            </a:r>
            <a:r>
              <a:rPr lang="de-DE" dirty="0" err="1" smtClean="0"/>
              <a:t>Sach</a:t>
            </a:r>
            <a:endParaRPr lang="de-DE" dirty="0" smtClean="0"/>
          </a:p>
          <a:p>
            <a:pPr lvl="1"/>
            <a:r>
              <a:rPr lang="de-DE" dirty="0" smtClean="0"/>
              <a:t>Firmen Kombi </a:t>
            </a:r>
            <a:r>
              <a:rPr lang="de-DE" i="1" dirty="0" smtClean="0"/>
              <a:t>plus</a:t>
            </a:r>
            <a:r>
              <a:rPr lang="de-DE" dirty="0" smtClean="0"/>
              <a:t> Haftpflicht</a:t>
            </a:r>
          </a:p>
          <a:p>
            <a:pPr lvl="1"/>
            <a:r>
              <a:rPr lang="de-DE" dirty="0" smtClean="0"/>
              <a:t>Betriebliche Gruppenunfallversicherung</a:t>
            </a:r>
          </a:p>
          <a:p>
            <a:r>
              <a:rPr lang="de-DE" dirty="0" smtClean="0"/>
              <a:t>WWK Dreifach Einfach</a:t>
            </a:r>
            <a:endParaRPr lang="de-DE" dirty="0"/>
          </a:p>
        </p:txBody>
      </p:sp>
    </p:spTree>
    <p:extLst>
      <p:ext uri="{BB962C8B-B14F-4D97-AF65-F5344CB8AC3E}">
        <p14:creationId xmlns:p14="http://schemas.microsoft.com/office/powerpoint/2010/main" val="3024646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3</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Absicherung der Firma – existenziell!</a:t>
            </a:r>
            <a:endParaRPr lang="de-DE" sz="4000" dirty="0">
              <a:solidFill>
                <a:srgbClr val="008237"/>
              </a:solidFill>
            </a:endParaRPr>
          </a:p>
        </p:txBody>
      </p:sp>
      <p:sp>
        <p:nvSpPr>
          <p:cNvPr id="3" name="Textfeld 2"/>
          <p:cNvSpPr txBox="1"/>
          <p:nvPr/>
        </p:nvSpPr>
        <p:spPr>
          <a:xfrm>
            <a:off x="525600" y="1267200"/>
            <a:ext cx="10604218" cy="461665"/>
          </a:xfrm>
          <a:prstGeom prst="rect">
            <a:avLst/>
          </a:prstGeom>
          <a:noFill/>
        </p:spPr>
        <p:txBody>
          <a:bodyPr wrap="square" rtlCol="0">
            <a:spAutoFit/>
          </a:bodyPr>
          <a:lstStyle/>
          <a:p>
            <a:r>
              <a:rPr lang="de-DE" sz="2400" dirty="0" smtClean="0"/>
              <a:t>Es gibt eine Vielzahl von Gefahren, die einen Betrieb existenziell gefährden können.</a:t>
            </a:r>
            <a:endParaRPr lang="de-DE" sz="2400"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00" y="1917944"/>
            <a:ext cx="812800" cy="812800"/>
          </a:xfrm>
          <a:prstGeom prst="rect">
            <a:avLst/>
          </a:prstGeom>
        </p:spPr>
      </p:pic>
      <p:sp>
        <p:nvSpPr>
          <p:cNvPr id="7" name="Textfeld 6"/>
          <p:cNvSpPr txBox="1"/>
          <p:nvPr/>
        </p:nvSpPr>
        <p:spPr>
          <a:xfrm>
            <a:off x="1412671" y="2124289"/>
            <a:ext cx="1413163" cy="400110"/>
          </a:xfrm>
          <a:prstGeom prst="rect">
            <a:avLst/>
          </a:prstGeom>
          <a:noFill/>
        </p:spPr>
        <p:txBody>
          <a:bodyPr wrap="square" rtlCol="0">
            <a:spAutoFit/>
          </a:bodyPr>
          <a:lstStyle/>
          <a:p>
            <a:r>
              <a:rPr lang="de-DE" sz="2000" dirty="0" smtClean="0"/>
              <a:t>Unfälle</a:t>
            </a:r>
            <a:endParaRPr lang="de-DE" sz="2000" dirty="0"/>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0105" y="1917944"/>
            <a:ext cx="812800" cy="812800"/>
          </a:xfrm>
          <a:prstGeom prst="rect">
            <a:avLst/>
          </a:prstGeom>
        </p:spPr>
      </p:pic>
      <p:sp>
        <p:nvSpPr>
          <p:cNvPr id="9" name="Textfeld 8"/>
          <p:cNvSpPr txBox="1"/>
          <p:nvPr/>
        </p:nvSpPr>
        <p:spPr>
          <a:xfrm>
            <a:off x="3787176" y="2124289"/>
            <a:ext cx="1851715" cy="400110"/>
          </a:xfrm>
          <a:prstGeom prst="rect">
            <a:avLst/>
          </a:prstGeom>
          <a:noFill/>
        </p:spPr>
        <p:txBody>
          <a:bodyPr wrap="square" rtlCol="0">
            <a:spAutoFit/>
          </a:bodyPr>
          <a:lstStyle/>
          <a:p>
            <a:r>
              <a:rPr lang="de-DE" sz="2000" dirty="0" smtClean="0"/>
              <a:t>Eigenschäden</a:t>
            </a:r>
            <a:endParaRPr lang="de-DE" sz="2000" dirty="0"/>
          </a:p>
        </p:txBody>
      </p:sp>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3162" y="1917944"/>
            <a:ext cx="812800" cy="812800"/>
          </a:xfrm>
          <a:prstGeom prst="rect">
            <a:avLst/>
          </a:prstGeom>
        </p:spPr>
      </p:pic>
      <p:sp>
        <p:nvSpPr>
          <p:cNvPr id="11" name="Textfeld 10"/>
          <p:cNvSpPr txBox="1"/>
          <p:nvPr/>
        </p:nvSpPr>
        <p:spPr>
          <a:xfrm>
            <a:off x="6600234" y="2124289"/>
            <a:ext cx="2081948" cy="400110"/>
          </a:xfrm>
          <a:prstGeom prst="rect">
            <a:avLst/>
          </a:prstGeom>
          <a:noFill/>
        </p:spPr>
        <p:txBody>
          <a:bodyPr wrap="square" rtlCol="0">
            <a:spAutoFit/>
          </a:bodyPr>
          <a:lstStyle/>
          <a:p>
            <a:r>
              <a:rPr lang="de-DE" sz="2000" dirty="0" smtClean="0"/>
              <a:t>Fremdschäden</a:t>
            </a:r>
            <a:endParaRPr lang="de-DE" sz="2000" dirty="0"/>
          </a:p>
        </p:txBody>
      </p:sp>
      <p:sp>
        <p:nvSpPr>
          <p:cNvPr id="12" name="Textfeld 11"/>
          <p:cNvSpPr txBox="1"/>
          <p:nvPr/>
        </p:nvSpPr>
        <p:spPr>
          <a:xfrm>
            <a:off x="525599" y="3125036"/>
            <a:ext cx="6955855" cy="2246769"/>
          </a:xfrm>
          <a:prstGeom prst="rect">
            <a:avLst/>
          </a:prstGeom>
          <a:noFill/>
        </p:spPr>
        <p:txBody>
          <a:bodyPr wrap="square" rtlCol="0">
            <a:spAutoFit/>
          </a:bodyPr>
          <a:lstStyle/>
          <a:p>
            <a:r>
              <a:rPr lang="de-DE" sz="2000" dirty="0" smtClean="0"/>
              <a:t>Diese Gefahren bedeuten im schlimmsten Fall:</a:t>
            </a:r>
            <a:br>
              <a:rPr lang="de-DE" sz="2000" dirty="0" smtClean="0"/>
            </a:br>
            <a:endParaRPr lang="de-DE" sz="2000" dirty="0" smtClean="0"/>
          </a:p>
          <a:p>
            <a:pPr marL="342900" indent="-342900">
              <a:buClr>
                <a:schemeClr val="tx2"/>
              </a:buClr>
              <a:buFont typeface="Wingdings" panose="05000000000000000000" pitchFamily="2" charset="2"/>
              <a:buChar char="§"/>
            </a:pPr>
            <a:r>
              <a:rPr lang="de-DE" sz="2000" dirty="0" smtClean="0"/>
              <a:t>Verlust der Existenz durch betriebliche und private Insolvenz und der damit einhergehende soziale Abstieg</a:t>
            </a:r>
          </a:p>
          <a:p>
            <a:pPr marL="342900" indent="-342900">
              <a:buClr>
                <a:schemeClr val="tx2"/>
              </a:buClr>
              <a:buFont typeface="Wingdings" panose="05000000000000000000" pitchFamily="2" charset="2"/>
              <a:buChar char="§"/>
            </a:pPr>
            <a:r>
              <a:rPr lang="de-DE" sz="2000" dirty="0" smtClean="0"/>
              <a:t>Mitarbeiterentlassungen (soziale Verantwortung)</a:t>
            </a:r>
          </a:p>
          <a:p>
            <a:pPr marL="342900" indent="-342900">
              <a:buClr>
                <a:schemeClr val="tx2"/>
              </a:buClr>
              <a:buFont typeface="Wingdings" panose="05000000000000000000" pitchFamily="2" charset="2"/>
              <a:buChar char="§"/>
            </a:pPr>
            <a:r>
              <a:rPr lang="de-DE" sz="2000" dirty="0" smtClean="0"/>
              <a:t>Schulden durch offene Kredite, laufende Kosten etc.</a:t>
            </a:r>
          </a:p>
          <a:p>
            <a:pPr marL="342900" indent="-342900">
              <a:buClr>
                <a:schemeClr val="tx2"/>
              </a:buClr>
              <a:buFont typeface="Wingdings" panose="05000000000000000000" pitchFamily="2" charset="2"/>
              <a:buChar char="§"/>
            </a:pPr>
            <a:r>
              <a:rPr lang="de-DE" sz="2000" dirty="0" smtClean="0"/>
              <a:t>Lebenslange Zahlungen an Geschädigte</a:t>
            </a:r>
          </a:p>
        </p:txBody>
      </p:sp>
    </p:spTree>
    <p:extLst>
      <p:ext uri="{BB962C8B-B14F-4D97-AF65-F5344CB8AC3E}">
        <p14:creationId xmlns:p14="http://schemas.microsoft.com/office/powerpoint/2010/main" val="1831924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4</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581114"/>
            <a:ext cx="10801350" cy="857927"/>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Produkte – Firmenkunden</a:t>
            </a:r>
            <a:br>
              <a:rPr lang="de-DE" sz="4000" b="1" dirty="0" smtClean="0">
                <a:solidFill>
                  <a:srgbClr val="008437"/>
                </a:solidFill>
              </a:rPr>
            </a:br>
            <a:endParaRPr lang="de-DE" sz="4800" dirty="0">
              <a:solidFill>
                <a:srgbClr val="4D4D4D"/>
              </a:solidFill>
              <a:latin typeface="WWKPolo66 Leicht"/>
            </a:endParaRPr>
          </a:p>
        </p:txBody>
      </p:sp>
      <p:sp>
        <p:nvSpPr>
          <p:cNvPr id="15" name="Rechteck 14">
            <a:extLst>
              <a:ext uri="{FF2B5EF4-FFF2-40B4-BE49-F238E27FC236}">
                <a16:creationId xmlns="" xmlns:a16="http://schemas.microsoft.com/office/drawing/2014/main" id="{193ADED7-0964-DE43-87E7-BC105E3EEE67}"/>
              </a:ext>
            </a:extLst>
          </p:cNvPr>
          <p:cNvSpPr/>
          <p:nvPr/>
        </p:nvSpPr>
        <p:spPr>
          <a:xfrm>
            <a:off x="1520815" y="1282700"/>
            <a:ext cx="9930450" cy="540369"/>
          </a:xfrm>
          <a:prstGeom prst="rect">
            <a:avLst/>
          </a:prstGeom>
          <a:solidFill>
            <a:srgbClr val="00622D"/>
          </a:solidFill>
          <a:ln w="12700" cap="flat" cmpd="sng" algn="ctr">
            <a:noFill/>
            <a:prstDash val="solid"/>
            <a:miter lim="800000"/>
          </a:ln>
          <a:effectLst/>
        </p:spPr>
        <p:txBody>
          <a:bodyPr lIns="180000" tIns="180000" rIns="180000" bIns="180000" rtlCol="0" anchor="ctr"/>
          <a:lstStyle/>
          <a:p>
            <a:pPr defTabSz="914400">
              <a:defRPr/>
            </a:pPr>
            <a:r>
              <a:rPr lang="de-DE" kern="0" dirty="0" smtClean="0">
                <a:solidFill>
                  <a:srgbClr val="FFFFFF"/>
                </a:solidFill>
              </a:rPr>
              <a:t>Betriebshaftpflichtversicherung I Erweiterte Produkthaftpflicht I Cyberrisiken I Öl-/Gastank</a:t>
            </a:r>
            <a:endParaRPr lang="de-DE" kern="0" dirty="0">
              <a:solidFill>
                <a:srgbClr val="FFFFFF"/>
              </a:solidFill>
            </a:endParaRPr>
          </a:p>
        </p:txBody>
      </p:sp>
      <p:sp>
        <p:nvSpPr>
          <p:cNvPr id="16" name="Rechteck 15">
            <a:extLst>
              <a:ext uri="{FF2B5EF4-FFF2-40B4-BE49-F238E27FC236}">
                <a16:creationId xmlns="" xmlns:a16="http://schemas.microsoft.com/office/drawing/2014/main" id="{E6FAB0AD-8942-EE44-9AD6-9D5AC7503D2D}"/>
              </a:ext>
            </a:extLst>
          </p:cNvPr>
          <p:cNvSpPr/>
          <p:nvPr/>
        </p:nvSpPr>
        <p:spPr>
          <a:xfrm>
            <a:off x="1507068" y="1991909"/>
            <a:ext cx="9930450" cy="540369"/>
          </a:xfrm>
          <a:prstGeom prst="rect">
            <a:avLst/>
          </a:prstGeom>
          <a:solidFill>
            <a:srgbClr val="008437"/>
          </a:solidFill>
          <a:ln w="12700" cap="flat" cmpd="sng" algn="ctr">
            <a:noFill/>
            <a:prstDash val="solid"/>
            <a:miter lim="800000"/>
          </a:ln>
          <a:effectLst/>
        </p:spPr>
        <p:txBody>
          <a:bodyPr lIns="180000" tIns="180000" rIns="180000" bIns="180000" rtlCol="0" anchor="ctr"/>
          <a:lstStyle/>
          <a:p>
            <a:pPr defTabSz="914400">
              <a:defRPr/>
            </a:pPr>
            <a:r>
              <a:rPr lang="de-DE" kern="0" dirty="0">
                <a:solidFill>
                  <a:srgbClr val="FFFFFF"/>
                </a:solidFill>
              </a:rPr>
              <a:t>Ertragsausfallversicherung I </a:t>
            </a:r>
            <a:r>
              <a:rPr lang="de-DE" kern="0" dirty="0" smtClean="0">
                <a:solidFill>
                  <a:srgbClr val="FFFFFF"/>
                </a:solidFill>
              </a:rPr>
              <a:t>Feuer, Leitungswasser, Einbruchdiebstahl, Sturm, Hagel, </a:t>
            </a:r>
            <a:r>
              <a:rPr lang="de-DE" kern="0" dirty="0">
                <a:solidFill>
                  <a:srgbClr val="FFFFFF"/>
                </a:solidFill>
              </a:rPr>
              <a:t>Elementar</a:t>
            </a:r>
          </a:p>
        </p:txBody>
      </p:sp>
      <p:sp>
        <p:nvSpPr>
          <p:cNvPr id="17" name="Rechteck 16">
            <a:extLst>
              <a:ext uri="{FF2B5EF4-FFF2-40B4-BE49-F238E27FC236}">
                <a16:creationId xmlns="" xmlns:a16="http://schemas.microsoft.com/office/drawing/2014/main" id="{83C537FE-7320-8747-A24C-9C0433D41903}"/>
              </a:ext>
            </a:extLst>
          </p:cNvPr>
          <p:cNvSpPr/>
          <p:nvPr/>
        </p:nvSpPr>
        <p:spPr>
          <a:xfrm>
            <a:off x="1520815" y="2710736"/>
            <a:ext cx="9930450" cy="540369"/>
          </a:xfrm>
          <a:prstGeom prst="rect">
            <a:avLst/>
          </a:prstGeom>
          <a:solidFill>
            <a:srgbClr val="76B82A"/>
          </a:solidFill>
          <a:ln w="12700" cap="flat" cmpd="sng" algn="ctr">
            <a:noFill/>
            <a:prstDash val="solid"/>
            <a:miter lim="800000"/>
          </a:ln>
          <a:effectLst/>
        </p:spPr>
        <p:txBody>
          <a:bodyPr lIns="180000" tIns="180000" rIns="180000" bIns="180000" rtlCol="0" anchor="ctr"/>
          <a:lstStyle/>
          <a:p>
            <a:pPr defTabSz="914400">
              <a:defRPr/>
            </a:pPr>
            <a:r>
              <a:rPr lang="de-DE" kern="0" dirty="0">
                <a:solidFill>
                  <a:srgbClr val="FFFFFF"/>
                </a:solidFill>
              </a:rPr>
              <a:t>Mietausfallversicherung I </a:t>
            </a:r>
            <a:r>
              <a:rPr lang="de-DE" kern="0" dirty="0" smtClean="0">
                <a:solidFill>
                  <a:srgbClr val="FFFFFF"/>
                </a:solidFill>
              </a:rPr>
              <a:t>Feuer, Leitungswasser, Sturm, Hagel, </a:t>
            </a:r>
            <a:r>
              <a:rPr lang="de-DE" kern="0" dirty="0">
                <a:solidFill>
                  <a:srgbClr val="FFFFFF"/>
                </a:solidFill>
              </a:rPr>
              <a:t>Elementar</a:t>
            </a:r>
          </a:p>
        </p:txBody>
      </p:sp>
      <p:sp>
        <p:nvSpPr>
          <p:cNvPr id="18" name="Rechteck 17">
            <a:extLst>
              <a:ext uri="{FF2B5EF4-FFF2-40B4-BE49-F238E27FC236}">
                <a16:creationId xmlns="" xmlns:a16="http://schemas.microsoft.com/office/drawing/2014/main" id="{8C1003CB-86A4-AF4A-882D-4C28421F7B08}"/>
              </a:ext>
            </a:extLst>
          </p:cNvPr>
          <p:cNvSpPr/>
          <p:nvPr/>
        </p:nvSpPr>
        <p:spPr>
          <a:xfrm>
            <a:off x="1507068" y="3427081"/>
            <a:ext cx="9930450" cy="540369"/>
          </a:xfrm>
          <a:prstGeom prst="rect">
            <a:avLst/>
          </a:prstGeom>
          <a:solidFill>
            <a:srgbClr val="AFCA0A"/>
          </a:solidFill>
          <a:ln w="12700" cap="flat" cmpd="sng" algn="ctr">
            <a:noFill/>
            <a:prstDash val="solid"/>
            <a:miter lim="800000"/>
          </a:ln>
          <a:effectLst/>
        </p:spPr>
        <p:txBody>
          <a:bodyPr lIns="180000" tIns="180000" rIns="180000" bIns="180000" rtlCol="0" anchor="ctr"/>
          <a:lstStyle/>
          <a:p>
            <a:pPr defTabSz="914400">
              <a:defRPr/>
            </a:pPr>
            <a:r>
              <a:rPr lang="de-DE" kern="0" dirty="0" smtClean="0">
                <a:solidFill>
                  <a:srgbClr val="FFFFFF"/>
                </a:solidFill>
              </a:rPr>
              <a:t>Gebäudeversicherung </a:t>
            </a:r>
            <a:r>
              <a:rPr lang="de-DE" kern="0" dirty="0">
                <a:solidFill>
                  <a:srgbClr val="FFFFFF"/>
                </a:solidFill>
              </a:rPr>
              <a:t>I </a:t>
            </a:r>
            <a:r>
              <a:rPr lang="de-DE" kern="0" dirty="0" smtClean="0">
                <a:solidFill>
                  <a:srgbClr val="FFFFFF"/>
                </a:solidFill>
              </a:rPr>
              <a:t>Feuer, Leitungswasser, Sturm, Hagel, </a:t>
            </a:r>
            <a:r>
              <a:rPr lang="de-DE" kern="0" dirty="0">
                <a:solidFill>
                  <a:srgbClr val="FFFFFF"/>
                </a:solidFill>
              </a:rPr>
              <a:t>Elementar</a:t>
            </a:r>
          </a:p>
        </p:txBody>
      </p:sp>
      <p:sp>
        <p:nvSpPr>
          <p:cNvPr id="19" name="Rechteck 18">
            <a:extLst>
              <a:ext uri="{FF2B5EF4-FFF2-40B4-BE49-F238E27FC236}">
                <a16:creationId xmlns="" xmlns:a16="http://schemas.microsoft.com/office/drawing/2014/main" id="{9FDD7E21-DB4C-4649-9376-32F38DA882C8}"/>
              </a:ext>
            </a:extLst>
          </p:cNvPr>
          <p:cNvSpPr/>
          <p:nvPr/>
        </p:nvSpPr>
        <p:spPr>
          <a:xfrm>
            <a:off x="1528334" y="4143332"/>
            <a:ext cx="9930450" cy="540369"/>
          </a:xfrm>
          <a:prstGeom prst="rect">
            <a:avLst/>
          </a:prstGeom>
          <a:solidFill>
            <a:srgbClr val="76B82A">
              <a:lumMod val="75000"/>
            </a:srgbClr>
          </a:solidFill>
          <a:ln w="12700" cap="flat" cmpd="sng" algn="ctr">
            <a:noFill/>
            <a:prstDash val="solid"/>
            <a:miter lim="800000"/>
          </a:ln>
          <a:effectLst/>
        </p:spPr>
        <p:txBody>
          <a:bodyPr lIns="180000" tIns="180000" rIns="180000" bIns="180000" rtlCol="0" anchor="ctr"/>
          <a:lstStyle/>
          <a:p>
            <a:pPr defTabSz="914400">
              <a:defRPr/>
            </a:pPr>
            <a:r>
              <a:rPr lang="de-DE" kern="0" dirty="0" smtClean="0">
                <a:solidFill>
                  <a:srgbClr val="FFFFFF"/>
                </a:solidFill>
              </a:rPr>
              <a:t>Gruppenunfallversicherung I Invaliditätsleistung, Todesfall, Unfallrente, Tagegelder</a:t>
            </a:r>
            <a:endParaRPr lang="de-DE" kern="0" dirty="0">
              <a:solidFill>
                <a:srgbClr val="FFFFFF"/>
              </a:solidFill>
            </a:endParaRPr>
          </a:p>
        </p:txBody>
      </p:sp>
      <p:pic>
        <p:nvPicPr>
          <p:cNvPr id="20" name="Grafik 19">
            <a:extLst>
              <a:ext uri="{FF2B5EF4-FFF2-40B4-BE49-F238E27FC236}">
                <a16:creationId xmlns="" xmlns:a16="http://schemas.microsoft.com/office/drawing/2014/main" id="{26801F78-77DD-5C4A-96FA-BF8DF2CB528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737569" y="1282699"/>
            <a:ext cx="540370" cy="540370"/>
          </a:xfrm>
          <a:prstGeom prst="rect">
            <a:avLst/>
          </a:prstGeom>
        </p:spPr>
      </p:pic>
      <p:pic>
        <p:nvPicPr>
          <p:cNvPr id="21" name="Grafik 20">
            <a:extLst>
              <a:ext uri="{FF2B5EF4-FFF2-40B4-BE49-F238E27FC236}">
                <a16:creationId xmlns="" xmlns:a16="http://schemas.microsoft.com/office/drawing/2014/main" id="{B9FC474F-5824-0A47-A5FF-17DD096057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9158" y="1991909"/>
            <a:ext cx="540369" cy="540369"/>
          </a:xfrm>
          <a:prstGeom prst="rect">
            <a:avLst/>
          </a:prstGeom>
        </p:spPr>
      </p:pic>
      <p:pic>
        <p:nvPicPr>
          <p:cNvPr id="22" name="Grafik 21">
            <a:extLst>
              <a:ext uri="{FF2B5EF4-FFF2-40B4-BE49-F238E27FC236}">
                <a16:creationId xmlns="" xmlns:a16="http://schemas.microsoft.com/office/drawing/2014/main" id="{4DC0F954-8E78-7549-9E0B-DBB95E3D13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7362" y="2710736"/>
            <a:ext cx="550577" cy="550577"/>
          </a:xfrm>
          <a:prstGeom prst="rect">
            <a:avLst/>
          </a:prstGeom>
        </p:spPr>
      </p:pic>
      <p:pic>
        <p:nvPicPr>
          <p:cNvPr id="23" name="Grafik 22">
            <a:extLst>
              <a:ext uri="{FF2B5EF4-FFF2-40B4-BE49-F238E27FC236}">
                <a16:creationId xmlns="" xmlns:a16="http://schemas.microsoft.com/office/drawing/2014/main" id="{7BA8C702-2D09-E341-B4F4-2C928156B62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p:blipFill>
        <p:spPr>
          <a:xfrm>
            <a:off x="749158" y="4143332"/>
            <a:ext cx="540369" cy="540369"/>
          </a:xfrm>
          <a:prstGeom prst="rect">
            <a:avLst/>
          </a:prstGeom>
        </p:spPr>
      </p:pic>
      <p:pic>
        <p:nvPicPr>
          <p:cNvPr id="24" name="Grafik 23">
            <a:extLst>
              <a:ext uri="{FF2B5EF4-FFF2-40B4-BE49-F238E27FC236}">
                <a16:creationId xmlns="" xmlns:a16="http://schemas.microsoft.com/office/drawing/2014/main" id="{7E14A517-5C05-0C43-BFB9-323B60BAB6CC}"/>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749158" y="3419051"/>
            <a:ext cx="540369" cy="540369"/>
          </a:xfrm>
          <a:prstGeom prst="rect">
            <a:avLst/>
          </a:prstGeom>
        </p:spPr>
      </p:pic>
      <p:sp>
        <p:nvSpPr>
          <p:cNvPr id="25" name="Rechteck 24">
            <a:extLst>
              <a:ext uri="{FF2B5EF4-FFF2-40B4-BE49-F238E27FC236}">
                <a16:creationId xmlns="" xmlns:a16="http://schemas.microsoft.com/office/drawing/2014/main" id="{83C537FE-7320-8747-A24C-9C0433D41903}"/>
              </a:ext>
            </a:extLst>
          </p:cNvPr>
          <p:cNvSpPr/>
          <p:nvPr/>
        </p:nvSpPr>
        <p:spPr>
          <a:xfrm>
            <a:off x="1535237" y="4842742"/>
            <a:ext cx="9923547" cy="540369"/>
          </a:xfrm>
          <a:prstGeom prst="rect">
            <a:avLst/>
          </a:prstGeom>
          <a:solidFill>
            <a:srgbClr val="76B82A"/>
          </a:solidFill>
          <a:ln w="12700" cap="flat" cmpd="sng" algn="ctr">
            <a:noFill/>
            <a:prstDash val="solid"/>
            <a:miter lim="800000"/>
          </a:ln>
          <a:effectLst/>
        </p:spPr>
        <p:txBody>
          <a:bodyPr lIns="180000" tIns="180000" rIns="180000" bIns="180000" rtlCol="0" anchor="ctr"/>
          <a:lstStyle/>
          <a:p>
            <a:pPr defTabSz="914400">
              <a:defRPr/>
            </a:pPr>
            <a:r>
              <a:rPr lang="de-DE" kern="0" dirty="0" smtClean="0">
                <a:solidFill>
                  <a:srgbClr val="FFFFFF"/>
                </a:solidFill>
              </a:rPr>
              <a:t>Inhaltsversicherung I Feuer, Leitungswasser, Einbruchdiebstahl, Sturm, Hagel, Elementar</a:t>
            </a:r>
            <a:endParaRPr lang="de-DE" kern="0" dirty="0">
              <a:solidFill>
                <a:srgbClr val="FFFFFF"/>
              </a:solidFill>
            </a:endParaRPr>
          </a:p>
        </p:txBody>
      </p:sp>
      <p:pic>
        <p:nvPicPr>
          <p:cNvPr id="26" name="Grafik 25">
            <a:extLst>
              <a:ext uri="{FF2B5EF4-FFF2-40B4-BE49-F238E27FC236}">
                <a16:creationId xmlns="" xmlns:a16="http://schemas.microsoft.com/office/drawing/2014/main" id="{4DC0F954-8E78-7549-9E0B-DBB95E3D131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49159" y="4842742"/>
            <a:ext cx="499904" cy="540369"/>
          </a:xfrm>
          <a:prstGeom prst="rect">
            <a:avLst/>
          </a:prstGeom>
        </p:spPr>
      </p:pic>
      <p:sp>
        <p:nvSpPr>
          <p:cNvPr id="27" name="Rechteck 26">
            <a:extLst>
              <a:ext uri="{FF2B5EF4-FFF2-40B4-BE49-F238E27FC236}">
                <a16:creationId xmlns="" xmlns:a16="http://schemas.microsoft.com/office/drawing/2014/main" id="{83C537FE-7320-8747-A24C-9C0433D41903}"/>
              </a:ext>
            </a:extLst>
          </p:cNvPr>
          <p:cNvSpPr/>
          <p:nvPr/>
        </p:nvSpPr>
        <p:spPr>
          <a:xfrm>
            <a:off x="1507068" y="5531871"/>
            <a:ext cx="9930450" cy="540369"/>
          </a:xfrm>
          <a:prstGeom prst="rect">
            <a:avLst/>
          </a:prstGeom>
          <a:solidFill>
            <a:srgbClr val="8AD23A"/>
          </a:solidFill>
          <a:ln w="12700" cap="flat" cmpd="sng" algn="ctr">
            <a:noFill/>
            <a:prstDash val="solid"/>
            <a:miter lim="800000"/>
          </a:ln>
          <a:effectLst/>
        </p:spPr>
        <p:txBody>
          <a:bodyPr lIns="180000" tIns="180000" rIns="180000" bIns="180000" rtlCol="0" anchor="ctr"/>
          <a:lstStyle/>
          <a:p>
            <a:pPr defTabSz="914400">
              <a:defRPr/>
            </a:pPr>
            <a:r>
              <a:rPr lang="de-DE" kern="0" dirty="0" smtClean="0">
                <a:solidFill>
                  <a:srgbClr val="FFFFFF"/>
                </a:solidFill>
              </a:rPr>
              <a:t>Gewerbliche Glasversicherung I Geschäfts-  und Gebäudeverglasung</a:t>
            </a:r>
            <a:endParaRPr lang="de-DE" kern="0" dirty="0">
              <a:solidFill>
                <a:srgbClr val="FFFFFF"/>
              </a:solidFill>
            </a:endParaRPr>
          </a:p>
        </p:txBody>
      </p:sp>
      <p:pic>
        <p:nvPicPr>
          <p:cNvPr id="28" name="Grafik 27">
            <a:extLst>
              <a:ext uri="{FF2B5EF4-FFF2-40B4-BE49-F238E27FC236}">
                <a16:creationId xmlns="" xmlns:a16="http://schemas.microsoft.com/office/drawing/2014/main" id="{4DC0F954-8E78-7549-9E0B-DBB95E3D131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63888" y="5541469"/>
            <a:ext cx="499904" cy="499904"/>
          </a:xfrm>
          <a:prstGeom prst="rect">
            <a:avLst/>
          </a:prstGeom>
        </p:spPr>
      </p:pic>
    </p:spTree>
    <p:extLst>
      <p:ext uri="{BB962C8B-B14F-4D97-AF65-F5344CB8AC3E}">
        <p14:creationId xmlns:p14="http://schemas.microsoft.com/office/powerpoint/2010/main" val="19281899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5</a:t>
            </a:fld>
            <a:endParaRPr lang="de-DE" dirty="0">
              <a:solidFill>
                <a:srgbClr val="FFFFFF"/>
              </a:solidFill>
            </a:endParaRPr>
          </a:p>
        </p:txBody>
      </p:sp>
      <p:graphicFrame>
        <p:nvGraphicFramePr>
          <p:cNvPr id="4" name="Diagramm 3"/>
          <p:cNvGraphicFramePr/>
          <p:nvPr>
            <p:extLst>
              <p:ext uri="{D42A27DB-BD31-4B8C-83A1-F6EECF244321}">
                <p14:modId xmlns:p14="http://schemas.microsoft.com/office/powerpoint/2010/main" val="2015532409"/>
              </p:ext>
            </p:extLst>
          </p:nvPr>
        </p:nvGraphicFramePr>
        <p:xfrm>
          <a:off x="1514784" y="1088700"/>
          <a:ext cx="7555345" cy="5049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Produktvielfalt</a:t>
            </a:r>
            <a:endParaRPr lang="de-DE" sz="4000" dirty="0">
              <a:solidFill>
                <a:srgbClr val="008237"/>
              </a:solidFill>
            </a:endParaRPr>
          </a:p>
        </p:txBody>
      </p:sp>
    </p:spTree>
    <p:extLst>
      <p:ext uri="{BB962C8B-B14F-4D97-AF65-F5344CB8AC3E}">
        <p14:creationId xmlns:p14="http://schemas.microsoft.com/office/powerpoint/2010/main" val="1552447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3" name="Titel 2"/>
          <p:cNvSpPr>
            <a:spLocks noGrp="1"/>
          </p:cNvSpPr>
          <p:nvPr>
            <p:ph type="ctrTitle"/>
          </p:nvPr>
        </p:nvSpPr>
        <p:spPr/>
        <p:txBody>
          <a:bodyPr>
            <a:normAutofit/>
          </a:bodyPr>
          <a:lstStyle/>
          <a:p>
            <a:r>
              <a:rPr lang="de-DE" sz="3600" dirty="0" smtClean="0"/>
              <a:t>WWK Firmen Kombi </a:t>
            </a:r>
            <a:r>
              <a:rPr lang="de-DE" sz="3600" i="1" dirty="0" smtClean="0"/>
              <a:t>plus</a:t>
            </a:r>
            <a:endParaRPr lang="de-DE" sz="3600" i="1" dirty="0"/>
          </a:p>
        </p:txBody>
      </p:sp>
      <p:sp>
        <p:nvSpPr>
          <p:cNvPr id="5" name="Textplatzhalter 4"/>
          <p:cNvSpPr>
            <a:spLocks noGrp="1"/>
          </p:cNvSpPr>
          <p:nvPr>
            <p:ph type="body" sz="quarter" idx="12"/>
          </p:nvPr>
        </p:nvSpPr>
        <p:spPr/>
        <p:txBody>
          <a:bodyPr/>
          <a:lstStyle/>
          <a:p>
            <a:endParaRPr lang="de-DE"/>
          </a:p>
        </p:txBody>
      </p:sp>
      <p:sp>
        <p:nvSpPr>
          <p:cNvPr id="4" name="Untertitel 3"/>
          <p:cNvSpPr>
            <a:spLocks noGrp="1"/>
          </p:cNvSpPr>
          <p:nvPr>
            <p:ph type="subTitle" idx="1"/>
          </p:nvPr>
        </p:nvSpPr>
        <p:spPr/>
        <p:txBody>
          <a:bodyPr/>
          <a:lstStyle/>
          <a:p>
            <a:endParaRPr lang="de-DE"/>
          </a:p>
        </p:txBody>
      </p:sp>
      <p:sp>
        <p:nvSpPr>
          <p:cNvPr id="7" name="Textplatzhalter 6"/>
          <p:cNvSpPr>
            <a:spLocks noGrp="1"/>
          </p:cNvSpPr>
          <p:nvPr>
            <p:ph type="body" sz="quarter" idx="15"/>
          </p:nvPr>
        </p:nvSpPr>
        <p:spPr/>
        <p:txBody>
          <a:bodyPr/>
          <a:lstStyle/>
          <a:p>
            <a:endParaRPr lang="de-DE"/>
          </a:p>
        </p:txBody>
      </p:sp>
      <p:sp>
        <p:nvSpPr>
          <p:cNvPr id="2" name="Foliennummernplatzhalter 1"/>
          <p:cNvSpPr>
            <a:spLocks noGrp="1"/>
          </p:cNvSpPr>
          <p:nvPr>
            <p:ph type="sldNum" sz="quarter" idx="4294967295"/>
          </p:nvPr>
        </p:nvSpPr>
        <p:spPr>
          <a:xfrm>
            <a:off x="0" y="6418263"/>
            <a:ext cx="461963" cy="365125"/>
          </a:xfrm>
        </p:spPr>
        <p:txBody>
          <a:bodyPr/>
          <a:lstStyle/>
          <a:p>
            <a:fld id="{012F43C7-0723-48E7-B4E9-E0F128784CAA}" type="slidenum">
              <a:rPr lang="de-DE" smtClean="0">
                <a:solidFill>
                  <a:srgbClr val="FFFFFF"/>
                </a:solidFill>
              </a:rPr>
              <a:pPr/>
              <a:t>6</a:t>
            </a:fld>
            <a:endParaRPr lang="de-DE" dirty="0">
              <a:solidFill>
                <a:srgbClr val="FFFFFF"/>
              </a:solidFill>
            </a:endParaRPr>
          </a:p>
        </p:txBody>
      </p:sp>
    </p:spTree>
    <p:extLst>
      <p:ext uri="{BB962C8B-B14F-4D97-AF65-F5344CB8AC3E}">
        <p14:creationId xmlns:p14="http://schemas.microsoft.com/office/powerpoint/2010/main" val="5180042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731838" y="319584"/>
            <a:ext cx="10801350" cy="769441"/>
          </a:xfrm>
        </p:spPr>
        <p:txBody>
          <a:bodyPr/>
          <a:lstStyle/>
          <a:p>
            <a:r>
              <a:rPr lang="de-DE" sz="3200" dirty="0" smtClean="0"/>
              <a:t>WWK Firmen Kombi </a:t>
            </a:r>
            <a:r>
              <a:rPr lang="de-DE" sz="3200" i="1" dirty="0" smtClean="0"/>
              <a:t>plus</a:t>
            </a:r>
            <a:r>
              <a:rPr lang="de-DE" i="1" dirty="0" smtClean="0"/>
              <a:t/>
            </a:r>
            <a:br>
              <a:rPr lang="de-DE" i="1" dirty="0" smtClean="0"/>
            </a:br>
            <a:r>
              <a:rPr lang="de-DE" sz="2800" dirty="0" smtClean="0"/>
              <a:t>Im Paket besonders günstig</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7</a:t>
            </a:fld>
            <a:endParaRPr lang="de-DE" dirty="0">
              <a:solidFill>
                <a:srgbClr val="FFFFFF"/>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171700" y="1672936"/>
            <a:ext cx="6934200" cy="4054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hteck 14">
            <a:extLst>
              <a:ext uri="{FF2B5EF4-FFF2-40B4-BE49-F238E27FC236}">
                <a16:creationId xmlns="" xmlns:a16="http://schemas.microsoft.com/office/drawing/2014/main" id="{193ADED7-0964-DE43-87E7-BC105E3EEE67}"/>
              </a:ext>
            </a:extLst>
          </p:cNvPr>
          <p:cNvSpPr/>
          <p:nvPr/>
        </p:nvSpPr>
        <p:spPr>
          <a:xfrm>
            <a:off x="1507067" y="1395411"/>
            <a:ext cx="3626908" cy="614801"/>
          </a:xfrm>
          <a:prstGeom prst="rect">
            <a:avLst/>
          </a:prstGeom>
          <a:solidFill>
            <a:srgbClr val="00622D"/>
          </a:solidFill>
          <a:ln w="12700" cap="flat" cmpd="sng" algn="ctr">
            <a:noFill/>
            <a:prstDash val="solid"/>
            <a:miter lim="800000"/>
          </a:ln>
          <a:effectLst/>
        </p:spPr>
        <p:txBody>
          <a:bodyPr lIns="180000" tIns="180000" rIns="180000" bIns="180000" rtlCol="0" anchor="ctr"/>
          <a:lstStyle/>
          <a:p>
            <a:pPr defTabSz="914400">
              <a:defRPr/>
            </a:pPr>
            <a:r>
              <a:rPr lang="de-DE" sz="2000" kern="0" dirty="0">
                <a:solidFill>
                  <a:srgbClr val="FFFFFF"/>
                </a:solidFill>
              </a:rPr>
              <a:t>Betriebshaftpflichtversicherung</a:t>
            </a:r>
          </a:p>
        </p:txBody>
      </p:sp>
      <p:sp>
        <p:nvSpPr>
          <p:cNvPr id="16" name="Rechteck 15">
            <a:extLst>
              <a:ext uri="{FF2B5EF4-FFF2-40B4-BE49-F238E27FC236}">
                <a16:creationId xmlns="" xmlns:a16="http://schemas.microsoft.com/office/drawing/2014/main" id="{E6FAB0AD-8942-EE44-9AD6-9D5AC7503D2D}"/>
              </a:ext>
            </a:extLst>
          </p:cNvPr>
          <p:cNvSpPr/>
          <p:nvPr/>
        </p:nvSpPr>
        <p:spPr>
          <a:xfrm>
            <a:off x="7917392" y="1102646"/>
            <a:ext cx="3626908" cy="614801"/>
          </a:xfrm>
          <a:prstGeom prst="rect">
            <a:avLst/>
          </a:prstGeom>
          <a:solidFill>
            <a:srgbClr val="008437"/>
          </a:solidFill>
          <a:ln w="12700" cap="flat" cmpd="sng" algn="ctr">
            <a:no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Ertragsausfallversicherung</a:t>
            </a:r>
            <a:endParaRPr lang="de-DE" sz="2000" kern="0" dirty="0">
              <a:solidFill>
                <a:srgbClr val="FFFFFF"/>
              </a:solidFill>
            </a:endParaRPr>
          </a:p>
        </p:txBody>
      </p:sp>
      <p:sp>
        <p:nvSpPr>
          <p:cNvPr id="17" name="Rechteck 16">
            <a:extLst>
              <a:ext uri="{FF2B5EF4-FFF2-40B4-BE49-F238E27FC236}">
                <a16:creationId xmlns="" xmlns:a16="http://schemas.microsoft.com/office/drawing/2014/main" id="{83C537FE-7320-8747-A24C-9C0433D41903}"/>
              </a:ext>
            </a:extLst>
          </p:cNvPr>
          <p:cNvSpPr/>
          <p:nvPr/>
        </p:nvSpPr>
        <p:spPr>
          <a:xfrm>
            <a:off x="1044970" y="4697315"/>
            <a:ext cx="2539292" cy="614801"/>
          </a:xfrm>
          <a:prstGeom prst="rect">
            <a:avLst/>
          </a:prstGeom>
          <a:solidFill>
            <a:srgbClr val="76B82A"/>
          </a:solidFill>
          <a:ln w="12700" cap="flat" cmpd="sng" algn="ctr">
            <a:no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Inhaltsversicherung</a:t>
            </a:r>
            <a:endParaRPr lang="de-DE" sz="2000" kern="0" dirty="0">
              <a:solidFill>
                <a:srgbClr val="FFFFFF"/>
              </a:solidFill>
            </a:endParaRPr>
          </a:p>
        </p:txBody>
      </p:sp>
      <p:sp>
        <p:nvSpPr>
          <p:cNvPr id="18" name="Rechteck 17">
            <a:extLst>
              <a:ext uri="{FF2B5EF4-FFF2-40B4-BE49-F238E27FC236}">
                <a16:creationId xmlns="" xmlns:a16="http://schemas.microsoft.com/office/drawing/2014/main" id="{8C1003CB-86A4-AF4A-882D-4C28421F7B08}"/>
              </a:ext>
            </a:extLst>
          </p:cNvPr>
          <p:cNvSpPr/>
          <p:nvPr/>
        </p:nvSpPr>
        <p:spPr>
          <a:xfrm>
            <a:off x="8468300" y="1993929"/>
            <a:ext cx="2885500" cy="614801"/>
          </a:xfrm>
          <a:prstGeom prst="rect">
            <a:avLst/>
          </a:prstGeom>
          <a:solidFill>
            <a:srgbClr val="AFCA0A"/>
          </a:solidFill>
          <a:ln w="12700" cap="flat" cmpd="sng" algn="ctr">
            <a:noFill/>
            <a:prstDash val="solid"/>
            <a:miter lim="800000"/>
          </a:ln>
          <a:effectLst/>
        </p:spPr>
        <p:txBody>
          <a:bodyPr lIns="180000" tIns="180000" rIns="180000" bIns="180000" rtlCol="0" anchor="ctr"/>
          <a:lstStyle/>
          <a:p>
            <a:pPr defTabSz="914400">
              <a:defRPr/>
            </a:pPr>
            <a:r>
              <a:rPr lang="de-DE" sz="2000" kern="0" dirty="0">
                <a:solidFill>
                  <a:srgbClr val="FFFFFF"/>
                </a:solidFill>
              </a:rPr>
              <a:t>Gewerbliche </a:t>
            </a:r>
            <a:r>
              <a:rPr lang="de-DE" sz="2000" kern="0" dirty="0" smtClean="0">
                <a:solidFill>
                  <a:srgbClr val="FFFFFF"/>
                </a:solidFill>
              </a:rPr>
              <a:t>Gebäudeversicherung</a:t>
            </a:r>
            <a:endParaRPr lang="de-DE" sz="2000" kern="0" dirty="0">
              <a:solidFill>
                <a:srgbClr val="FFFFFF"/>
              </a:solidFill>
            </a:endParaRPr>
          </a:p>
        </p:txBody>
      </p:sp>
      <p:sp>
        <p:nvSpPr>
          <p:cNvPr id="19" name="Rechteck 18">
            <a:extLst>
              <a:ext uri="{FF2B5EF4-FFF2-40B4-BE49-F238E27FC236}">
                <a16:creationId xmlns="" xmlns:a16="http://schemas.microsoft.com/office/drawing/2014/main" id="{9FDD7E21-DB4C-4649-9376-32F38DA882C8}"/>
              </a:ext>
            </a:extLst>
          </p:cNvPr>
          <p:cNvSpPr/>
          <p:nvPr/>
        </p:nvSpPr>
        <p:spPr>
          <a:xfrm>
            <a:off x="887942" y="5528824"/>
            <a:ext cx="3626908" cy="614801"/>
          </a:xfrm>
          <a:prstGeom prst="rect">
            <a:avLst/>
          </a:prstGeom>
          <a:solidFill>
            <a:srgbClr val="76B82A">
              <a:lumMod val="75000"/>
            </a:srgbClr>
          </a:solidFill>
          <a:ln w="12700" cap="flat" cmpd="sng" algn="ctr">
            <a:no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Betriebliche Gruppenunfallversicherung</a:t>
            </a:r>
            <a:endParaRPr lang="de-DE" sz="2000" kern="0" dirty="0">
              <a:solidFill>
                <a:srgbClr val="FFFFFF"/>
              </a:solidFill>
            </a:endParaRPr>
          </a:p>
        </p:txBody>
      </p:sp>
      <p:pic>
        <p:nvPicPr>
          <p:cNvPr id="20" name="Grafik 19">
            <a:extLst>
              <a:ext uri="{FF2B5EF4-FFF2-40B4-BE49-F238E27FC236}">
                <a16:creationId xmlns="" xmlns:a16="http://schemas.microsoft.com/office/drawing/2014/main" id="{26801F78-77DD-5C4A-96FA-BF8DF2CB528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a:xfrm>
            <a:off x="737570" y="1395412"/>
            <a:ext cx="614800" cy="614800"/>
          </a:xfrm>
          <a:prstGeom prst="rect">
            <a:avLst/>
          </a:prstGeom>
        </p:spPr>
      </p:pic>
      <p:pic>
        <p:nvPicPr>
          <p:cNvPr id="21" name="Grafik 20">
            <a:extLst>
              <a:ext uri="{FF2B5EF4-FFF2-40B4-BE49-F238E27FC236}">
                <a16:creationId xmlns="" xmlns:a16="http://schemas.microsoft.com/office/drawing/2014/main" id="{B9FC474F-5824-0A47-A5FF-17DD096057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6433" y="1100138"/>
            <a:ext cx="617310" cy="617310"/>
          </a:xfrm>
          <a:prstGeom prst="rect">
            <a:avLst/>
          </a:prstGeom>
        </p:spPr>
      </p:pic>
      <p:pic>
        <p:nvPicPr>
          <p:cNvPr id="22" name="Grafik 21">
            <a:extLst>
              <a:ext uri="{FF2B5EF4-FFF2-40B4-BE49-F238E27FC236}">
                <a16:creationId xmlns="" xmlns:a16="http://schemas.microsoft.com/office/drawing/2014/main" id="{4DC0F954-8E78-7549-9E0B-DBB95E3D13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472" y="4697313"/>
            <a:ext cx="568765" cy="614803"/>
          </a:xfrm>
          <a:prstGeom prst="rect">
            <a:avLst/>
          </a:prstGeom>
        </p:spPr>
      </p:pic>
      <p:pic>
        <p:nvPicPr>
          <p:cNvPr id="23" name="Grafik 22">
            <a:extLst>
              <a:ext uri="{FF2B5EF4-FFF2-40B4-BE49-F238E27FC236}">
                <a16:creationId xmlns="" xmlns:a16="http://schemas.microsoft.com/office/drawing/2014/main" id="{7BA8C702-2D09-E341-B4F4-2C928156B623}"/>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p:blipFill>
        <p:spPr>
          <a:xfrm>
            <a:off x="106984" y="5528464"/>
            <a:ext cx="617310" cy="617310"/>
          </a:xfrm>
          <a:prstGeom prst="rect">
            <a:avLst/>
          </a:prstGeom>
        </p:spPr>
      </p:pic>
      <p:pic>
        <p:nvPicPr>
          <p:cNvPr id="24" name="Grafik 23">
            <a:extLst>
              <a:ext uri="{FF2B5EF4-FFF2-40B4-BE49-F238E27FC236}">
                <a16:creationId xmlns="" xmlns:a16="http://schemas.microsoft.com/office/drawing/2014/main" id="{7E14A517-5C05-0C43-BFB9-323B60BAB6C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98802" y="1991058"/>
            <a:ext cx="617672" cy="617672"/>
          </a:xfrm>
          <a:prstGeom prst="rect">
            <a:avLst/>
          </a:prstGeom>
        </p:spPr>
      </p:pic>
      <p:sp>
        <p:nvSpPr>
          <p:cNvPr id="25" name="Rechteck 24">
            <a:extLst>
              <a:ext uri="{FF2B5EF4-FFF2-40B4-BE49-F238E27FC236}">
                <a16:creationId xmlns="" xmlns:a16="http://schemas.microsoft.com/office/drawing/2014/main" id="{83C537FE-7320-8747-A24C-9C0433D41903}"/>
              </a:ext>
            </a:extLst>
          </p:cNvPr>
          <p:cNvSpPr/>
          <p:nvPr/>
        </p:nvSpPr>
        <p:spPr>
          <a:xfrm>
            <a:off x="8368546" y="4389916"/>
            <a:ext cx="3626908" cy="614801"/>
          </a:xfrm>
          <a:prstGeom prst="rect">
            <a:avLst/>
          </a:prstGeom>
          <a:solidFill>
            <a:srgbClr val="76B82A"/>
          </a:solidFill>
          <a:ln w="12700" cap="flat" cmpd="sng" algn="ctr">
            <a:no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Mietausfallversicherung</a:t>
            </a:r>
            <a:endParaRPr lang="de-DE" sz="2000" kern="0" dirty="0">
              <a:solidFill>
                <a:srgbClr val="FFFFFF"/>
              </a:solidFill>
            </a:endParaRPr>
          </a:p>
        </p:txBody>
      </p:sp>
      <p:pic>
        <p:nvPicPr>
          <p:cNvPr id="26" name="Grafik 25">
            <a:extLst>
              <a:ext uri="{FF2B5EF4-FFF2-40B4-BE49-F238E27FC236}">
                <a16:creationId xmlns="" xmlns:a16="http://schemas.microsoft.com/office/drawing/2014/main" id="{4DC0F954-8E78-7549-9E0B-DBB95E3D131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99047" y="4389914"/>
            <a:ext cx="614803" cy="614803"/>
          </a:xfrm>
          <a:prstGeom prst="rect">
            <a:avLst/>
          </a:prstGeom>
        </p:spPr>
      </p:pic>
      <p:sp>
        <p:nvSpPr>
          <p:cNvPr id="27" name="Rechteck 26">
            <a:extLst>
              <a:ext uri="{FF2B5EF4-FFF2-40B4-BE49-F238E27FC236}">
                <a16:creationId xmlns="" xmlns:a16="http://schemas.microsoft.com/office/drawing/2014/main" id="{9FDD7E21-DB4C-4649-9376-32F38DA882C8}"/>
              </a:ext>
            </a:extLst>
          </p:cNvPr>
          <p:cNvSpPr/>
          <p:nvPr/>
        </p:nvSpPr>
        <p:spPr>
          <a:xfrm>
            <a:off x="7526868" y="5419621"/>
            <a:ext cx="3626908" cy="614801"/>
          </a:xfrm>
          <a:prstGeom prst="rect">
            <a:avLst/>
          </a:prstGeom>
          <a:solidFill>
            <a:srgbClr val="76B82A">
              <a:lumMod val="75000"/>
            </a:srgbClr>
          </a:solidFill>
          <a:ln w="12700" cap="flat" cmpd="sng" algn="ctr">
            <a:no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Glasversicherung</a:t>
            </a:r>
            <a:endParaRPr lang="de-DE" sz="2000" kern="0" dirty="0">
              <a:solidFill>
                <a:srgbClr val="FFFFFF"/>
              </a:solidFill>
            </a:endParaRPr>
          </a:p>
        </p:txBody>
      </p:sp>
      <p:pic>
        <p:nvPicPr>
          <p:cNvPr id="28" name="Grafik 27">
            <a:extLst>
              <a:ext uri="{FF2B5EF4-FFF2-40B4-BE49-F238E27FC236}">
                <a16:creationId xmlns="" xmlns:a16="http://schemas.microsoft.com/office/drawing/2014/main" id="{7BA8C702-2D09-E341-B4F4-2C928156B62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745909" y="5419261"/>
            <a:ext cx="617310" cy="617310"/>
          </a:xfrm>
          <a:prstGeom prst="rect">
            <a:avLst/>
          </a:prstGeom>
        </p:spPr>
      </p:pic>
    </p:spTree>
    <p:extLst>
      <p:ext uri="{BB962C8B-B14F-4D97-AF65-F5344CB8AC3E}">
        <p14:creationId xmlns:p14="http://schemas.microsoft.com/office/powerpoint/2010/main" val="9639318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8</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Vorteile auf einen Blick</a:t>
            </a:r>
            <a:endParaRPr lang="de-DE" sz="4000" dirty="0">
              <a:solidFill>
                <a:srgbClr val="008237"/>
              </a:solidFill>
            </a:endParaRPr>
          </a:p>
        </p:txBody>
      </p:sp>
      <p:sp>
        <p:nvSpPr>
          <p:cNvPr id="3" name="Textfeld 2"/>
          <p:cNvSpPr txBox="1"/>
          <p:nvPr/>
        </p:nvSpPr>
        <p:spPr>
          <a:xfrm>
            <a:off x="525600" y="1267200"/>
            <a:ext cx="7620873" cy="4708981"/>
          </a:xfrm>
          <a:prstGeom prst="rect">
            <a:avLst/>
          </a:prstGeom>
          <a:noFill/>
        </p:spPr>
        <p:txBody>
          <a:bodyPr wrap="square" rtlCol="0">
            <a:spAutoFit/>
          </a:bodyPr>
          <a:lstStyle/>
          <a:p>
            <a:pPr marL="342900" indent="-342900">
              <a:buClr>
                <a:schemeClr val="tx2"/>
              </a:buClr>
              <a:buFont typeface="Wingdings" panose="05000000000000000000" pitchFamily="2" charset="2"/>
              <a:buChar char="§"/>
            </a:pPr>
            <a:r>
              <a:rPr lang="de-DE" sz="2000" dirty="0" smtClean="0"/>
              <a:t>Beratungssicher </a:t>
            </a:r>
            <a:br>
              <a:rPr lang="de-DE" sz="2000" dirty="0" smtClean="0"/>
            </a:br>
            <a:r>
              <a:rPr lang="de-DE" sz="2000" dirty="0" smtClean="0"/>
              <a:t>geführter Angebotsprozess bei maximaler Flexibilität</a:t>
            </a:r>
          </a:p>
          <a:p>
            <a:pPr marL="342900" indent="-342900">
              <a:buClr>
                <a:schemeClr val="tx2"/>
              </a:buClr>
              <a:buFont typeface="Wingdings" panose="05000000000000000000" pitchFamily="2" charset="2"/>
              <a:buChar char="§"/>
            </a:pPr>
            <a:r>
              <a:rPr lang="de-DE" sz="2000" dirty="0" smtClean="0"/>
              <a:t>Einfacher Abschluss</a:t>
            </a:r>
            <a:br>
              <a:rPr lang="de-DE" sz="2000" dirty="0" smtClean="0"/>
            </a:br>
            <a:r>
              <a:rPr lang="de-DE" sz="2000" dirty="0" smtClean="0"/>
              <a:t>vereinfachter Angebotsprozess für alle Sparten und nur ein Antrag</a:t>
            </a:r>
          </a:p>
          <a:p>
            <a:pPr marL="342900" indent="-342900">
              <a:buClr>
                <a:schemeClr val="tx2"/>
              </a:buClr>
              <a:buFont typeface="Wingdings" panose="05000000000000000000" pitchFamily="2" charset="2"/>
              <a:buChar char="§"/>
            </a:pPr>
            <a:r>
              <a:rPr lang="de-DE" sz="2000" dirty="0" smtClean="0"/>
              <a:t>Bündelung der wichtigsten Risiken</a:t>
            </a:r>
          </a:p>
          <a:p>
            <a:pPr marL="342900" indent="-342900">
              <a:buClr>
                <a:schemeClr val="tx2"/>
              </a:buClr>
              <a:buFont typeface="Wingdings" panose="05000000000000000000" pitchFamily="2" charset="2"/>
              <a:buChar char="§"/>
            </a:pPr>
            <a:r>
              <a:rPr lang="de-DE" sz="2000" dirty="0" smtClean="0"/>
              <a:t>Minimierung von Deckungslücken </a:t>
            </a:r>
            <a:br>
              <a:rPr lang="de-DE" sz="2000" dirty="0" smtClean="0"/>
            </a:br>
            <a:r>
              <a:rPr lang="de-DE" sz="2000" dirty="0" smtClean="0"/>
              <a:t>optionale Zusatzbausteine </a:t>
            </a:r>
          </a:p>
          <a:p>
            <a:pPr marL="342900" indent="-342900">
              <a:buClr>
                <a:schemeClr val="tx2"/>
              </a:buClr>
              <a:buFont typeface="Wingdings" panose="05000000000000000000" pitchFamily="2" charset="2"/>
              <a:buChar char="§"/>
            </a:pPr>
            <a:r>
              <a:rPr lang="de-DE" sz="2000" dirty="0" smtClean="0"/>
              <a:t>Weniger Potenzial für Mitbewerber</a:t>
            </a:r>
          </a:p>
          <a:p>
            <a:pPr marL="342900" indent="-342900">
              <a:buClr>
                <a:schemeClr val="tx2"/>
              </a:buClr>
              <a:buFont typeface="Wingdings" panose="05000000000000000000" pitchFamily="2" charset="2"/>
              <a:buChar char="§"/>
            </a:pPr>
            <a:r>
              <a:rPr lang="de-DE" sz="2000" dirty="0" smtClean="0"/>
              <a:t>Vereinfachte Annahmepolitik</a:t>
            </a:r>
            <a:br>
              <a:rPr lang="de-DE" sz="2000" dirty="0" smtClean="0"/>
            </a:br>
            <a:r>
              <a:rPr lang="de-DE" sz="2000" dirty="0" smtClean="0"/>
              <a:t>beispielsweise erweiterte Produkthaftpflicht</a:t>
            </a:r>
          </a:p>
          <a:p>
            <a:pPr marL="342900" indent="-342900">
              <a:buClr>
                <a:schemeClr val="tx2"/>
              </a:buClr>
              <a:buFont typeface="Wingdings" panose="05000000000000000000" pitchFamily="2" charset="2"/>
              <a:buChar char="§"/>
            </a:pPr>
            <a:r>
              <a:rPr lang="de-DE" sz="2000" dirty="0" smtClean="0"/>
              <a:t>Bündelnachlässe</a:t>
            </a:r>
            <a:br>
              <a:rPr lang="de-DE" sz="2000" dirty="0" smtClean="0"/>
            </a:br>
            <a:r>
              <a:rPr lang="de-DE" sz="2000" dirty="0" smtClean="0"/>
              <a:t>bereits ab 2 versicherten Risiken</a:t>
            </a:r>
          </a:p>
          <a:p>
            <a:pPr marL="342900" indent="-342900">
              <a:buClr>
                <a:schemeClr val="tx2"/>
              </a:buClr>
              <a:buFont typeface="Wingdings" panose="05000000000000000000" pitchFamily="2" charset="2"/>
              <a:buChar char="§"/>
            </a:pPr>
            <a:r>
              <a:rPr lang="de-DE" sz="2000" dirty="0" smtClean="0"/>
              <a:t>Neu- und Ersatzgeschäft</a:t>
            </a:r>
          </a:p>
          <a:p>
            <a:pPr marL="342900" indent="-342900">
              <a:buClr>
                <a:schemeClr val="tx2"/>
              </a:buClr>
              <a:buFont typeface="Wingdings" panose="05000000000000000000" pitchFamily="2" charset="2"/>
              <a:buChar char="§"/>
            </a:pPr>
            <a:r>
              <a:rPr lang="de-DE" sz="2000" dirty="0" smtClean="0"/>
              <a:t>Cross- und </a:t>
            </a:r>
            <a:r>
              <a:rPr lang="de-DE" sz="2000" dirty="0" err="1" smtClean="0"/>
              <a:t>Up-Selling</a:t>
            </a:r>
            <a:endParaRPr lang="de-DE" sz="2000" dirty="0" smtClean="0"/>
          </a:p>
          <a:p>
            <a:pPr marL="342900" indent="-342900">
              <a:buClr>
                <a:schemeClr val="tx2"/>
              </a:buClr>
              <a:buFont typeface="Wingdings" panose="05000000000000000000" pitchFamily="2" charset="2"/>
              <a:buChar char="§"/>
            </a:pPr>
            <a:endParaRPr lang="de-DE" sz="2000" dirty="0" smtClean="0"/>
          </a:p>
        </p:txBody>
      </p:sp>
    </p:spTree>
    <p:extLst>
      <p:ext uri="{BB962C8B-B14F-4D97-AF65-F5344CB8AC3E}">
        <p14:creationId xmlns:p14="http://schemas.microsoft.com/office/powerpoint/2010/main" val="2865690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9</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Alles in einem Angebot</a:t>
            </a:r>
            <a:endParaRPr lang="de-DE" sz="4000" dirty="0">
              <a:solidFill>
                <a:srgbClr val="008237"/>
              </a:solidFill>
            </a:endParaRP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1287" y="1187450"/>
            <a:ext cx="4862368" cy="4862368"/>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011902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10</a:t>
            </a:fld>
            <a:endParaRPr lang="de-DE" dirty="0">
              <a:solidFill>
                <a:srgbClr val="FFFFFF"/>
              </a:solidFill>
            </a:endParaRPr>
          </a:p>
        </p:txBody>
      </p:sp>
      <p:sp>
        <p:nvSpPr>
          <p:cNvPr id="19" name="Abgerundetes Rechteck 18"/>
          <p:cNvSpPr/>
          <p:nvPr/>
        </p:nvSpPr>
        <p:spPr>
          <a:xfrm>
            <a:off x="1201555" y="5273340"/>
            <a:ext cx="1294839" cy="861098"/>
          </a:xfrm>
          <a:prstGeom prst="roundRect">
            <a:avLst/>
          </a:prstGeom>
          <a:solidFill>
            <a:srgbClr val="008337"/>
          </a:solidFill>
          <a:ln w="12700" cap="flat" cmpd="sng" algn="ctr">
            <a:no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Metallwaren-handel</a:t>
            </a:r>
          </a:p>
        </p:txBody>
      </p:sp>
      <p:grpSp>
        <p:nvGrpSpPr>
          <p:cNvPr id="38" name="Gruppieren 37"/>
          <p:cNvGrpSpPr/>
          <p:nvPr/>
        </p:nvGrpSpPr>
        <p:grpSpPr>
          <a:xfrm>
            <a:off x="1205419" y="1272465"/>
            <a:ext cx="9440866" cy="4886575"/>
            <a:chOff x="1852838" y="1144909"/>
            <a:chExt cx="9440866" cy="4886575"/>
          </a:xfrm>
        </p:grpSpPr>
        <p:sp>
          <p:nvSpPr>
            <p:cNvPr id="5" name="Abgerundetes Rechteck 4"/>
            <p:cNvSpPr/>
            <p:nvPr/>
          </p:nvSpPr>
          <p:spPr>
            <a:xfrm>
              <a:off x="3438715" y="5170386"/>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Reifenhandel</a:t>
              </a:r>
            </a:p>
          </p:txBody>
        </p:sp>
        <p:sp>
          <p:nvSpPr>
            <p:cNvPr id="6" name="Abgerundetes Rechteck 5"/>
            <p:cNvSpPr/>
            <p:nvPr/>
          </p:nvSpPr>
          <p:spPr>
            <a:xfrm>
              <a:off x="5068717" y="2151278"/>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Schlosserei</a:t>
              </a:r>
            </a:p>
          </p:txBody>
        </p:sp>
        <p:sp>
          <p:nvSpPr>
            <p:cNvPr id="7" name="Abgerundetes Rechteck 6"/>
            <p:cNvSpPr/>
            <p:nvPr/>
          </p:nvSpPr>
          <p:spPr>
            <a:xfrm>
              <a:off x="8328695" y="4164016"/>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Bekleidungs-herstellung</a:t>
              </a:r>
            </a:p>
          </p:txBody>
        </p:sp>
        <p:sp>
          <p:nvSpPr>
            <p:cNvPr id="8" name="Abgerundetes Rechteck 7"/>
            <p:cNvSpPr/>
            <p:nvPr/>
          </p:nvSpPr>
          <p:spPr>
            <a:xfrm>
              <a:off x="1852838" y="4102737"/>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err="1" smtClean="0">
                  <a:solidFill>
                    <a:prstClr val="white"/>
                  </a:solidFill>
                  <a:latin typeface="Polo22RVBuch"/>
                </a:rPr>
                <a:t>Cafe</a:t>
              </a:r>
              <a:endParaRPr lang="de-DE" sz="1200" b="1" kern="0" dirty="0" smtClean="0">
                <a:solidFill>
                  <a:prstClr val="white"/>
                </a:solidFill>
                <a:latin typeface="Polo22RVBuch"/>
              </a:endParaRPr>
            </a:p>
          </p:txBody>
        </p:sp>
        <p:sp>
          <p:nvSpPr>
            <p:cNvPr id="9" name="Abgerundetes Rechteck 8"/>
            <p:cNvSpPr/>
            <p:nvPr/>
          </p:nvSpPr>
          <p:spPr>
            <a:xfrm>
              <a:off x="1852838" y="3116795"/>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Gartencenter</a:t>
              </a:r>
            </a:p>
          </p:txBody>
        </p:sp>
        <p:sp>
          <p:nvSpPr>
            <p:cNvPr id="10" name="Abgerundetes Rechteck 9"/>
            <p:cNvSpPr/>
            <p:nvPr/>
          </p:nvSpPr>
          <p:spPr>
            <a:xfrm>
              <a:off x="6726780" y="1144909"/>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Schule</a:t>
              </a:r>
            </a:p>
          </p:txBody>
        </p:sp>
        <p:sp>
          <p:nvSpPr>
            <p:cNvPr id="11" name="Abgerundetes Rechteck 10"/>
            <p:cNvSpPr/>
            <p:nvPr/>
          </p:nvSpPr>
          <p:spPr>
            <a:xfrm>
              <a:off x="9998865" y="5170386"/>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Elektrohandel</a:t>
              </a:r>
            </a:p>
          </p:txBody>
        </p:sp>
        <p:sp>
          <p:nvSpPr>
            <p:cNvPr id="12" name="Abgerundetes Rechteck 11"/>
            <p:cNvSpPr/>
            <p:nvPr/>
          </p:nvSpPr>
          <p:spPr>
            <a:xfrm>
              <a:off x="5068717" y="1144909"/>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Freibad</a:t>
              </a:r>
            </a:p>
          </p:txBody>
        </p:sp>
        <p:sp>
          <p:nvSpPr>
            <p:cNvPr id="13" name="Abgerundetes Rechteck 12"/>
            <p:cNvSpPr/>
            <p:nvPr/>
          </p:nvSpPr>
          <p:spPr>
            <a:xfrm>
              <a:off x="9998865" y="3157647"/>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Drogerie</a:t>
              </a:r>
            </a:p>
          </p:txBody>
        </p:sp>
        <p:sp>
          <p:nvSpPr>
            <p:cNvPr id="14" name="Abgerundetes Rechteck 13"/>
            <p:cNvSpPr/>
            <p:nvPr/>
          </p:nvSpPr>
          <p:spPr>
            <a:xfrm>
              <a:off x="1852838" y="2130852"/>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Dentallabor</a:t>
              </a:r>
            </a:p>
          </p:txBody>
        </p:sp>
        <p:sp>
          <p:nvSpPr>
            <p:cNvPr id="15" name="Abgerundetes Rechteck 14"/>
            <p:cNvSpPr/>
            <p:nvPr/>
          </p:nvSpPr>
          <p:spPr>
            <a:xfrm>
              <a:off x="6726780" y="5170386"/>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Metall-</a:t>
              </a:r>
              <a:br>
                <a:rPr lang="de-DE" sz="1200" b="1" kern="0" dirty="0" smtClean="0">
                  <a:solidFill>
                    <a:prstClr val="white"/>
                  </a:solidFill>
                  <a:latin typeface="Polo22RVBuch"/>
                </a:rPr>
              </a:br>
              <a:r>
                <a:rPr lang="de-DE" sz="1200" b="1" kern="0" dirty="0" err="1" smtClean="0">
                  <a:solidFill>
                    <a:prstClr val="white"/>
                  </a:solidFill>
                  <a:latin typeface="Polo22RVBuch"/>
                </a:rPr>
                <a:t>bearbeitung</a:t>
              </a:r>
              <a:endParaRPr lang="de-DE" sz="1200" b="1" kern="0" dirty="0" smtClean="0">
                <a:solidFill>
                  <a:prstClr val="white"/>
                </a:solidFill>
                <a:latin typeface="Polo22RVBuch"/>
              </a:endParaRPr>
            </a:p>
          </p:txBody>
        </p:sp>
        <p:sp>
          <p:nvSpPr>
            <p:cNvPr id="16" name="Abgerundetes Rechteck 15"/>
            <p:cNvSpPr/>
            <p:nvPr/>
          </p:nvSpPr>
          <p:spPr>
            <a:xfrm>
              <a:off x="9998865" y="2151278"/>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Druckerei</a:t>
              </a:r>
            </a:p>
          </p:txBody>
        </p:sp>
        <p:sp>
          <p:nvSpPr>
            <p:cNvPr id="17" name="Abgerundetes Rechteck 16"/>
            <p:cNvSpPr/>
            <p:nvPr/>
          </p:nvSpPr>
          <p:spPr>
            <a:xfrm>
              <a:off x="5068717" y="5170386"/>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Dachdecker</a:t>
              </a:r>
            </a:p>
          </p:txBody>
        </p:sp>
        <p:sp>
          <p:nvSpPr>
            <p:cNvPr id="18" name="Abgerundetes Rechteck 17"/>
            <p:cNvSpPr/>
            <p:nvPr/>
          </p:nvSpPr>
          <p:spPr>
            <a:xfrm>
              <a:off x="5068717" y="4164016"/>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Möbelhandel</a:t>
              </a:r>
            </a:p>
          </p:txBody>
        </p:sp>
        <p:sp>
          <p:nvSpPr>
            <p:cNvPr id="20" name="Abgerundetes Rechteck 19"/>
            <p:cNvSpPr/>
            <p:nvPr/>
          </p:nvSpPr>
          <p:spPr>
            <a:xfrm>
              <a:off x="6726780" y="2151278"/>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Parfümerie</a:t>
              </a:r>
            </a:p>
          </p:txBody>
        </p:sp>
        <p:sp>
          <p:nvSpPr>
            <p:cNvPr id="21" name="Abgerundetes Rechteck 20"/>
            <p:cNvSpPr/>
            <p:nvPr/>
          </p:nvSpPr>
          <p:spPr>
            <a:xfrm>
              <a:off x="3438715" y="2151278"/>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Gießerei</a:t>
              </a:r>
            </a:p>
          </p:txBody>
        </p:sp>
        <p:sp>
          <p:nvSpPr>
            <p:cNvPr id="22" name="Abgerundetes Rechteck 21"/>
            <p:cNvSpPr/>
            <p:nvPr/>
          </p:nvSpPr>
          <p:spPr>
            <a:xfrm>
              <a:off x="8328695" y="3157647"/>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Hotel</a:t>
              </a:r>
            </a:p>
          </p:txBody>
        </p:sp>
        <p:sp>
          <p:nvSpPr>
            <p:cNvPr id="23" name="Abgerundetes Rechteck 22"/>
            <p:cNvSpPr/>
            <p:nvPr/>
          </p:nvSpPr>
          <p:spPr>
            <a:xfrm>
              <a:off x="9998865" y="1144909"/>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Installateur</a:t>
              </a:r>
            </a:p>
          </p:txBody>
        </p:sp>
        <p:sp>
          <p:nvSpPr>
            <p:cNvPr id="24" name="Abgerundetes Rechteck 23"/>
            <p:cNvSpPr/>
            <p:nvPr/>
          </p:nvSpPr>
          <p:spPr>
            <a:xfrm>
              <a:off x="5068717" y="3157647"/>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Buchhandel</a:t>
              </a:r>
            </a:p>
          </p:txBody>
        </p:sp>
        <p:sp>
          <p:nvSpPr>
            <p:cNvPr id="25" name="Abgerundetes Rechteck 24"/>
            <p:cNvSpPr/>
            <p:nvPr/>
          </p:nvSpPr>
          <p:spPr>
            <a:xfrm>
              <a:off x="1852838" y="1144909"/>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Lebens-</a:t>
              </a:r>
              <a:r>
                <a:rPr lang="de-DE" sz="1200" b="1" kern="0" dirty="0" err="1" smtClean="0">
                  <a:solidFill>
                    <a:srgbClr val="FFFFFF"/>
                  </a:solidFill>
                  <a:latin typeface="Polo22RVBuch"/>
                </a:rPr>
                <a:t>mittelhandel</a:t>
              </a:r>
              <a:endParaRPr lang="de-DE" sz="1200" b="1" kern="0" dirty="0" smtClean="0">
                <a:solidFill>
                  <a:srgbClr val="FFFFFF"/>
                </a:solidFill>
                <a:latin typeface="Polo22RVBuch"/>
              </a:endParaRPr>
            </a:p>
          </p:txBody>
        </p:sp>
        <p:sp>
          <p:nvSpPr>
            <p:cNvPr id="26" name="Abgerundetes Rechteck 25"/>
            <p:cNvSpPr/>
            <p:nvPr/>
          </p:nvSpPr>
          <p:spPr>
            <a:xfrm>
              <a:off x="8328695" y="5170386"/>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Kindergarten</a:t>
              </a:r>
            </a:p>
          </p:txBody>
        </p:sp>
        <p:sp>
          <p:nvSpPr>
            <p:cNvPr id="28" name="Abgerundetes Rechteck 27"/>
            <p:cNvSpPr/>
            <p:nvPr/>
          </p:nvSpPr>
          <p:spPr>
            <a:xfrm>
              <a:off x="6726780" y="4164016"/>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Kosmetik-salon</a:t>
              </a:r>
            </a:p>
          </p:txBody>
        </p:sp>
        <p:sp>
          <p:nvSpPr>
            <p:cNvPr id="29" name="Abgerundetes Rechteck 28"/>
            <p:cNvSpPr/>
            <p:nvPr/>
          </p:nvSpPr>
          <p:spPr>
            <a:xfrm>
              <a:off x="8328695" y="2151278"/>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Gaststätte</a:t>
              </a:r>
            </a:p>
          </p:txBody>
        </p:sp>
        <p:sp>
          <p:nvSpPr>
            <p:cNvPr id="30" name="Abgerundetes Rechteck 29"/>
            <p:cNvSpPr/>
            <p:nvPr/>
          </p:nvSpPr>
          <p:spPr>
            <a:xfrm>
              <a:off x="3438715" y="1144909"/>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Optiker</a:t>
              </a:r>
            </a:p>
          </p:txBody>
        </p:sp>
        <p:sp>
          <p:nvSpPr>
            <p:cNvPr id="32" name="Abgerundetes Rechteck 31"/>
            <p:cNvSpPr/>
            <p:nvPr/>
          </p:nvSpPr>
          <p:spPr>
            <a:xfrm>
              <a:off x="3438715" y="4164016"/>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Grafikstudio</a:t>
              </a:r>
            </a:p>
          </p:txBody>
        </p:sp>
        <p:sp>
          <p:nvSpPr>
            <p:cNvPr id="33" name="Abgerundetes Rechteck 32"/>
            <p:cNvSpPr/>
            <p:nvPr/>
          </p:nvSpPr>
          <p:spPr>
            <a:xfrm>
              <a:off x="9998865" y="4164016"/>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Großküche</a:t>
              </a:r>
            </a:p>
          </p:txBody>
        </p:sp>
        <p:sp>
          <p:nvSpPr>
            <p:cNvPr id="34" name="Abgerundetes Rechteck 33"/>
            <p:cNvSpPr/>
            <p:nvPr/>
          </p:nvSpPr>
          <p:spPr>
            <a:xfrm>
              <a:off x="8328695" y="1144909"/>
              <a:ext cx="1294839" cy="861098"/>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Kino</a:t>
              </a:r>
            </a:p>
          </p:txBody>
        </p:sp>
        <p:sp>
          <p:nvSpPr>
            <p:cNvPr id="36" name="Abgerundetes Rechteck 35"/>
            <p:cNvSpPr/>
            <p:nvPr/>
          </p:nvSpPr>
          <p:spPr>
            <a:xfrm>
              <a:off x="6726780" y="3157647"/>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Schnaps-brennerei</a:t>
              </a:r>
            </a:p>
          </p:txBody>
        </p:sp>
        <p:sp>
          <p:nvSpPr>
            <p:cNvPr id="37" name="Abgerundetes Rechteck 36"/>
            <p:cNvSpPr/>
            <p:nvPr/>
          </p:nvSpPr>
          <p:spPr>
            <a:xfrm>
              <a:off x="3438715" y="3157647"/>
              <a:ext cx="1294839" cy="861098"/>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black">
                      <a:lumMod val="65000"/>
                      <a:lumOff val="35000"/>
                    </a:prstClr>
                  </a:solidFill>
                  <a:latin typeface="Polo22RVBuch"/>
                </a:rPr>
                <a:t> </a:t>
              </a:r>
              <a:r>
                <a:rPr lang="de-DE" sz="1200" b="1" kern="0" dirty="0" smtClean="0">
                  <a:solidFill>
                    <a:srgbClr val="FFFFFF"/>
                  </a:solidFill>
                  <a:latin typeface="Polo22RVBuch"/>
                </a:rPr>
                <a:t>Backwaren-herstellung</a:t>
              </a:r>
            </a:p>
          </p:txBody>
        </p:sp>
      </p:grpSp>
      <p:sp>
        <p:nvSpPr>
          <p:cNvPr id="39"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1.300 Betriebsarten versicherbar</a:t>
            </a:r>
            <a:endParaRPr lang="de-DE" sz="4000" dirty="0">
              <a:solidFill>
                <a:srgbClr val="008237"/>
              </a:solidFill>
            </a:endParaRPr>
          </a:p>
        </p:txBody>
      </p:sp>
    </p:spTree>
    <p:extLst>
      <p:ext uri="{BB962C8B-B14F-4D97-AF65-F5344CB8AC3E}">
        <p14:creationId xmlns:p14="http://schemas.microsoft.com/office/powerpoint/2010/main" val="1070111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11</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WWK Firmen Kombi </a:t>
            </a:r>
            <a:r>
              <a:rPr lang="de-DE" sz="4000" i="1" dirty="0" smtClean="0">
                <a:solidFill>
                  <a:srgbClr val="008237"/>
                </a:solidFill>
              </a:rPr>
              <a:t>plus</a:t>
            </a:r>
            <a:r>
              <a:rPr lang="de-DE" sz="4000" dirty="0" smtClean="0">
                <a:solidFill>
                  <a:srgbClr val="008237"/>
                </a:solidFill>
              </a:rPr>
              <a:t> Bündelrabatte</a:t>
            </a:r>
            <a:endParaRPr lang="de-DE" sz="4000" dirty="0">
              <a:solidFill>
                <a:srgbClr val="008237"/>
              </a:solidFill>
            </a:endParaRPr>
          </a:p>
        </p:txBody>
      </p:sp>
      <p:sp>
        <p:nvSpPr>
          <p:cNvPr id="12" name="Inhaltsplatzhalter 2"/>
          <p:cNvSpPr txBox="1">
            <a:spLocks/>
          </p:cNvSpPr>
          <p:nvPr/>
        </p:nvSpPr>
        <p:spPr>
          <a:xfrm>
            <a:off x="532799" y="1353108"/>
            <a:ext cx="10717091" cy="4836051"/>
          </a:xfrm>
          <a:prstGeom prst="rect">
            <a:avLst/>
          </a:prstGeom>
        </p:spPr>
        <p:txBody>
          <a:bodyPr vert="horz" lIns="0" tIns="0" rIns="0" bIns="0" rtlCol="0">
            <a:normAutofit/>
          </a:bodyPr>
          <a:lstStyle>
            <a:lvl1pPr marL="269875" indent="-269875" algn="l" defTabSz="914400" rtl="0" eaLnBrk="1" latinLnBrk="0" hangingPunct="1">
              <a:spcBef>
                <a:spcPct val="20000"/>
              </a:spcBef>
              <a:buSzPct val="105000"/>
              <a:buFontTx/>
              <a:buBlip>
                <a:blip r:embed="rId2"/>
              </a:buBlip>
              <a:tabLst/>
              <a:defRPr sz="2000" kern="1200">
                <a:solidFill>
                  <a:schemeClr val="tx1"/>
                </a:solidFill>
                <a:latin typeface="+mn-lt"/>
                <a:ea typeface="+mn-ea"/>
                <a:cs typeface="+mn-cs"/>
              </a:defRPr>
            </a:lvl1pPr>
            <a:lvl2pPr marL="528638" indent="-242888" algn="l" defTabSz="914400" rtl="0" eaLnBrk="1" latinLnBrk="0" hangingPunct="1">
              <a:spcBef>
                <a:spcPct val="20000"/>
              </a:spcBef>
              <a:buFontTx/>
              <a:buBlip>
                <a:blip r:embed="rId2"/>
              </a:buBlip>
              <a:defRPr sz="1800" kern="1200">
                <a:solidFill>
                  <a:schemeClr val="tx1"/>
                </a:solidFill>
                <a:latin typeface="+mn-lt"/>
                <a:ea typeface="+mn-ea"/>
                <a:cs typeface="+mn-cs"/>
              </a:defRPr>
            </a:lvl2pPr>
            <a:lvl3pPr marL="542925" indent="246063" algn="l" defTabSz="914400" rtl="0" eaLnBrk="1" latinLnBrk="0" hangingPunct="1">
              <a:spcBef>
                <a:spcPct val="20000"/>
              </a:spcBef>
              <a:buFontTx/>
              <a:buBlip>
                <a:blip r:embed="rId2"/>
              </a:buBlip>
              <a:tabLst>
                <a:tab pos="639763" algn="l"/>
              </a:tabLst>
              <a:defRPr sz="1800" kern="1200">
                <a:solidFill>
                  <a:schemeClr val="tx1"/>
                </a:solidFill>
                <a:latin typeface="+mn-lt"/>
                <a:ea typeface="+mn-ea"/>
                <a:cs typeface="+mn-cs"/>
              </a:defRPr>
            </a:lvl3pPr>
            <a:lvl4pPr marL="804863" indent="242888" algn="l" defTabSz="914400" rtl="0" eaLnBrk="1" latinLnBrk="0" hangingPunct="1">
              <a:spcBef>
                <a:spcPct val="20000"/>
              </a:spcBef>
              <a:buFontTx/>
              <a:buBlip>
                <a:blip r:embed="rId2"/>
              </a:buBlip>
              <a:tabLst/>
              <a:defRPr sz="1800" kern="1200">
                <a:solidFill>
                  <a:schemeClr val="tx1"/>
                </a:solidFill>
                <a:latin typeface="+mn-lt"/>
                <a:ea typeface="+mn-ea"/>
                <a:cs typeface="+mn-cs"/>
              </a:defRPr>
            </a:lvl4pPr>
            <a:lvl5pPr marL="1174750" indent="0" algn="l" defTabSz="914400" rtl="0" eaLnBrk="1" latinLnBrk="0" hangingPunct="1">
              <a:spcBef>
                <a:spcPct val="20000"/>
              </a:spcBef>
              <a:buFontTx/>
              <a:buNone/>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defRPr/>
            </a:pPr>
            <a:r>
              <a:rPr lang="de-DE" dirty="0" smtClean="0">
                <a:solidFill>
                  <a:sysClr val="windowText" lastClr="000000"/>
                </a:solidFill>
              </a:rPr>
              <a:t>Je nachdem, welche und wie viele Versicherungssparten Sie für Ihren Firmenkunden vereinbaren/bündeln, werden automatisch Bündelrabatte </a:t>
            </a:r>
            <a:r>
              <a:rPr lang="de-DE" b="1" dirty="0" smtClean="0">
                <a:solidFill>
                  <a:sysClr val="windowText" lastClr="000000"/>
                </a:solidFill>
              </a:rPr>
              <a:t>bis maximal 20 % </a:t>
            </a:r>
            <a:r>
              <a:rPr lang="de-DE" dirty="0" smtClean="0">
                <a:solidFill>
                  <a:sysClr val="windowText" lastClr="000000"/>
                </a:solidFill>
              </a:rPr>
              <a:t>berücksichtigt.</a:t>
            </a: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999" y="3623681"/>
            <a:ext cx="6345469" cy="2409585"/>
          </a:xfrm>
          <a:prstGeom prst="rect">
            <a:avLst/>
          </a:prstGeom>
          <a:noFill/>
          <a:ln w="38100">
            <a:solidFill>
              <a:srgbClr val="EF7F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hteck 13"/>
          <p:cNvSpPr/>
          <p:nvPr/>
        </p:nvSpPr>
        <p:spPr>
          <a:xfrm>
            <a:off x="785003" y="2122098"/>
            <a:ext cx="3717985" cy="267419"/>
          </a:xfrm>
          <a:prstGeom prst="rect">
            <a:avLst/>
          </a:prstGeom>
          <a:solidFill>
            <a:srgbClr val="019036"/>
          </a:solidFill>
          <a:ln w="25400" cap="flat" cmpd="sng" algn="ctr">
            <a:noFill/>
            <a:prstDash val="solid"/>
          </a:ln>
          <a:effectLst/>
        </p:spPr>
        <p:txBody>
          <a:bodyPr rtlCol="0" anchor="ctr"/>
          <a:lstStyle/>
          <a:p>
            <a:pPr algn="ctr" defTabSz="914400">
              <a:defRPr/>
            </a:pPr>
            <a:r>
              <a:rPr lang="de-DE" b="1" kern="0" dirty="0" smtClean="0">
                <a:solidFill>
                  <a:prstClr val="white"/>
                </a:solidFill>
                <a:latin typeface="Arial"/>
              </a:rPr>
              <a:t>Hauptsparten</a:t>
            </a:r>
          </a:p>
        </p:txBody>
      </p:sp>
      <p:sp>
        <p:nvSpPr>
          <p:cNvPr id="15" name="Rechteck 14"/>
          <p:cNvSpPr/>
          <p:nvPr/>
        </p:nvSpPr>
        <p:spPr>
          <a:xfrm>
            <a:off x="4655388" y="2122098"/>
            <a:ext cx="3717985" cy="267419"/>
          </a:xfrm>
          <a:prstGeom prst="rect">
            <a:avLst/>
          </a:prstGeom>
          <a:solidFill>
            <a:srgbClr val="EF7F01"/>
          </a:solidFill>
          <a:ln w="25400" cap="flat" cmpd="sng" algn="ctr">
            <a:noFill/>
            <a:prstDash val="solid"/>
          </a:ln>
          <a:effectLst/>
        </p:spPr>
        <p:txBody>
          <a:bodyPr rtlCol="0" anchor="ctr"/>
          <a:lstStyle/>
          <a:p>
            <a:pPr algn="ctr" defTabSz="914400">
              <a:defRPr/>
            </a:pPr>
            <a:r>
              <a:rPr lang="de-DE" b="1" kern="0" dirty="0" smtClean="0">
                <a:solidFill>
                  <a:prstClr val="white"/>
                </a:solidFill>
                <a:latin typeface="Arial"/>
              </a:rPr>
              <a:t>Nebensparten</a:t>
            </a:r>
          </a:p>
        </p:txBody>
      </p:sp>
      <p:sp>
        <p:nvSpPr>
          <p:cNvPr id="16" name="Rechteck 15"/>
          <p:cNvSpPr/>
          <p:nvPr/>
        </p:nvSpPr>
        <p:spPr>
          <a:xfrm>
            <a:off x="785002" y="2438399"/>
            <a:ext cx="3717985" cy="943156"/>
          </a:xfrm>
          <a:prstGeom prst="rect">
            <a:avLst/>
          </a:prstGeom>
          <a:noFill/>
          <a:ln w="25400" cap="flat" cmpd="sng" algn="ctr">
            <a:solidFill>
              <a:srgbClr val="019036"/>
            </a:solidFill>
            <a:prstDash val="solid"/>
          </a:ln>
          <a:effectLst/>
        </p:spPr>
        <p:txBody>
          <a:bodyPr rtlCol="0" anchor="ctr"/>
          <a:lstStyle/>
          <a:p>
            <a:pPr marL="285750" indent="-285750" defTabSz="914400">
              <a:buFont typeface="Wingdings" panose="05000000000000000000" pitchFamily="2" charset="2"/>
              <a:buChar char="§"/>
              <a:defRPr/>
            </a:pPr>
            <a:r>
              <a:rPr lang="de-DE" sz="1600" kern="0" dirty="0" smtClean="0">
                <a:solidFill>
                  <a:prstClr val="black"/>
                </a:solidFill>
              </a:rPr>
              <a:t>Betriebshaftpflichtversicherung</a:t>
            </a:r>
          </a:p>
          <a:p>
            <a:pPr marL="285750" indent="-285750" defTabSz="914400">
              <a:buFont typeface="Wingdings" panose="05000000000000000000" pitchFamily="2" charset="2"/>
              <a:buChar char="§"/>
              <a:defRPr/>
            </a:pPr>
            <a:r>
              <a:rPr lang="de-DE" sz="1600" kern="0" dirty="0" smtClean="0">
                <a:solidFill>
                  <a:prstClr val="black"/>
                </a:solidFill>
              </a:rPr>
              <a:t>Inhaltsversicherung</a:t>
            </a:r>
          </a:p>
          <a:p>
            <a:pPr marL="285750" indent="-285750" defTabSz="914400">
              <a:buFont typeface="Wingdings" panose="05000000000000000000" pitchFamily="2" charset="2"/>
              <a:buChar char="§"/>
              <a:defRPr/>
            </a:pPr>
            <a:r>
              <a:rPr lang="de-DE" sz="1600" kern="0" dirty="0" smtClean="0">
                <a:solidFill>
                  <a:prstClr val="black"/>
                </a:solidFill>
              </a:rPr>
              <a:t>Geschäftsgebäudeversicherung</a:t>
            </a:r>
          </a:p>
          <a:p>
            <a:pPr marL="285750" indent="-285750" defTabSz="914400">
              <a:buFont typeface="Wingdings" panose="05000000000000000000" pitchFamily="2" charset="2"/>
              <a:buChar char="§"/>
              <a:defRPr/>
            </a:pPr>
            <a:r>
              <a:rPr lang="de-DE" sz="1600" kern="0" dirty="0" smtClean="0">
                <a:solidFill>
                  <a:prstClr val="black"/>
                </a:solidFill>
              </a:rPr>
              <a:t>Gruppenunfallversicherung</a:t>
            </a:r>
          </a:p>
        </p:txBody>
      </p:sp>
      <p:sp>
        <p:nvSpPr>
          <p:cNvPr id="17" name="Rechteck 16"/>
          <p:cNvSpPr/>
          <p:nvPr/>
        </p:nvSpPr>
        <p:spPr>
          <a:xfrm>
            <a:off x="4655387" y="2444151"/>
            <a:ext cx="3717985" cy="937404"/>
          </a:xfrm>
          <a:prstGeom prst="rect">
            <a:avLst/>
          </a:prstGeom>
          <a:noFill/>
          <a:ln w="25400" cap="flat" cmpd="sng" algn="ctr">
            <a:solidFill>
              <a:srgbClr val="EF7F01"/>
            </a:solidFill>
            <a:prstDash val="solid"/>
          </a:ln>
          <a:effectLst/>
        </p:spPr>
        <p:txBody>
          <a:bodyPr rtlCol="0" anchor="ctr"/>
          <a:lstStyle/>
          <a:p>
            <a:pPr marL="285750" indent="-285750" defTabSz="914400">
              <a:buFont typeface="Wingdings" panose="05000000000000000000" pitchFamily="2" charset="2"/>
              <a:buChar char="§"/>
              <a:defRPr/>
            </a:pPr>
            <a:r>
              <a:rPr lang="de-DE" sz="1600" kern="0" dirty="0" smtClean="0">
                <a:solidFill>
                  <a:prstClr val="black"/>
                </a:solidFill>
              </a:rPr>
              <a:t>Ertragsausfallversicherung </a:t>
            </a:r>
            <a:r>
              <a:rPr lang="de-DE" sz="1600" i="1" kern="0" dirty="0" smtClean="0">
                <a:solidFill>
                  <a:prstClr val="black"/>
                </a:solidFill>
              </a:rPr>
              <a:t>plus</a:t>
            </a:r>
          </a:p>
          <a:p>
            <a:pPr marL="285750" indent="-285750" defTabSz="914400">
              <a:buFont typeface="Wingdings" panose="05000000000000000000" pitchFamily="2" charset="2"/>
              <a:buChar char="§"/>
              <a:defRPr/>
            </a:pPr>
            <a:r>
              <a:rPr lang="de-DE" sz="1600" kern="0" dirty="0" smtClean="0">
                <a:solidFill>
                  <a:prstClr val="black"/>
                </a:solidFill>
              </a:rPr>
              <a:t>Mietausfallversicherung</a:t>
            </a:r>
          </a:p>
          <a:p>
            <a:pPr marL="285750" indent="-285750" defTabSz="914400">
              <a:buFont typeface="Wingdings" panose="05000000000000000000" pitchFamily="2" charset="2"/>
              <a:buChar char="§"/>
              <a:defRPr/>
            </a:pPr>
            <a:r>
              <a:rPr lang="de-DE" sz="1600" kern="0" dirty="0" smtClean="0">
                <a:solidFill>
                  <a:prstClr val="black"/>
                </a:solidFill>
              </a:rPr>
              <a:t>Glasversicherung</a:t>
            </a:r>
            <a:endParaRPr lang="de-DE" sz="2000" kern="0" dirty="0" smtClean="0">
              <a:solidFill>
                <a:prstClr val="white"/>
              </a:solidFill>
            </a:endParaRPr>
          </a:p>
        </p:txBody>
      </p:sp>
    </p:spTree>
    <p:extLst>
      <p:ext uri="{BB962C8B-B14F-4D97-AF65-F5344CB8AC3E}">
        <p14:creationId xmlns:p14="http://schemas.microsoft.com/office/powerpoint/2010/main" val="183984572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platzhalter 11"/>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7" name="Titel 6"/>
          <p:cNvSpPr>
            <a:spLocks noGrp="1"/>
          </p:cNvSpPr>
          <p:nvPr>
            <p:ph type="ctrTitle"/>
          </p:nvPr>
        </p:nvSpPr>
        <p:spPr/>
        <p:txBody>
          <a:bodyPr>
            <a:normAutofit/>
          </a:bodyPr>
          <a:lstStyle/>
          <a:p>
            <a:r>
              <a:rPr lang="de-DE" sz="3600" dirty="0" smtClean="0"/>
              <a:t>Firmen Kombi </a:t>
            </a:r>
            <a:r>
              <a:rPr lang="de-DE" sz="3600" i="1" dirty="0" smtClean="0"/>
              <a:t>plus</a:t>
            </a:r>
            <a:r>
              <a:rPr lang="de-DE" sz="3600" dirty="0" smtClean="0"/>
              <a:t/>
            </a:r>
            <a:br>
              <a:rPr lang="de-DE" sz="3600" dirty="0" smtClean="0"/>
            </a:br>
            <a:r>
              <a:rPr lang="de-DE" sz="3600" dirty="0" err="1" smtClean="0"/>
              <a:t>Sach</a:t>
            </a:r>
            <a:endParaRPr lang="de-DE" sz="3600" dirty="0"/>
          </a:p>
        </p:txBody>
      </p:sp>
      <p:sp>
        <p:nvSpPr>
          <p:cNvPr id="9" name="Textplatzhalter 8"/>
          <p:cNvSpPr>
            <a:spLocks noGrp="1"/>
          </p:cNvSpPr>
          <p:nvPr>
            <p:ph type="body" sz="quarter" idx="12"/>
          </p:nvPr>
        </p:nvSpPr>
        <p:spPr/>
        <p:txBody>
          <a:bodyPr/>
          <a:lstStyle/>
          <a:p>
            <a:endParaRPr lang="de-DE"/>
          </a:p>
        </p:txBody>
      </p:sp>
      <p:sp>
        <p:nvSpPr>
          <p:cNvPr id="8" name="Untertitel 7"/>
          <p:cNvSpPr>
            <a:spLocks noGrp="1"/>
          </p:cNvSpPr>
          <p:nvPr>
            <p:ph type="subTitle" idx="1"/>
          </p:nvPr>
        </p:nvSpPr>
        <p:spPr/>
        <p:txBody>
          <a:bodyPr/>
          <a:lstStyle/>
          <a:p>
            <a:endParaRPr lang="de-DE"/>
          </a:p>
        </p:txBody>
      </p:sp>
      <p:sp>
        <p:nvSpPr>
          <p:cNvPr id="11" name="Textplatzhalter 10"/>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2430997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13</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669600"/>
            <a:ext cx="10801350" cy="769441"/>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WWK Firmen Kombi </a:t>
            </a:r>
            <a:r>
              <a:rPr lang="de-DE" sz="4000" b="1" i="1" dirty="0" smtClean="0">
                <a:solidFill>
                  <a:srgbClr val="008437"/>
                </a:solidFill>
              </a:rPr>
              <a:t>plus</a:t>
            </a:r>
            <a:r>
              <a:rPr lang="de-DE" sz="4000" b="1" dirty="0" smtClean="0">
                <a:solidFill>
                  <a:srgbClr val="008437"/>
                </a:solidFill>
              </a:rPr>
              <a:t> – </a:t>
            </a:r>
            <a:r>
              <a:rPr lang="de-DE" sz="4000" b="1" dirty="0" err="1" smtClean="0">
                <a:solidFill>
                  <a:srgbClr val="008437"/>
                </a:solidFill>
              </a:rPr>
              <a:t>Sach</a:t>
            </a:r>
            <a:r>
              <a:rPr lang="de-DE" sz="4000" b="1" dirty="0" smtClean="0">
                <a:solidFill>
                  <a:srgbClr val="008437"/>
                </a:solidFill>
              </a:rPr>
              <a:t/>
            </a:r>
            <a:br>
              <a:rPr lang="de-DE" sz="4000" b="1" dirty="0" smtClean="0">
                <a:solidFill>
                  <a:srgbClr val="008437"/>
                </a:solidFill>
              </a:rPr>
            </a:br>
            <a:endParaRPr lang="de-DE" sz="4800" dirty="0">
              <a:solidFill>
                <a:srgbClr val="4D4D4D"/>
              </a:solidFill>
              <a:latin typeface="WWKPolo66 Leicht"/>
            </a:endParaRPr>
          </a:p>
        </p:txBody>
      </p:sp>
      <p:sp>
        <p:nvSpPr>
          <p:cNvPr id="15" name="Rechteck 14">
            <a:extLst>
              <a:ext uri="{FF2B5EF4-FFF2-40B4-BE49-F238E27FC236}">
                <a16:creationId xmlns="" xmlns:a16="http://schemas.microsoft.com/office/drawing/2014/main" id="{193ADED7-0964-DE43-87E7-BC105E3EEE67}"/>
              </a:ext>
            </a:extLst>
          </p:cNvPr>
          <p:cNvSpPr/>
          <p:nvPr/>
        </p:nvSpPr>
        <p:spPr>
          <a:xfrm>
            <a:off x="1190681" y="1282700"/>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Betriebsverlegung</a:t>
            </a:r>
            <a:endParaRPr lang="de-DE" kern="0" dirty="0">
              <a:solidFill>
                <a:srgbClr val="FFFFFF"/>
              </a:solidFill>
            </a:endParaRPr>
          </a:p>
        </p:txBody>
      </p:sp>
      <p:sp>
        <p:nvSpPr>
          <p:cNvPr id="16" name="Rechteck 15">
            <a:extLst>
              <a:ext uri="{FF2B5EF4-FFF2-40B4-BE49-F238E27FC236}">
                <a16:creationId xmlns="" xmlns:a16="http://schemas.microsoft.com/office/drawing/2014/main" id="{E6FAB0AD-8942-EE44-9AD6-9D5AC7503D2D}"/>
              </a:ext>
            </a:extLst>
          </p:cNvPr>
          <p:cNvSpPr/>
          <p:nvPr/>
        </p:nvSpPr>
        <p:spPr>
          <a:xfrm>
            <a:off x="1190681" y="3225634"/>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EC-Gefahren (Fahrzeuganprall, böswillige Beschädigung, Aussperrung, Überschalldruckwelle)</a:t>
            </a:r>
            <a:endParaRPr lang="de-DE" kern="0" dirty="0">
              <a:solidFill>
                <a:srgbClr val="FFFFFF"/>
              </a:solidFill>
            </a:endParaRPr>
          </a:p>
        </p:txBody>
      </p:sp>
      <p:sp>
        <p:nvSpPr>
          <p:cNvPr id="17" name="Rechteck 16">
            <a:extLst>
              <a:ext uri="{FF2B5EF4-FFF2-40B4-BE49-F238E27FC236}">
                <a16:creationId xmlns="" xmlns:a16="http://schemas.microsoft.com/office/drawing/2014/main" id="{83C537FE-7320-8747-A24C-9C0433D41903}"/>
              </a:ext>
            </a:extLst>
          </p:cNvPr>
          <p:cNvSpPr/>
          <p:nvPr/>
        </p:nvSpPr>
        <p:spPr>
          <a:xfrm>
            <a:off x="1190681" y="2254167"/>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Diebstahl von Stühlen, Tischen etc. im Freien (bis 2.500 EUR)</a:t>
            </a:r>
            <a:endParaRPr lang="de-DE" kern="0" dirty="0">
              <a:solidFill>
                <a:srgbClr val="FFFFFF"/>
              </a:solidFill>
            </a:endParaRPr>
          </a:p>
        </p:txBody>
      </p:sp>
      <p:sp>
        <p:nvSpPr>
          <p:cNvPr id="18" name="Rechteck 17">
            <a:extLst>
              <a:ext uri="{FF2B5EF4-FFF2-40B4-BE49-F238E27FC236}">
                <a16:creationId xmlns="" xmlns:a16="http://schemas.microsoft.com/office/drawing/2014/main" id="{8C1003CB-86A4-AF4A-882D-4C28421F7B08}"/>
              </a:ext>
            </a:extLst>
          </p:cNvPr>
          <p:cNvSpPr/>
          <p:nvPr/>
        </p:nvSpPr>
        <p:spPr>
          <a:xfrm>
            <a:off x="1190681" y="4197101"/>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Schäden an </a:t>
            </a:r>
            <a:r>
              <a:rPr lang="de-DE" kern="0" dirty="0" err="1" smtClean="0">
                <a:solidFill>
                  <a:srgbClr val="FFFFFF"/>
                </a:solidFill>
              </a:rPr>
              <a:t>Kühlgut</a:t>
            </a:r>
            <a:r>
              <a:rPr lang="de-DE" kern="0" dirty="0" smtClean="0">
                <a:solidFill>
                  <a:srgbClr val="FFFFFF"/>
                </a:solidFill>
              </a:rPr>
              <a:t> (bis 1.000 EUR)</a:t>
            </a:r>
            <a:endParaRPr lang="de-DE" kern="0" dirty="0">
              <a:solidFill>
                <a:srgbClr val="FFFFFF"/>
              </a:solidFill>
            </a:endParaRPr>
          </a:p>
        </p:txBody>
      </p:sp>
      <p:sp>
        <p:nvSpPr>
          <p:cNvPr id="19" name="Rechteck 18">
            <a:extLst>
              <a:ext uri="{FF2B5EF4-FFF2-40B4-BE49-F238E27FC236}">
                <a16:creationId xmlns="" xmlns:a16="http://schemas.microsoft.com/office/drawing/2014/main" id="{9FDD7E21-DB4C-4649-9376-32F38DA882C8}"/>
              </a:ext>
            </a:extLst>
          </p:cNvPr>
          <p:cNvSpPr/>
          <p:nvPr/>
        </p:nvSpPr>
        <p:spPr>
          <a:xfrm>
            <a:off x="1190681" y="5168568"/>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Rückwirkungsschäden bei der Ertragsausfallversicherung </a:t>
            </a:r>
            <a:r>
              <a:rPr lang="de-DE" i="1" kern="0" dirty="0" smtClean="0">
                <a:solidFill>
                  <a:srgbClr val="FFFFFF"/>
                </a:solidFill>
              </a:rPr>
              <a:t>plus</a:t>
            </a:r>
            <a:endParaRPr lang="de-DE" kern="0" dirty="0">
              <a:solidFill>
                <a:srgbClr val="FFFFFF"/>
              </a:solidFill>
            </a:endParaRPr>
          </a:p>
        </p:txBody>
      </p:sp>
    </p:spTree>
    <p:extLst>
      <p:ext uri="{BB962C8B-B14F-4D97-AF65-F5344CB8AC3E}">
        <p14:creationId xmlns:p14="http://schemas.microsoft.com/office/powerpoint/2010/main" val="17201393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14</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669600"/>
            <a:ext cx="10801350" cy="384721"/>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WWK Firmen Kombi </a:t>
            </a:r>
            <a:r>
              <a:rPr lang="de-DE" sz="4000" b="1" i="1" dirty="0" smtClean="0">
                <a:solidFill>
                  <a:srgbClr val="008437"/>
                </a:solidFill>
              </a:rPr>
              <a:t>plus</a:t>
            </a:r>
            <a:r>
              <a:rPr lang="de-DE" sz="4000" b="1" dirty="0">
                <a:solidFill>
                  <a:srgbClr val="008437"/>
                </a:solidFill>
              </a:rPr>
              <a:t> </a:t>
            </a:r>
            <a:r>
              <a:rPr lang="de-DE" sz="4000" b="1" dirty="0" smtClean="0">
                <a:solidFill>
                  <a:srgbClr val="008437"/>
                </a:solidFill>
              </a:rPr>
              <a:t>– </a:t>
            </a:r>
            <a:r>
              <a:rPr lang="de-DE" sz="4000" b="1" dirty="0" err="1" smtClean="0">
                <a:solidFill>
                  <a:srgbClr val="008437"/>
                </a:solidFill>
              </a:rPr>
              <a:t>Sach</a:t>
            </a:r>
            <a:endParaRPr lang="de-DE" sz="4800" dirty="0">
              <a:solidFill>
                <a:srgbClr val="4D4D4D"/>
              </a:solidFill>
              <a:latin typeface="WWKPolo66 Leicht"/>
            </a:endParaRPr>
          </a:p>
        </p:txBody>
      </p:sp>
      <p:sp>
        <p:nvSpPr>
          <p:cNvPr id="15" name="Rechteck 14">
            <a:extLst>
              <a:ext uri="{FF2B5EF4-FFF2-40B4-BE49-F238E27FC236}">
                <a16:creationId xmlns="" xmlns:a16="http://schemas.microsoft.com/office/drawing/2014/main" id="{193ADED7-0964-DE43-87E7-BC105E3EEE67}"/>
              </a:ext>
            </a:extLst>
          </p:cNvPr>
          <p:cNvSpPr/>
          <p:nvPr/>
        </p:nvSpPr>
        <p:spPr>
          <a:xfrm>
            <a:off x="1197555" y="1402768"/>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Mehrverbrauch an Gas bis 2.500 EUR</a:t>
            </a:r>
            <a:endParaRPr lang="de-DE" kern="0" dirty="0">
              <a:solidFill>
                <a:srgbClr val="FFFFFF"/>
              </a:solidFill>
            </a:endParaRPr>
          </a:p>
        </p:txBody>
      </p:sp>
      <p:sp>
        <p:nvSpPr>
          <p:cNvPr id="16" name="Rechteck 15">
            <a:extLst>
              <a:ext uri="{FF2B5EF4-FFF2-40B4-BE49-F238E27FC236}">
                <a16:creationId xmlns="" xmlns:a16="http://schemas.microsoft.com/office/drawing/2014/main" id="{E6FAB0AD-8942-EE44-9AD6-9D5AC7503D2D}"/>
              </a:ext>
            </a:extLst>
          </p:cNvPr>
          <p:cNvSpPr/>
          <p:nvPr/>
        </p:nvSpPr>
        <p:spPr>
          <a:xfrm>
            <a:off x="1183808" y="2111977"/>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Einfacher Diebstahl von Geschäftsfahrrädern und -</a:t>
            </a:r>
            <a:r>
              <a:rPr lang="de-DE" kern="0" dirty="0" err="1" smtClean="0">
                <a:solidFill>
                  <a:srgbClr val="FFFFFF"/>
                </a:solidFill>
              </a:rPr>
              <a:t>pedelecs</a:t>
            </a:r>
            <a:r>
              <a:rPr lang="de-DE" kern="0" dirty="0" smtClean="0">
                <a:solidFill>
                  <a:srgbClr val="FFFFFF"/>
                </a:solidFill>
              </a:rPr>
              <a:t> bis 2.500 EUR</a:t>
            </a:r>
            <a:endParaRPr lang="de-DE" kern="0" dirty="0">
              <a:solidFill>
                <a:srgbClr val="FFFFFF"/>
              </a:solidFill>
            </a:endParaRPr>
          </a:p>
        </p:txBody>
      </p:sp>
      <p:sp>
        <p:nvSpPr>
          <p:cNvPr id="17" name="Rechteck 16">
            <a:extLst>
              <a:ext uri="{FF2B5EF4-FFF2-40B4-BE49-F238E27FC236}">
                <a16:creationId xmlns="" xmlns:a16="http://schemas.microsoft.com/office/drawing/2014/main" id="{83C537FE-7320-8747-A24C-9C0433D41903}"/>
              </a:ext>
            </a:extLst>
          </p:cNvPr>
          <p:cNvSpPr/>
          <p:nvPr/>
        </p:nvSpPr>
        <p:spPr>
          <a:xfrm>
            <a:off x="1197555" y="2830804"/>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Rohrbruch- oder Frostschäden an im Gebäude liegenden Gasrohren bis 15.000 EUR</a:t>
            </a:r>
            <a:endParaRPr lang="de-DE" kern="0" dirty="0">
              <a:solidFill>
                <a:srgbClr val="FFFFFF"/>
              </a:solidFill>
            </a:endParaRPr>
          </a:p>
        </p:txBody>
      </p:sp>
      <p:sp>
        <p:nvSpPr>
          <p:cNvPr id="18" name="Rechteck 17">
            <a:extLst>
              <a:ext uri="{FF2B5EF4-FFF2-40B4-BE49-F238E27FC236}">
                <a16:creationId xmlns="" xmlns:a16="http://schemas.microsoft.com/office/drawing/2014/main" id="{8C1003CB-86A4-AF4A-882D-4C28421F7B08}"/>
              </a:ext>
            </a:extLst>
          </p:cNvPr>
          <p:cNvSpPr/>
          <p:nvPr/>
        </p:nvSpPr>
        <p:spPr>
          <a:xfrm>
            <a:off x="1183808" y="3547149"/>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Rohrverstopfungen inkl. Verstopfungen durch Wurzeleinwuchs bis 1.000 EUR</a:t>
            </a:r>
            <a:endParaRPr lang="de-DE" kern="0" dirty="0">
              <a:solidFill>
                <a:srgbClr val="FFFFFF"/>
              </a:solidFill>
            </a:endParaRPr>
          </a:p>
        </p:txBody>
      </p:sp>
      <p:sp>
        <p:nvSpPr>
          <p:cNvPr id="19" name="Rechteck 18">
            <a:extLst>
              <a:ext uri="{FF2B5EF4-FFF2-40B4-BE49-F238E27FC236}">
                <a16:creationId xmlns="" xmlns:a16="http://schemas.microsoft.com/office/drawing/2014/main" id="{9FDD7E21-DB4C-4649-9376-32F38DA882C8}"/>
              </a:ext>
            </a:extLst>
          </p:cNvPr>
          <p:cNvSpPr/>
          <p:nvPr/>
        </p:nvSpPr>
        <p:spPr>
          <a:xfrm>
            <a:off x="1205074" y="4263400"/>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Grobe Fahrlässigkeit bis 10 % der Versicherungssumme, maximal 100.000 EUR</a:t>
            </a:r>
            <a:endParaRPr lang="de-DE" kern="0" dirty="0">
              <a:solidFill>
                <a:srgbClr val="FFFFFF"/>
              </a:solidFill>
            </a:endParaRPr>
          </a:p>
        </p:txBody>
      </p:sp>
      <p:sp>
        <p:nvSpPr>
          <p:cNvPr id="25" name="Rechteck 24">
            <a:extLst>
              <a:ext uri="{FF2B5EF4-FFF2-40B4-BE49-F238E27FC236}">
                <a16:creationId xmlns="" xmlns:a16="http://schemas.microsoft.com/office/drawing/2014/main" id="{83C537FE-7320-8747-A24C-9C0433D41903}"/>
              </a:ext>
            </a:extLst>
          </p:cNvPr>
          <p:cNvSpPr/>
          <p:nvPr/>
        </p:nvSpPr>
        <p:spPr>
          <a:xfrm>
            <a:off x="1211977" y="4962810"/>
            <a:ext cx="9923547"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kern="0" dirty="0" smtClean="0">
                <a:solidFill>
                  <a:srgbClr val="FFFFFF"/>
                </a:solidFill>
              </a:rPr>
              <a:t>Unterversicherungsverzicht bis </a:t>
            </a:r>
            <a:r>
              <a:rPr lang="de-DE" kern="0" dirty="0">
                <a:solidFill>
                  <a:srgbClr val="FFFFFF"/>
                </a:solidFill>
              </a:rPr>
              <a:t>10 % der Versicherungssumme, maximal 100.000 </a:t>
            </a:r>
            <a:r>
              <a:rPr lang="de-DE" kern="0" dirty="0" smtClean="0">
                <a:solidFill>
                  <a:srgbClr val="FFFFFF"/>
                </a:solidFill>
              </a:rPr>
              <a:t>EUR</a:t>
            </a:r>
            <a:endParaRPr lang="de-DE" kern="0" dirty="0">
              <a:solidFill>
                <a:srgbClr val="FFFFFF"/>
              </a:solidFill>
            </a:endParaRPr>
          </a:p>
        </p:txBody>
      </p:sp>
      <p:sp>
        <p:nvSpPr>
          <p:cNvPr id="3" name="Ellipse 2"/>
          <p:cNvSpPr/>
          <p:nvPr/>
        </p:nvSpPr>
        <p:spPr>
          <a:xfrm rot="20809461">
            <a:off x="8044872" y="857237"/>
            <a:ext cx="3639127" cy="1091061"/>
          </a:xfrm>
          <a:prstGeom prst="ellipse">
            <a:avLst/>
          </a:prstGeom>
          <a:solidFill>
            <a:srgbClr val="FFFFFF"/>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chemeClr val="accent5"/>
                </a:solidFill>
              </a:rPr>
              <a:t>Leistungserweiterungen gegenüber Linienprodukt</a:t>
            </a:r>
            <a:endParaRPr lang="de-DE" b="1" dirty="0">
              <a:solidFill>
                <a:schemeClr val="accent5"/>
              </a:solidFill>
            </a:endParaRPr>
          </a:p>
        </p:txBody>
      </p:sp>
    </p:spTree>
    <p:extLst>
      <p:ext uri="{BB962C8B-B14F-4D97-AF65-F5344CB8AC3E}">
        <p14:creationId xmlns:p14="http://schemas.microsoft.com/office/powerpoint/2010/main" val="40972410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15</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Einfacher Diebstahl von Geschäftsfahrrädern und -</a:t>
            </a:r>
            <a:r>
              <a:rPr lang="de-DE" b="1" dirty="0" err="1" smtClean="0"/>
              <a:t>pedelecs</a:t>
            </a:r>
            <a:endParaRPr lang="de-DE" b="1" dirty="0" smtClean="0"/>
          </a:p>
          <a:p>
            <a:pPr marL="0" indent="0">
              <a:buNone/>
            </a:pPr>
            <a:endParaRPr lang="de-DE" b="1" dirty="0" smtClean="0"/>
          </a:p>
          <a:p>
            <a:r>
              <a:rPr lang="de-DE" sz="2400" dirty="0" smtClean="0"/>
              <a:t>Versichert sind geschäftlich genutzte</a:t>
            </a:r>
          </a:p>
          <a:p>
            <a:pPr lvl="1"/>
            <a:r>
              <a:rPr lang="de-DE" sz="2000" dirty="0" smtClean="0"/>
              <a:t>Fahrräder</a:t>
            </a:r>
          </a:p>
          <a:p>
            <a:pPr lvl="1"/>
            <a:r>
              <a:rPr lang="de-DE" sz="2000" dirty="0" smtClean="0"/>
              <a:t>E-Bikes (sofern nicht versicherungspflichtig)</a:t>
            </a:r>
          </a:p>
          <a:p>
            <a:pPr lvl="1"/>
            <a:r>
              <a:rPr lang="de-DE" sz="2000" dirty="0" err="1" smtClean="0"/>
              <a:t>Pedelecs</a:t>
            </a:r>
            <a:r>
              <a:rPr lang="de-DE" sz="2000" dirty="0" smtClean="0"/>
              <a:t> </a:t>
            </a:r>
            <a:r>
              <a:rPr lang="de-DE" sz="2000" dirty="0"/>
              <a:t>(sofern nicht </a:t>
            </a:r>
            <a:r>
              <a:rPr lang="de-DE" sz="2000" dirty="0" smtClean="0"/>
              <a:t>versicherungspflichtig)</a:t>
            </a:r>
          </a:p>
          <a:p>
            <a:r>
              <a:rPr lang="de-DE" sz="2400" dirty="0" smtClean="0"/>
              <a:t>Muss mit Schloss gesichert sein</a:t>
            </a:r>
            <a:endParaRPr lang="de-DE" sz="2400" dirty="0"/>
          </a:p>
          <a:p>
            <a:r>
              <a:rPr lang="de-DE" sz="2400" dirty="0" smtClean="0"/>
              <a:t>Entschädigungsgrenze auf erstes Risiko 2.500 EUR</a:t>
            </a:r>
          </a:p>
          <a:p>
            <a:r>
              <a:rPr lang="de-DE" sz="2400" dirty="0" smtClean="0"/>
              <a:t>Versicherungsschutz begrenzt auf die Bundesrepublik Deutschland</a:t>
            </a:r>
            <a:endParaRPr lang="de-DE" sz="2400" dirty="0"/>
          </a:p>
          <a:p>
            <a:endParaRPr lang="de-DE"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Geschäftsfahrräder </a:t>
            </a:r>
            <a:r>
              <a:rPr lang="de-DE" dirty="0"/>
              <a:t>und -</a:t>
            </a:r>
            <a:r>
              <a:rPr lang="de-DE" dirty="0" err="1"/>
              <a:t>pedelecs</a:t>
            </a:r>
            <a:r>
              <a:rPr lang="de-DE" dirty="0"/>
              <a:t> </a:t>
            </a:r>
            <a:endParaRPr lang="de-DE" i="1" dirty="0"/>
          </a:p>
        </p:txBody>
      </p:sp>
    </p:spTree>
    <p:extLst>
      <p:ext uri="{BB962C8B-B14F-4D97-AF65-F5344CB8AC3E}">
        <p14:creationId xmlns:p14="http://schemas.microsoft.com/office/powerpoint/2010/main" val="31044177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a:extLst>
              <a:ext uri="{FF2B5EF4-FFF2-40B4-BE49-F238E27FC236}">
                <a16:creationId xmlns="" xmlns:a16="http://schemas.microsoft.com/office/drawing/2014/main" id="{83C537FE-7320-8747-A24C-9C0433D41903}"/>
              </a:ext>
            </a:extLst>
          </p:cNvPr>
          <p:cNvSpPr/>
          <p:nvPr/>
        </p:nvSpPr>
        <p:spPr>
          <a:xfrm>
            <a:off x="1197555" y="3403436"/>
            <a:ext cx="9930450" cy="2747982"/>
          </a:xfrm>
          <a:prstGeom prst="rect">
            <a:avLst/>
          </a:prstGeom>
          <a:solidFill>
            <a:schemeClr val="accent5"/>
          </a:solidFill>
          <a:ln w="12700" cap="flat" cmpd="sng" algn="ctr">
            <a:solidFill>
              <a:srgbClr val="EE7D00"/>
            </a:solidFill>
            <a:prstDash val="solid"/>
            <a:miter lim="800000"/>
          </a:ln>
          <a:effectLst/>
        </p:spPr>
        <p:txBody>
          <a:bodyPr lIns="180000" tIns="180000" rIns="180000" bIns="180000" rtlCol="0" anchor="t"/>
          <a:lstStyle/>
          <a:p>
            <a:pPr defTabSz="914400">
              <a:buClr>
                <a:srgbClr val="FFFFFF"/>
              </a:buClr>
              <a:defRPr/>
            </a:pPr>
            <a:r>
              <a:rPr lang="de-DE" b="1" kern="0" dirty="0" smtClean="0">
                <a:solidFill>
                  <a:srgbClr val="FFFFFF"/>
                </a:solidFill>
              </a:rPr>
              <a:t>Betriebsschließung</a:t>
            </a:r>
            <a:r>
              <a:rPr lang="de-DE" sz="1600" kern="0" dirty="0" smtClean="0">
                <a:solidFill>
                  <a:srgbClr val="FFFFFF"/>
                </a:solidFill>
              </a:rPr>
              <a:t/>
            </a:r>
            <a:br>
              <a:rPr lang="de-DE" sz="1600" kern="0" dirty="0" smtClean="0">
                <a:solidFill>
                  <a:srgbClr val="FFFFFF"/>
                </a:solidFill>
              </a:rPr>
            </a:br>
            <a:r>
              <a:rPr lang="de-DE" sz="1600" kern="0" dirty="0" smtClean="0">
                <a:solidFill>
                  <a:srgbClr val="FFFFFF"/>
                </a:solidFill>
              </a:rPr>
              <a:t>Die WWK ersetzt im Falle</a:t>
            </a:r>
            <a:endParaRPr lang="de-DE" sz="1600" kern="0" dirty="0">
              <a:solidFill>
                <a:srgbClr val="FFFFFF"/>
              </a:solidFill>
            </a:endParaRPr>
          </a:p>
          <a:p>
            <a:pPr marL="285750" indent="-285750" defTabSz="914400">
              <a:buClr>
                <a:srgbClr val="FFFFFF"/>
              </a:buClr>
              <a:buFont typeface="Wingdings" panose="05000000000000000000" pitchFamily="2" charset="2"/>
              <a:buChar char="§"/>
              <a:defRPr/>
            </a:pPr>
            <a:r>
              <a:rPr lang="de-DE" sz="1600" kern="0" dirty="0" smtClean="0">
                <a:solidFill>
                  <a:srgbClr val="FFFFFF"/>
                </a:solidFill>
              </a:rPr>
              <a:t>einer </a:t>
            </a:r>
            <a:r>
              <a:rPr lang="de-DE" sz="1600" kern="0" dirty="0">
                <a:solidFill>
                  <a:srgbClr val="FFFFFF"/>
                </a:solidFill>
              </a:rPr>
              <a:t>Schließung den Schaden für jeden Tag der Betriebsschließung bis zu 30 Schließungstage </a:t>
            </a:r>
            <a:r>
              <a:rPr lang="de-DE" sz="1600" kern="0" dirty="0" smtClean="0">
                <a:solidFill>
                  <a:srgbClr val="FFFFFF"/>
                </a:solidFill>
              </a:rPr>
              <a:t>(= Haftzeit</a:t>
            </a:r>
            <a:r>
              <a:rPr lang="de-DE" sz="1600" kern="0" dirty="0">
                <a:solidFill>
                  <a:srgbClr val="FFFFFF"/>
                </a:solidFill>
              </a:rPr>
              <a:t>), </a:t>
            </a:r>
            <a:r>
              <a:rPr lang="de-DE" sz="1600" kern="0" dirty="0" smtClean="0">
                <a:solidFill>
                  <a:srgbClr val="FFFFFF"/>
                </a:solidFill>
              </a:rPr>
              <a:t> max</a:t>
            </a:r>
            <a:r>
              <a:rPr lang="de-DE" sz="1600" kern="0" dirty="0">
                <a:solidFill>
                  <a:srgbClr val="FFFFFF"/>
                </a:solidFill>
              </a:rPr>
              <a:t>. aber bis zur vereinbarten Entschädigungsgrenze (Tage, an denen der Betrieb auch ohne die </a:t>
            </a:r>
            <a:r>
              <a:rPr lang="de-DE" sz="1600" kern="0" dirty="0" smtClean="0">
                <a:solidFill>
                  <a:srgbClr val="FFFFFF"/>
                </a:solidFill>
              </a:rPr>
              <a:t>Schließung geschlossen </a:t>
            </a:r>
            <a:r>
              <a:rPr lang="de-DE" sz="1600" kern="0" dirty="0">
                <a:solidFill>
                  <a:srgbClr val="FFFFFF"/>
                </a:solidFill>
              </a:rPr>
              <a:t>wäre, zählen nicht als Schließungstage</a:t>
            </a:r>
            <a:r>
              <a:rPr lang="de-DE" sz="1600" kern="0" dirty="0" smtClean="0">
                <a:solidFill>
                  <a:srgbClr val="FFFFFF"/>
                </a:solidFill>
              </a:rPr>
              <a:t>);</a:t>
            </a:r>
          </a:p>
          <a:p>
            <a:pPr marL="285750" indent="-285750" defTabSz="914400">
              <a:buClr>
                <a:srgbClr val="FFFFFF"/>
              </a:buClr>
              <a:buFont typeface="Wingdings" panose="05000000000000000000" pitchFamily="2" charset="2"/>
              <a:buChar char="§"/>
              <a:defRPr/>
            </a:pPr>
            <a:r>
              <a:rPr lang="de-DE" sz="1600" kern="0" dirty="0">
                <a:solidFill>
                  <a:srgbClr val="FFFFFF"/>
                </a:solidFill>
              </a:rPr>
              <a:t>einer Desinfektion die nachgewiesenen Desinfektionskosten bis zum Höchstbetrag der einfachen </a:t>
            </a:r>
            <a:r>
              <a:rPr lang="de-DE" sz="1600" kern="0" dirty="0" smtClean="0">
                <a:solidFill>
                  <a:srgbClr val="FFFFFF"/>
                </a:solidFill>
              </a:rPr>
              <a:t>  </a:t>
            </a:r>
            <a:r>
              <a:rPr lang="de-DE" sz="1600" kern="0" dirty="0">
                <a:solidFill>
                  <a:srgbClr val="FFFFFF"/>
                </a:solidFill>
              </a:rPr>
              <a:t>Tagesentschädigung</a:t>
            </a:r>
            <a:r>
              <a:rPr lang="de-DE" sz="1600" kern="0" dirty="0" smtClean="0">
                <a:solidFill>
                  <a:srgbClr val="FFFFFF"/>
                </a:solidFill>
              </a:rPr>
              <a:t>;</a:t>
            </a:r>
          </a:p>
          <a:p>
            <a:pPr marL="285750" indent="-285750" defTabSz="914400">
              <a:buClr>
                <a:srgbClr val="FFFFFF"/>
              </a:buClr>
              <a:buFont typeface="Wingdings" panose="05000000000000000000" pitchFamily="2" charset="2"/>
              <a:buChar char="§"/>
              <a:defRPr/>
            </a:pPr>
            <a:r>
              <a:rPr lang="de-DE" sz="1600" kern="0" dirty="0">
                <a:solidFill>
                  <a:srgbClr val="FFFFFF"/>
                </a:solidFill>
              </a:rPr>
              <a:t>von Schäden an Vorräten und </a:t>
            </a:r>
            <a:r>
              <a:rPr lang="de-DE" sz="1600" kern="0" dirty="0" smtClean="0">
                <a:solidFill>
                  <a:srgbClr val="FFFFFF"/>
                </a:solidFill>
              </a:rPr>
              <a:t>Waren </a:t>
            </a:r>
            <a:r>
              <a:rPr lang="de-DE" sz="1600" kern="0" dirty="0">
                <a:solidFill>
                  <a:srgbClr val="FFFFFF"/>
                </a:solidFill>
              </a:rPr>
              <a:t>den nachgewiesenen Schaden bis max. zur Höhe der vereinbarten </a:t>
            </a:r>
            <a:r>
              <a:rPr lang="de-DE" sz="1600" kern="0" dirty="0" smtClean="0">
                <a:solidFill>
                  <a:srgbClr val="FFFFFF"/>
                </a:solidFill>
              </a:rPr>
              <a:t>Entschädigungsgrenze</a:t>
            </a:r>
            <a:r>
              <a:rPr lang="de-DE" sz="1600" kern="0" dirty="0">
                <a:solidFill>
                  <a:srgbClr val="FFFFFF"/>
                </a:solidFill>
              </a:rPr>
              <a:t>, zzgl. max. 1.000 Euro für die Vernichtung oder </a:t>
            </a:r>
            <a:r>
              <a:rPr lang="de-DE" sz="1600" kern="0" dirty="0" smtClean="0">
                <a:solidFill>
                  <a:srgbClr val="FFFFFF"/>
                </a:solidFill>
              </a:rPr>
              <a:t>Brauchbarmachung</a:t>
            </a:r>
            <a:r>
              <a:rPr lang="de-DE" sz="1600" kern="0" dirty="0">
                <a:solidFill>
                  <a:srgbClr val="FFFFFF"/>
                </a:solidFill>
              </a:rPr>
              <a:t>.</a:t>
            </a:r>
          </a:p>
          <a:p>
            <a:pPr marL="285750" indent="-285750" defTabSz="914400">
              <a:buClr>
                <a:srgbClr val="FFFFFF"/>
              </a:buClr>
              <a:buFont typeface="Wingdings" panose="05000000000000000000" pitchFamily="2" charset="2"/>
              <a:buChar char="§"/>
              <a:defRPr/>
            </a:pPr>
            <a:endParaRPr lang="de-DE" kern="0" dirty="0" smtClean="0">
              <a:solidFill>
                <a:srgbClr val="FFFFFF"/>
              </a:solidFill>
            </a:endParaRPr>
          </a:p>
          <a:p>
            <a:pPr marL="285750" indent="-285750" defTabSz="914400">
              <a:buClr>
                <a:srgbClr val="FFFFFF"/>
              </a:buClr>
              <a:buFont typeface="Wingdings" panose="05000000000000000000" pitchFamily="2" charset="2"/>
              <a:buChar char="§"/>
              <a:defRPr/>
            </a:pPr>
            <a:endParaRPr lang="de-DE" kern="0" dirty="0">
              <a:solidFill>
                <a:srgbClr val="FFFFFF"/>
              </a:solidFill>
            </a:endParaRPr>
          </a:p>
        </p:txBody>
      </p:sp>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16</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669600"/>
            <a:ext cx="10801350" cy="769441"/>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WWK Firmen Kombi </a:t>
            </a:r>
            <a:r>
              <a:rPr lang="de-DE" sz="4000" b="1" i="1" dirty="0" smtClean="0">
                <a:solidFill>
                  <a:srgbClr val="008437"/>
                </a:solidFill>
              </a:rPr>
              <a:t>plus </a:t>
            </a:r>
            <a:r>
              <a:rPr lang="de-DE" sz="4000" b="1" dirty="0" smtClean="0">
                <a:solidFill>
                  <a:srgbClr val="008437"/>
                </a:solidFill>
              </a:rPr>
              <a:t>– </a:t>
            </a:r>
            <a:r>
              <a:rPr lang="de-DE" sz="4000" b="1" dirty="0" err="1" smtClean="0">
                <a:solidFill>
                  <a:srgbClr val="008437"/>
                </a:solidFill>
              </a:rPr>
              <a:t>Sach</a:t>
            </a:r>
            <a:r>
              <a:rPr lang="de-DE" sz="4000" b="1" dirty="0" smtClean="0">
                <a:solidFill>
                  <a:srgbClr val="008437"/>
                </a:solidFill>
              </a:rPr>
              <a:t/>
            </a:r>
            <a:br>
              <a:rPr lang="de-DE" sz="4000" b="1" dirty="0" smtClean="0">
                <a:solidFill>
                  <a:srgbClr val="008437"/>
                </a:solidFill>
              </a:rPr>
            </a:br>
            <a:endParaRPr lang="de-DE" sz="4800" dirty="0">
              <a:solidFill>
                <a:srgbClr val="4D4D4D"/>
              </a:solidFill>
              <a:latin typeface="WWKPolo66 Leicht"/>
            </a:endParaRPr>
          </a:p>
        </p:txBody>
      </p:sp>
      <p:sp>
        <p:nvSpPr>
          <p:cNvPr id="18" name="Rechteck 17">
            <a:extLst>
              <a:ext uri="{FF2B5EF4-FFF2-40B4-BE49-F238E27FC236}">
                <a16:creationId xmlns="" xmlns:a16="http://schemas.microsoft.com/office/drawing/2014/main" id="{8C1003CB-86A4-AF4A-882D-4C28421F7B08}"/>
              </a:ext>
            </a:extLst>
          </p:cNvPr>
          <p:cNvSpPr/>
          <p:nvPr/>
        </p:nvSpPr>
        <p:spPr>
          <a:xfrm>
            <a:off x="1183808" y="1367453"/>
            <a:ext cx="9930450" cy="540369"/>
          </a:xfrm>
          <a:prstGeom prst="rect">
            <a:avLst/>
          </a:prstGeom>
          <a:noFill/>
          <a:ln w="12700" cap="flat" cmpd="sng" algn="ctr">
            <a:solidFill>
              <a:srgbClr val="EE7D00"/>
            </a:solidFill>
            <a:prstDash val="solid"/>
            <a:miter lim="800000"/>
          </a:ln>
          <a:effectLst/>
        </p:spPr>
        <p:txBody>
          <a:bodyPr lIns="180000" tIns="180000" rIns="180000" bIns="180000" rtlCol="0" anchor="ctr"/>
          <a:lstStyle/>
          <a:p>
            <a:pPr algn="ctr" defTabSz="914400">
              <a:defRPr/>
            </a:pPr>
            <a:r>
              <a:rPr lang="de-DE" kern="0" dirty="0" smtClean="0">
                <a:solidFill>
                  <a:srgbClr val="EE7D00"/>
                </a:solidFill>
              </a:rPr>
              <a:t>Optionaler Baustein in der Inhaltsversicherung</a:t>
            </a:r>
            <a:endParaRPr lang="de-DE" kern="0" dirty="0">
              <a:solidFill>
                <a:srgbClr val="EE7D00"/>
              </a:solidFill>
            </a:endParaRPr>
          </a:p>
        </p:txBody>
      </p:sp>
      <p:sp>
        <p:nvSpPr>
          <p:cNvPr id="6" name="Rechteck 5">
            <a:extLst>
              <a:ext uri="{FF2B5EF4-FFF2-40B4-BE49-F238E27FC236}">
                <a16:creationId xmlns="" xmlns:a16="http://schemas.microsoft.com/office/drawing/2014/main" id="{83C537FE-7320-8747-A24C-9C0433D41903}"/>
              </a:ext>
            </a:extLst>
          </p:cNvPr>
          <p:cNvSpPr/>
          <p:nvPr/>
        </p:nvSpPr>
        <p:spPr>
          <a:xfrm>
            <a:off x="1197555" y="2073452"/>
            <a:ext cx="9930450" cy="540369"/>
          </a:xfrm>
          <a:prstGeom prst="rect">
            <a:avLst/>
          </a:prstGeom>
          <a:solidFill>
            <a:schemeClr val="accent5"/>
          </a:solidFill>
          <a:ln w="12700" cap="flat" cmpd="sng" algn="ctr">
            <a:solidFill>
              <a:srgbClr val="EE7D00"/>
            </a:solidFill>
            <a:prstDash val="solid"/>
            <a:miter lim="800000"/>
          </a:ln>
          <a:effectLst/>
        </p:spPr>
        <p:txBody>
          <a:bodyPr lIns="180000" tIns="180000" rIns="180000" bIns="180000" rtlCol="0" anchor="ctr"/>
          <a:lstStyle/>
          <a:p>
            <a:pPr defTabSz="914400">
              <a:defRPr/>
            </a:pPr>
            <a:r>
              <a:rPr lang="de-DE" b="1" kern="0" dirty="0" smtClean="0">
                <a:solidFill>
                  <a:srgbClr val="FFFFFF"/>
                </a:solidFill>
              </a:rPr>
              <a:t>Elektronik</a:t>
            </a:r>
            <a:endParaRPr lang="de-DE" b="1" kern="0" dirty="0">
              <a:solidFill>
                <a:srgbClr val="FFFFFF"/>
              </a:solidFill>
            </a:endParaRPr>
          </a:p>
        </p:txBody>
      </p:sp>
      <p:sp>
        <p:nvSpPr>
          <p:cNvPr id="7" name="Rechteck 6">
            <a:extLst>
              <a:ext uri="{FF2B5EF4-FFF2-40B4-BE49-F238E27FC236}">
                <a16:creationId xmlns="" xmlns:a16="http://schemas.microsoft.com/office/drawing/2014/main" id="{9FDD7E21-DB4C-4649-9376-32F38DA882C8}"/>
              </a:ext>
            </a:extLst>
          </p:cNvPr>
          <p:cNvSpPr/>
          <p:nvPr/>
        </p:nvSpPr>
        <p:spPr>
          <a:xfrm>
            <a:off x="1205074" y="2730224"/>
            <a:ext cx="9930450" cy="540369"/>
          </a:xfrm>
          <a:prstGeom prst="rect">
            <a:avLst/>
          </a:prstGeom>
          <a:solidFill>
            <a:schemeClr val="accent5"/>
          </a:solidFill>
          <a:ln w="12700" cap="flat" cmpd="sng" algn="ctr">
            <a:solidFill>
              <a:srgbClr val="EE7D00"/>
            </a:solidFill>
            <a:prstDash val="solid"/>
            <a:miter lim="800000"/>
          </a:ln>
          <a:effectLst/>
        </p:spPr>
        <p:txBody>
          <a:bodyPr lIns="180000" tIns="180000" rIns="180000" bIns="180000" rtlCol="0" anchor="ctr"/>
          <a:lstStyle/>
          <a:p>
            <a:pPr defTabSz="914400">
              <a:defRPr/>
            </a:pPr>
            <a:r>
              <a:rPr lang="de-DE" b="1" kern="0" dirty="0" smtClean="0">
                <a:solidFill>
                  <a:srgbClr val="FFFFFF"/>
                </a:solidFill>
              </a:rPr>
              <a:t>Transport</a:t>
            </a:r>
            <a:endParaRPr lang="de-DE" b="1" kern="0" dirty="0">
              <a:solidFill>
                <a:srgbClr val="FFFFFF"/>
              </a:solidFill>
            </a:endParaRPr>
          </a:p>
        </p:txBody>
      </p:sp>
    </p:spTree>
    <p:extLst>
      <p:ext uri="{BB962C8B-B14F-4D97-AF65-F5344CB8AC3E}">
        <p14:creationId xmlns:p14="http://schemas.microsoft.com/office/powerpoint/2010/main" val="35300364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17</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dirty="0" smtClean="0"/>
              <a:t>Die unvorhergesehene Beschädigung oder Zerstörung der technischen Betriebseinrichtung sowie der versicherten Daten und Programme</a:t>
            </a:r>
            <a:br>
              <a:rPr lang="de-DE" dirty="0" smtClean="0"/>
            </a:br>
            <a:r>
              <a:rPr lang="de-DE" dirty="0" smtClean="0"/>
              <a:t/>
            </a:r>
            <a:br>
              <a:rPr lang="de-DE" dirty="0" smtClean="0"/>
            </a:br>
            <a:r>
              <a:rPr lang="de-DE" dirty="0" smtClean="0"/>
              <a:t>Versichert sind beispielsweise Schäden aufgrund</a:t>
            </a:r>
          </a:p>
          <a:p>
            <a:r>
              <a:rPr lang="de-DE" sz="2400" dirty="0" smtClean="0"/>
              <a:t>Bedienungsfehler, Ungeschicklichkeit oder Vorsatz Dritter</a:t>
            </a:r>
          </a:p>
          <a:p>
            <a:r>
              <a:rPr lang="de-DE" sz="2400" dirty="0" smtClean="0"/>
              <a:t>Wasser, Feuchtigkeit</a:t>
            </a:r>
          </a:p>
          <a:p>
            <a:r>
              <a:rPr lang="de-DE" sz="2400" dirty="0" smtClean="0"/>
              <a:t>Frost oder Eisgang</a:t>
            </a:r>
          </a:p>
          <a:p>
            <a:r>
              <a:rPr lang="de-DE" sz="2400" dirty="0" smtClean="0"/>
              <a:t>Schwelen, Sengen, Glimmen oder Glühen</a:t>
            </a:r>
          </a:p>
          <a:p>
            <a:r>
              <a:rPr lang="de-DE" sz="2400" dirty="0" smtClean="0"/>
              <a:t>Überspannung, Induktion, Kurzschluss (außer Überspannungsschäden </a:t>
            </a:r>
            <a:br>
              <a:rPr lang="de-DE" sz="2400" dirty="0" smtClean="0"/>
            </a:br>
            <a:r>
              <a:rPr lang="de-DE" sz="2400" dirty="0" smtClean="0"/>
              <a:t>durch Blitz)</a:t>
            </a: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Elektronik – Definition</a:t>
            </a:r>
            <a:endParaRPr lang="de-DE" i="1" dirty="0"/>
          </a:p>
        </p:txBody>
      </p:sp>
    </p:spTree>
    <p:extLst>
      <p:ext uri="{BB962C8B-B14F-4D97-AF65-F5344CB8AC3E}">
        <p14:creationId xmlns:p14="http://schemas.microsoft.com/office/powerpoint/2010/main" val="3976373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18</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lnSpcReduction="10000"/>
          </a:bodyPr>
          <a:lstStyle/>
          <a:p>
            <a:pPr marL="0" indent="0">
              <a:buNone/>
            </a:pPr>
            <a:r>
              <a:rPr lang="de-DE" sz="2400" dirty="0" smtClean="0">
                <a:solidFill>
                  <a:schemeClr val="tx2"/>
                </a:solidFill>
              </a:rPr>
              <a:t>Versichert sind beispielsweise</a:t>
            </a:r>
          </a:p>
          <a:p>
            <a:r>
              <a:rPr lang="de-DE" sz="2400" dirty="0">
                <a:solidFill>
                  <a:schemeClr val="tx2"/>
                </a:solidFill>
              </a:rPr>
              <a:t>Anlagen und Geräte der Büro-, Daten-, Kommunikations-, Konferenz-, Schulungs-, Sicherungstechnik und elektronische Kassen </a:t>
            </a:r>
            <a:r>
              <a:rPr lang="de-DE" sz="2400" dirty="0" smtClean="0">
                <a:solidFill>
                  <a:schemeClr val="tx2"/>
                </a:solidFill>
              </a:rPr>
              <a:t>und Waagen </a:t>
            </a:r>
            <a:r>
              <a:rPr lang="de-DE" sz="2400" dirty="0">
                <a:solidFill>
                  <a:schemeClr val="tx2"/>
                </a:solidFill>
              </a:rPr>
              <a:t>(ohne Großwiegeeinrichtungen</a:t>
            </a:r>
            <a:r>
              <a:rPr lang="de-DE" sz="2400" dirty="0" smtClean="0">
                <a:solidFill>
                  <a:schemeClr val="tx2"/>
                </a:solidFill>
              </a:rPr>
              <a:t>)</a:t>
            </a:r>
            <a:endParaRPr lang="de-DE" sz="2400" dirty="0">
              <a:solidFill>
                <a:schemeClr val="tx2"/>
              </a:solidFill>
            </a:endParaRPr>
          </a:p>
          <a:p>
            <a:r>
              <a:rPr lang="de-DE" sz="2400" dirty="0" smtClean="0">
                <a:solidFill>
                  <a:schemeClr val="tx2"/>
                </a:solidFill>
              </a:rPr>
              <a:t>sonstige </a:t>
            </a:r>
            <a:r>
              <a:rPr lang="de-DE" sz="2400" dirty="0">
                <a:solidFill>
                  <a:schemeClr val="tx2"/>
                </a:solidFill>
              </a:rPr>
              <a:t>elektrische und elektrotechnische Anlagen, sofern sie zur technischen und kaufmännischen Betriebseinrichtung </a:t>
            </a:r>
            <a:r>
              <a:rPr lang="de-DE" sz="2400" dirty="0" smtClean="0">
                <a:solidFill>
                  <a:schemeClr val="tx2"/>
                </a:solidFill>
              </a:rPr>
              <a:t>gehören </a:t>
            </a:r>
            <a:br>
              <a:rPr lang="de-DE" sz="2400" dirty="0" smtClean="0">
                <a:solidFill>
                  <a:schemeClr val="tx2"/>
                </a:solidFill>
              </a:rPr>
            </a:br>
            <a:r>
              <a:rPr lang="de-DE" sz="2400" dirty="0" smtClean="0">
                <a:solidFill>
                  <a:schemeClr val="tx2"/>
                </a:solidFill>
              </a:rPr>
              <a:t/>
            </a:r>
            <a:br>
              <a:rPr lang="de-DE" sz="2400" dirty="0" smtClean="0">
                <a:solidFill>
                  <a:schemeClr val="tx2"/>
                </a:solidFill>
              </a:rPr>
            </a:br>
            <a:r>
              <a:rPr lang="de-DE" sz="2400" dirty="0" smtClean="0">
                <a:solidFill>
                  <a:srgbClr val="FF0000"/>
                </a:solidFill>
              </a:rPr>
              <a:t>Nicht versichert sind beispielsweise</a:t>
            </a:r>
          </a:p>
          <a:p>
            <a:pPr>
              <a:buClr>
                <a:srgbClr val="FF0000"/>
              </a:buClr>
            </a:pPr>
            <a:r>
              <a:rPr lang="de-DE" sz="2400" dirty="0">
                <a:solidFill>
                  <a:srgbClr val="FF0000"/>
                </a:solidFill>
              </a:rPr>
              <a:t>Autotelefone, Mobiltelefone, </a:t>
            </a:r>
            <a:r>
              <a:rPr lang="de-DE" sz="2400" dirty="0" smtClean="0">
                <a:solidFill>
                  <a:srgbClr val="FF0000"/>
                </a:solidFill>
              </a:rPr>
              <a:t>iPods, </a:t>
            </a:r>
            <a:r>
              <a:rPr lang="de-DE" sz="2400" dirty="0">
                <a:solidFill>
                  <a:srgbClr val="FF0000"/>
                </a:solidFill>
              </a:rPr>
              <a:t>Blackberrys und vergleichbare </a:t>
            </a:r>
            <a:r>
              <a:rPr lang="de-DE" sz="2400" dirty="0" smtClean="0">
                <a:solidFill>
                  <a:srgbClr val="FF0000"/>
                </a:solidFill>
              </a:rPr>
              <a:t/>
            </a:r>
            <a:br>
              <a:rPr lang="de-DE" sz="2400" dirty="0" smtClean="0">
                <a:solidFill>
                  <a:srgbClr val="FF0000"/>
                </a:solidFill>
              </a:rPr>
            </a:br>
            <a:r>
              <a:rPr lang="de-DE" sz="2400" dirty="0" smtClean="0">
                <a:solidFill>
                  <a:srgbClr val="FF0000"/>
                </a:solidFill>
              </a:rPr>
              <a:t>Geräte</a:t>
            </a:r>
            <a:endParaRPr lang="de-DE" sz="2400" dirty="0">
              <a:solidFill>
                <a:srgbClr val="FF0000"/>
              </a:solidFill>
            </a:endParaRPr>
          </a:p>
          <a:p>
            <a:pPr>
              <a:buClr>
                <a:srgbClr val="FF0000"/>
              </a:buClr>
            </a:pPr>
            <a:r>
              <a:rPr lang="de-DE" sz="2400" dirty="0" smtClean="0">
                <a:solidFill>
                  <a:srgbClr val="FF0000"/>
                </a:solidFill>
              </a:rPr>
              <a:t>ausschließlich </a:t>
            </a:r>
            <a:r>
              <a:rPr lang="de-DE" sz="2400" dirty="0">
                <a:solidFill>
                  <a:srgbClr val="FF0000"/>
                </a:solidFill>
              </a:rPr>
              <a:t>privat genutzte </a:t>
            </a:r>
            <a:r>
              <a:rPr lang="de-DE" sz="2400" dirty="0" smtClean="0">
                <a:solidFill>
                  <a:srgbClr val="FF0000"/>
                </a:solidFill>
              </a:rPr>
              <a:t>Anlagen/Geräte</a:t>
            </a:r>
            <a:endParaRPr lang="de-DE" sz="2400" dirty="0">
              <a:solidFill>
                <a:srgbClr val="FF0000"/>
              </a:solidFill>
            </a:endParaRPr>
          </a:p>
          <a:p>
            <a:pPr>
              <a:buClr>
                <a:srgbClr val="FF0000"/>
              </a:buClr>
            </a:pPr>
            <a:r>
              <a:rPr lang="de-DE" sz="2400" dirty="0" smtClean="0">
                <a:solidFill>
                  <a:srgbClr val="FF0000"/>
                </a:solidFill>
              </a:rPr>
              <a:t>Anlagen/Geräte</a:t>
            </a:r>
            <a:r>
              <a:rPr lang="de-DE" sz="2400" dirty="0">
                <a:solidFill>
                  <a:srgbClr val="FF0000"/>
                </a:solidFill>
              </a:rPr>
              <a:t>, die bei Vertragsabschluss/-einschluss älter als </a:t>
            </a:r>
            <a:r>
              <a:rPr lang="de-DE" sz="2400" dirty="0" smtClean="0">
                <a:solidFill>
                  <a:srgbClr val="FF0000"/>
                </a:solidFill>
              </a:rPr>
              <a:t>10 </a:t>
            </a:r>
            <a:r>
              <a:rPr lang="de-DE" sz="2400" dirty="0">
                <a:solidFill>
                  <a:srgbClr val="FF0000"/>
                </a:solidFill>
              </a:rPr>
              <a:t>Jahre </a:t>
            </a:r>
            <a:r>
              <a:rPr lang="de-DE" sz="2400" dirty="0" smtClean="0">
                <a:solidFill>
                  <a:srgbClr val="FF0000"/>
                </a:solidFill>
              </a:rPr>
              <a:t>sind</a:t>
            </a:r>
            <a:endParaRPr lang="de-DE" sz="2400" dirty="0">
              <a:solidFill>
                <a:srgbClr val="FF0000"/>
              </a:solidFill>
            </a:endParaRPr>
          </a:p>
          <a:p>
            <a:pPr>
              <a:buClr>
                <a:srgbClr val="FF0000"/>
              </a:buClr>
            </a:pPr>
            <a:r>
              <a:rPr lang="de-DE" sz="2400" dirty="0" smtClean="0">
                <a:solidFill>
                  <a:srgbClr val="FF0000"/>
                </a:solidFill>
              </a:rPr>
              <a:t>Unterhaltungselektronik</a:t>
            </a:r>
            <a:endParaRPr lang="de-DE" sz="2400" dirty="0">
              <a:solidFill>
                <a:srgbClr val="FF0000"/>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Elektronik – versicherte Sachen</a:t>
            </a:r>
            <a:endParaRPr lang="de-DE" i="1" dirty="0"/>
          </a:p>
        </p:txBody>
      </p:sp>
    </p:spTree>
    <p:extLst>
      <p:ext uri="{BB962C8B-B14F-4D97-AF65-F5344CB8AC3E}">
        <p14:creationId xmlns:p14="http://schemas.microsoft.com/office/powerpoint/2010/main" val="12793591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19</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Gegenstand der Versicherung</a:t>
            </a:r>
          </a:p>
          <a:p>
            <a:pPr marL="0" indent="0">
              <a:buNone/>
            </a:pPr>
            <a:r>
              <a:rPr lang="de-DE" sz="2400" dirty="0" smtClean="0"/>
              <a:t/>
            </a:r>
            <a:br>
              <a:rPr lang="de-DE" sz="2400" dirty="0" smtClean="0"/>
            </a:br>
            <a:r>
              <a:rPr lang="de-DE" sz="2400" dirty="0" smtClean="0"/>
              <a:t>Wenn eine zuständige Behörde aufgrund Gesetz (Infektionsschutzgesetz IfSG) den/im Betrieb beim Auftreten von meldepflichtigen Krankheiten oder Krankheitserregern</a:t>
            </a:r>
          </a:p>
          <a:p>
            <a:r>
              <a:rPr lang="de-DE" sz="2400" dirty="0" smtClean="0"/>
              <a:t>schließt </a:t>
            </a:r>
          </a:p>
          <a:p>
            <a:r>
              <a:rPr lang="de-DE" sz="2400" dirty="0" smtClean="0"/>
              <a:t>Tätigkeitsverbote gegen sämtliche Betriebsangehörige ausspricht</a:t>
            </a:r>
          </a:p>
          <a:p>
            <a:r>
              <a:rPr lang="de-DE" sz="2400" dirty="0" smtClean="0"/>
              <a:t>Desinfektionen der Betriebsräume anordnet</a:t>
            </a:r>
          </a:p>
          <a:p>
            <a:r>
              <a:rPr lang="de-DE" sz="2400" dirty="0" smtClean="0"/>
              <a:t>Desinfektion/Brauchbarmachung/Vernichtung von Waren </a:t>
            </a:r>
            <a:br>
              <a:rPr lang="de-DE" sz="2400" dirty="0" smtClean="0"/>
            </a:br>
            <a:r>
              <a:rPr lang="de-DE" sz="2400" dirty="0" smtClean="0"/>
              <a:t>und Vorräten anordnet</a:t>
            </a:r>
          </a:p>
          <a:p>
            <a:endParaRPr lang="de-DE"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Betriebsschließung – Voraussetzung</a:t>
            </a:r>
            <a:endParaRPr lang="de-DE" i="1" dirty="0"/>
          </a:p>
        </p:txBody>
      </p:sp>
    </p:spTree>
    <p:extLst>
      <p:ext uri="{BB962C8B-B14F-4D97-AF65-F5344CB8AC3E}">
        <p14:creationId xmlns:p14="http://schemas.microsoft.com/office/powerpoint/2010/main" val="36163005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20</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Beispiel einer korrekten Bedarfsermittlung:</a:t>
            </a:r>
          </a:p>
          <a:p>
            <a:r>
              <a:rPr lang="de-DE" sz="2400" dirty="0" smtClean="0"/>
              <a:t>Rohertrag im vergangenen Geschäftsjahr = 150.000 EUR</a:t>
            </a:r>
          </a:p>
          <a:p>
            <a:r>
              <a:rPr lang="de-DE" sz="2400" dirty="0" smtClean="0"/>
              <a:t>Öffnungszeiten = 52 Wochen, jeweils von Dienstag bis Samstag</a:t>
            </a:r>
          </a:p>
          <a:p>
            <a:pPr marL="0" indent="0">
              <a:buNone/>
            </a:pPr>
            <a:endParaRPr lang="de-DE" sz="2400" dirty="0"/>
          </a:p>
          <a:p>
            <a:pPr marL="0" indent="0">
              <a:buNone/>
            </a:pPr>
            <a:r>
              <a:rPr lang="de-DE" sz="2000" dirty="0" smtClean="0"/>
              <a:t>(Rohertrag : Öffnungszeit in Wochen : Öffnungszeit in Tagen) x 30 Tage Haftzeit = </a:t>
            </a:r>
            <a:r>
              <a:rPr lang="de-DE" sz="2000" b="1" dirty="0" smtClean="0"/>
              <a:t>Bedarf</a:t>
            </a:r>
            <a:r>
              <a:rPr lang="de-DE" sz="2000" dirty="0" smtClean="0"/>
              <a:t/>
            </a:r>
            <a:br>
              <a:rPr lang="de-DE" sz="2000" dirty="0" smtClean="0"/>
            </a:br>
            <a:r>
              <a:rPr lang="de-DE" sz="2000" dirty="0" smtClean="0"/>
              <a:t/>
            </a:r>
            <a:br>
              <a:rPr lang="de-DE" sz="2000" dirty="0" smtClean="0"/>
            </a:br>
            <a:r>
              <a:rPr lang="de-DE" sz="2000" dirty="0" smtClean="0"/>
              <a:t>(150.000 : 52 : 5) x 30 = </a:t>
            </a:r>
            <a:r>
              <a:rPr lang="de-DE" sz="2000" b="1" dirty="0" smtClean="0"/>
              <a:t>17.300 EUR</a:t>
            </a:r>
            <a:br>
              <a:rPr lang="de-DE" sz="2000" b="1" dirty="0" smtClean="0"/>
            </a:br>
            <a:r>
              <a:rPr lang="de-DE" sz="2000" b="1" dirty="0" smtClean="0"/>
              <a:t/>
            </a:r>
            <a:br>
              <a:rPr lang="de-DE" sz="2000" b="1" dirty="0" smtClean="0"/>
            </a:br>
            <a:r>
              <a:rPr lang="de-DE" sz="2000" b="1" dirty="0" smtClean="0"/>
              <a:t>Hinweis:</a:t>
            </a:r>
            <a:br>
              <a:rPr lang="de-DE" sz="2000" b="1" dirty="0" smtClean="0"/>
            </a:br>
            <a:r>
              <a:rPr lang="de-DE" sz="2000" dirty="0" smtClean="0"/>
              <a:t>Ein Rohertrag von 150.000 EUR entspricht in etwa einem Jahresbruttoumsatz von 385.000 EUR.</a:t>
            </a:r>
            <a:endParaRPr lang="de-DE" sz="2400"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Betriebsschließung – Versicherungsbedarf</a:t>
            </a:r>
            <a:endParaRPr lang="de-DE" i="1" dirty="0"/>
          </a:p>
        </p:txBody>
      </p:sp>
    </p:spTree>
    <p:extLst>
      <p:ext uri="{BB962C8B-B14F-4D97-AF65-F5344CB8AC3E}">
        <p14:creationId xmlns:p14="http://schemas.microsoft.com/office/powerpoint/2010/main" val="25881827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3" name="Titel 2"/>
          <p:cNvSpPr>
            <a:spLocks noGrp="1"/>
          </p:cNvSpPr>
          <p:nvPr>
            <p:ph type="ctrTitle"/>
          </p:nvPr>
        </p:nvSpPr>
        <p:spPr/>
        <p:txBody>
          <a:bodyPr>
            <a:normAutofit/>
          </a:bodyPr>
          <a:lstStyle/>
          <a:p>
            <a:r>
              <a:rPr lang="de-DE" sz="3600" dirty="0" smtClean="0"/>
              <a:t>Firmen Kombi </a:t>
            </a:r>
            <a:r>
              <a:rPr lang="de-DE" sz="3600" i="1" dirty="0" smtClean="0"/>
              <a:t>plus</a:t>
            </a:r>
            <a:r>
              <a:rPr lang="de-DE" sz="3600" dirty="0" smtClean="0"/>
              <a:t> </a:t>
            </a:r>
            <a:r>
              <a:rPr lang="de-DE" sz="3600" dirty="0" err="1" smtClean="0"/>
              <a:t>haftpflicht</a:t>
            </a:r>
            <a:endParaRPr lang="de-DE" sz="3600" dirty="0"/>
          </a:p>
        </p:txBody>
      </p:sp>
      <p:sp>
        <p:nvSpPr>
          <p:cNvPr id="5" name="Textplatzhalter 4"/>
          <p:cNvSpPr>
            <a:spLocks noGrp="1"/>
          </p:cNvSpPr>
          <p:nvPr>
            <p:ph type="body" sz="quarter" idx="12"/>
          </p:nvPr>
        </p:nvSpPr>
        <p:spPr/>
        <p:txBody>
          <a:bodyPr/>
          <a:lstStyle/>
          <a:p>
            <a:endParaRPr lang="de-DE"/>
          </a:p>
        </p:txBody>
      </p:sp>
      <p:sp>
        <p:nvSpPr>
          <p:cNvPr id="4" name="Untertitel 3"/>
          <p:cNvSpPr>
            <a:spLocks noGrp="1"/>
          </p:cNvSpPr>
          <p:nvPr>
            <p:ph type="subTitle" idx="1"/>
          </p:nvPr>
        </p:nvSpPr>
        <p:spPr/>
        <p:txBody>
          <a:bodyPr/>
          <a:lstStyle/>
          <a:p>
            <a:endParaRPr lang="de-DE"/>
          </a:p>
        </p:txBody>
      </p:sp>
      <p:sp>
        <p:nvSpPr>
          <p:cNvPr id="7" name="Textplatzhalter 6"/>
          <p:cNvSpPr>
            <a:spLocks noGrp="1"/>
          </p:cNvSpPr>
          <p:nvPr>
            <p:ph type="body" sz="quarter" idx="15"/>
          </p:nvPr>
        </p:nvSpPr>
        <p:spPr/>
        <p:txBody>
          <a:bodyPr/>
          <a:lstStyle/>
          <a:p>
            <a:endParaRPr lang="de-DE"/>
          </a:p>
        </p:txBody>
      </p:sp>
      <p:sp>
        <p:nvSpPr>
          <p:cNvPr id="2" name="Foliennummernplatzhalter 1"/>
          <p:cNvSpPr>
            <a:spLocks noGrp="1"/>
          </p:cNvSpPr>
          <p:nvPr>
            <p:ph type="sldNum" sz="quarter" idx="4294967295"/>
          </p:nvPr>
        </p:nvSpPr>
        <p:spPr>
          <a:xfrm>
            <a:off x="0" y="6418263"/>
            <a:ext cx="461963" cy="365125"/>
          </a:xfrm>
        </p:spPr>
        <p:txBody>
          <a:bodyPr/>
          <a:lstStyle/>
          <a:p>
            <a:fld id="{012F43C7-0723-48E7-B4E9-E0F128784CAA}" type="slidenum">
              <a:rPr lang="de-DE" smtClean="0">
                <a:solidFill>
                  <a:srgbClr val="FFFFFF"/>
                </a:solidFill>
              </a:rPr>
              <a:pPr/>
              <a:t>21</a:t>
            </a:fld>
            <a:endParaRPr lang="de-DE" dirty="0">
              <a:solidFill>
                <a:srgbClr val="FFFFFF"/>
              </a:solidFill>
            </a:endParaRPr>
          </a:p>
        </p:txBody>
      </p:sp>
    </p:spTree>
    <p:extLst>
      <p:ext uri="{BB962C8B-B14F-4D97-AF65-F5344CB8AC3E}">
        <p14:creationId xmlns:p14="http://schemas.microsoft.com/office/powerpoint/2010/main" val="3651394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22</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581114"/>
            <a:ext cx="10801350" cy="857927"/>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WWK Firmen Kombi </a:t>
            </a:r>
            <a:r>
              <a:rPr lang="de-DE" sz="4000" b="1" i="1" dirty="0" smtClean="0">
                <a:solidFill>
                  <a:srgbClr val="008437"/>
                </a:solidFill>
              </a:rPr>
              <a:t>plus</a:t>
            </a:r>
            <a:r>
              <a:rPr lang="de-DE" sz="4000" b="1" dirty="0" smtClean="0">
                <a:solidFill>
                  <a:srgbClr val="008437"/>
                </a:solidFill>
              </a:rPr>
              <a:t> – Haftpflicht</a:t>
            </a:r>
            <a:br>
              <a:rPr lang="de-DE" sz="4000" b="1" dirty="0" smtClean="0">
                <a:solidFill>
                  <a:srgbClr val="008437"/>
                </a:solidFill>
              </a:rPr>
            </a:br>
            <a:endParaRPr lang="de-DE" sz="4800" dirty="0">
              <a:solidFill>
                <a:srgbClr val="4D4D4D"/>
              </a:solidFill>
              <a:latin typeface="WWKPolo66 Leicht"/>
            </a:endParaRPr>
          </a:p>
        </p:txBody>
      </p:sp>
      <p:sp>
        <p:nvSpPr>
          <p:cNvPr id="15" name="Rechteck 14">
            <a:extLst>
              <a:ext uri="{FF2B5EF4-FFF2-40B4-BE49-F238E27FC236}">
                <a16:creationId xmlns="" xmlns:a16="http://schemas.microsoft.com/office/drawing/2014/main" id="{193ADED7-0964-DE43-87E7-BC105E3EEE67}"/>
              </a:ext>
            </a:extLst>
          </p:cNvPr>
          <p:cNvSpPr/>
          <p:nvPr/>
        </p:nvSpPr>
        <p:spPr>
          <a:xfrm>
            <a:off x="1262210" y="2330986"/>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400" kern="0" dirty="0" smtClean="0">
                <a:solidFill>
                  <a:srgbClr val="FFFFFF"/>
                </a:solidFill>
              </a:rPr>
              <a:t>Deckungssummen bis 7.500.000 EUR, Tätigkeitsschäden bis 3.000.000 EUR</a:t>
            </a:r>
            <a:endParaRPr lang="de-DE" sz="2400" kern="0" dirty="0">
              <a:solidFill>
                <a:srgbClr val="FFFFFF"/>
              </a:solidFill>
            </a:endParaRPr>
          </a:p>
        </p:txBody>
      </p:sp>
      <p:sp>
        <p:nvSpPr>
          <p:cNvPr id="11" name="Rechteck 10">
            <a:extLst>
              <a:ext uri="{FF2B5EF4-FFF2-40B4-BE49-F238E27FC236}">
                <a16:creationId xmlns="" xmlns:a16="http://schemas.microsoft.com/office/drawing/2014/main" id="{83C537FE-7320-8747-A24C-9C0433D41903}"/>
              </a:ext>
            </a:extLst>
          </p:cNvPr>
          <p:cNvSpPr/>
          <p:nvPr/>
        </p:nvSpPr>
        <p:spPr>
          <a:xfrm>
            <a:off x="1262210" y="3084235"/>
            <a:ext cx="9930450" cy="540369"/>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400" kern="0" dirty="0" smtClean="0">
                <a:solidFill>
                  <a:srgbClr val="FFFFFF"/>
                </a:solidFill>
              </a:rPr>
              <a:t>Tarifierung nach Umsatz</a:t>
            </a:r>
            <a:endParaRPr lang="de-DE" sz="2400" kern="0" dirty="0">
              <a:solidFill>
                <a:srgbClr val="FFFFFF"/>
              </a:solidFill>
            </a:endParaRPr>
          </a:p>
        </p:txBody>
      </p:sp>
      <p:sp>
        <p:nvSpPr>
          <p:cNvPr id="12" name="Rechteck 11">
            <a:extLst>
              <a:ext uri="{FF2B5EF4-FFF2-40B4-BE49-F238E27FC236}">
                <a16:creationId xmlns="" xmlns:a16="http://schemas.microsoft.com/office/drawing/2014/main" id="{193ADED7-0964-DE43-87E7-BC105E3EEE67}"/>
              </a:ext>
            </a:extLst>
          </p:cNvPr>
          <p:cNvSpPr/>
          <p:nvPr/>
        </p:nvSpPr>
        <p:spPr>
          <a:xfrm>
            <a:off x="1262210" y="1545937"/>
            <a:ext cx="9930450" cy="540369"/>
          </a:xfrm>
          <a:prstGeom prst="rect">
            <a:avLst/>
          </a:prstGeom>
          <a:noFill/>
          <a:ln w="12700" cap="flat" cmpd="sng" algn="ctr">
            <a:solidFill>
              <a:srgbClr val="008337"/>
            </a:solidFill>
            <a:prstDash val="solid"/>
            <a:miter lim="800000"/>
          </a:ln>
          <a:effectLst/>
        </p:spPr>
        <p:txBody>
          <a:bodyPr lIns="180000" tIns="180000" rIns="180000" bIns="180000" rtlCol="0" anchor="ctr"/>
          <a:lstStyle/>
          <a:p>
            <a:pPr algn="ctr" defTabSz="914400">
              <a:defRPr/>
            </a:pPr>
            <a:r>
              <a:rPr lang="de-DE" sz="2400" b="1" kern="0" dirty="0" smtClean="0">
                <a:solidFill>
                  <a:srgbClr val="008237"/>
                </a:solidFill>
              </a:rPr>
              <a:t>Grundsätzliches</a:t>
            </a:r>
            <a:endParaRPr lang="de-DE" sz="2400" b="1" kern="0" dirty="0">
              <a:solidFill>
                <a:srgbClr val="008237"/>
              </a:solidFill>
            </a:endParaRPr>
          </a:p>
        </p:txBody>
      </p:sp>
    </p:spTree>
    <p:extLst>
      <p:ext uri="{BB962C8B-B14F-4D97-AF65-F5344CB8AC3E}">
        <p14:creationId xmlns:p14="http://schemas.microsoft.com/office/powerpoint/2010/main" val="34076136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23</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581114"/>
            <a:ext cx="10801350" cy="857927"/>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WWK Firmen Kombi </a:t>
            </a:r>
            <a:r>
              <a:rPr lang="de-DE" sz="4000" b="1" i="1" dirty="0" smtClean="0">
                <a:solidFill>
                  <a:srgbClr val="008437"/>
                </a:solidFill>
              </a:rPr>
              <a:t>plus</a:t>
            </a:r>
            <a:r>
              <a:rPr lang="de-DE" sz="4000" b="1" dirty="0" smtClean="0">
                <a:solidFill>
                  <a:srgbClr val="008437"/>
                </a:solidFill>
              </a:rPr>
              <a:t> – Haftpflicht</a:t>
            </a:r>
            <a:br>
              <a:rPr lang="de-DE" sz="4000" b="1" dirty="0" smtClean="0">
                <a:solidFill>
                  <a:srgbClr val="008437"/>
                </a:solidFill>
              </a:rPr>
            </a:br>
            <a:endParaRPr lang="de-DE" sz="4800" dirty="0">
              <a:solidFill>
                <a:srgbClr val="4D4D4D"/>
              </a:solidFill>
              <a:latin typeface="WWKPolo66 Leicht"/>
            </a:endParaRPr>
          </a:p>
        </p:txBody>
      </p:sp>
      <p:sp>
        <p:nvSpPr>
          <p:cNvPr id="16" name="Rechteck 15">
            <a:extLst>
              <a:ext uri="{FF2B5EF4-FFF2-40B4-BE49-F238E27FC236}">
                <a16:creationId xmlns="" xmlns:a16="http://schemas.microsoft.com/office/drawing/2014/main" id="{E6FAB0AD-8942-EE44-9AD6-9D5AC7503D2D}"/>
              </a:ext>
            </a:extLst>
          </p:cNvPr>
          <p:cNvSpPr/>
          <p:nvPr/>
        </p:nvSpPr>
        <p:spPr>
          <a:xfrm>
            <a:off x="1194441" y="2172711"/>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Selbstfahrende Arbeitsmaschinen und Gabelstapler bis 20 km/h (WWK Firmen Kombi </a:t>
            </a:r>
            <a:r>
              <a:rPr lang="de-DE" sz="2000" i="1" kern="0" dirty="0" smtClean="0">
                <a:solidFill>
                  <a:srgbClr val="FFFFFF"/>
                </a:solidFill>
              </a:rPr>
              <a:t>plus</a:t>
            </a:r>
            <a:r>
              <a:rPr lang="de-DE" sz="2000" kern="0" dirty="0" smtClean="0">
                <a:solidFill>
                  <a:srgbClr val="FFFFFF"/>
                </a:solidFill>
              </a:rPr>
              <a:t>)</a:t>
            </a:r>
            <a:endParaRPr lang="de-DE" sz="2000" kern="0" dirty="0">
              <a:solidFill>
                <a:srgbClr val="FFFFFF"/>
              </a:solidFill>
            </a:endParaRPr>
          </a:p>
        </p:txBody>
      </p:sp>
      <p:sp>
        <p:nvSpPr>
          <p:cNvPr id="18" name="Rechteck 17">
            <a:extLst>
              <a:ext uri="{FF2B5EF4-FFF2-40B4-BE49-F238E27FC236}">
                <a16:creationId xmlns="" xmlns:a16="http://schemas.microsoft.com/office/drawing/2014/main" id="{8C1003CB-86A4-AF4A-882D-4C28421F7B08}"/>
              </a:ext>
            </a:extLst>
          </p:cNvPr>
          <p:cNvSpPr/>
          <p:nvPr/>
        </p:nvSpPr>
        <p:spPr>
          <a:xfrm>
            <a:off x="1194441" y="3062721"/>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Gewahrsamsschäden</a:t>
            </a:r>
            <a:endParaRPr lang="de-DE" sz="2000" kern="0" dirty="0">
              <a:solidFill>
                <a:srgbClr val="FFFFFF"/>
              </a:solidFill>
            </a:endParaRPr>
          </a:p>
        </p:txBody>
      </p:sp>
      <p:sp>
        <p:nvSpPr>
          <p:cNvPr id="19" name="Rechteck 18">
            <a:extLst>
              <a:ext uri="{FF2B5EF4-FFF2-40B4-BE49-F238E27FC236}">
                <a16:creationId xmlns="" xmlns:a16="http://schemas.microsoft.com/office/drawing/2014/main" id="{9FDD7E21-DB4C-4649-9376-32F38DA882C8}"/>
              </a:ext>
            </a:extLst>
          </p:cNvPr>
          <p:cNvSpPr/>
          <p:nvPr/>
        </p:nvSpPr>
        <p:spPr>
          <a:xfrm>
            <a:off x="1194441" y="3952731"/>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Handwerksordnung (technischer oder fachlicher Zusammenhang)</a:t>
            </a:r>
            <a:endParaRPr lang="de-DE" sz="2000" kern="0" dirty="0">
              <a:solidFill>
                <a:srgbClr val="FFFFFF"/>
              </a:solidFill>
            </a:endParaRPr>
          </a:p>
        </p:txBody>
      </p:sp>
      <p:sp>
        <p:nvSpPr>
          <p:cNvPr id="25" name="Rechteck 24">
            <a:extLst>
              <a:ext uri="{FF2B5EF4-FFF2-40B4-BE49-F238E27FC236}">
                <a16:creationId xmlns="" xmlns:a16="http://schemas.microsoft.com/office/drawing/2014/main" id="{83C537FE-7320-8747-A24C-9C0433D41903}"/>
              </a:ext>
            </a:extLst>
          </p:cNvPr>
          <p:cNvSpPr/>
          <p:nvPr/>
        </p:nvSpPr>
        <p:spPr>
          <a:xfrm>
            <a:off x="1197998" y="4842742"/>
            <a:ext cx="1000571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Erstellen von Energieausweisen</a:t>
            </a:r>
            <a:endParaRPr lang="de-DE" sz="2000" kern="0" dirty="0">
              <a:solidFill>
                <a:srgbClr val="FFFFFF"/>
              </a:solidFill>
            </a:endParaRPr>
          </a:p>
        </p:txBody>
      </p:sp>
      <p:sp>
        <p:nvSpPr>
          <p:cNvPr id="11" name="Rechteck 10">
            <a:extLst>
              <a:ext uri="{FF2B5EF4-FFF2-40B4-BE49-F238E27FC236}">
                <a16:creationId xmlns="" xmlns:a16="http://schemas.microsoft.com/office/drawing/2014/main" id="{193ADED7-0964-DE43-87E7-BC105E3EEE67}"/>
              </a:ext>
            </a:extLst>
          </p:cNvPr>
          <p:cNvSpPr/>
          <p:nvPr/>
        </p:nvSpPr>
        <p:spPr>
          <a:xfrm>
            <a:off x="1194441" y="1282700"/>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err="1" smtClean="0">
                <a:solidFill>
                  <a:srgbClr val="FFFFFF"/>
                </a:solidFill>
              </a:rPr>
              <a:t>Obhutsschäden</a:t>
            </a:r>
            <a:endParaRPr lang="de-DE" sz="2000" kern="0" dirty="0">
              <a:solidFill>
                <a:srgbClr val="FFFFFF"/>
              </a:solidFill>
            </a:endParaRPr>
          </a:p>
        </p:txBody>
      </p:sp>
    </p:spTree>
    <p:extLst>
      <p:ext uri="{BB962C8B-B14F-4D97-AF65-F5344CB8AC3E}">
        <p14:creationId xmlns:p14="http://schemas.microsoft.com/office/powerpoint/2010/main" val="42527083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24</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581114"/>
            <a:ext cx="10801350" cy="857927"/>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WWK Firmen Kombi </a:t>
            </a:r>
            <a:r>
              <a:rPr lang="de-DE" sz="4000" b="1" i="1" dirty="0" smtClean="0">
                <a:solidFill>
                  <a:srgbClr val="008437"/>
                </a:solidFill>
              </a:rPr>
              <a:t>plus</a:t>
            </a:r>
            <a:r>
              <a:rPr lang="de-DE" sz="4000" b="1" dirty="0" smtClean="0">
                <a:solidFill>
                  <a:srgbClr val="008437"/>
                </a:solidFill>
              </a:rPr>
              <a:t> – Haftpflicht</a:t>
            </a:r>
            <a:br>
              <a:rPr lang="de-DE" sz="4000" b="1" dirty="0" smtClean="0">
                <a:solidFill>
                  <a:srgbClr val="008437"/>
                </a:solidFill>
              </a:rPr>
            </a:br>
            <a:endParaRPr lang="de-DE" sz="4800" dirty="0">
              <a:solidFill>
                <a:srgbClr val="4D4D4D"/>
              </a:solidFill>
              <a:latin typeface="WWKPolo66 Leicht"/>
            </a:endParaRPr>
          </a:p>
        </p:txBody>
      </p:sp>
      <p:sp>
        <p:nvSpPr>
          <p:cNvPr id="16" name="Rechteck 15">
            <a:extLst>
              <a:ext uri="{FF2B5EF4-FFF2-40B4-BE49-F238E27FC236}">
                <a16:creationId xmlns="" xmlns:a16="http://schemas.microsoft.com/office/drawing/2014/main" id="{E6FAB0AD-8942-EE44-9AD6-9D5AC7503D2D}"/>
              </a:ext>
            </a:extLst>
          </p:cNvPr>
          <p:cNvSpPr/>
          <p:nvPr/>
        </p:nvSpPr>
        <p:spPr>
          <a:xfrm>
            <a:off x="1194441" y="2172711"/>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a:solidFill>
                  <a:srgbClr val="FFFFFF"/>
                </a:solidFill>
              </a:rPr>
              <a:t>Mietsachschäden an sonstigen beweglichen Sachen</a:t>
            </a:r>
          </a:p>
        </p:txBody>
      </p:sp>
      <p:sp>
        <p:nvSpPr>
          <p:cNvPr id="18" name="Rechteck 17">
            <a:extLst>
              <a:ext uri="{FF2B5EF4-FFF2-40B4-BE49-F238E27FC236}">
                <a16:creationId xmlns="" xmlns:a16="http://schemas.microsoft.com/office/drawing/2014/main" id="{8C1003CB-86A4-AF4A-882D-4C28421F7B08}"/>
              </a:ext>
            </a:extLst>
          </p:cNvPr>
          <p:cNvSpPr/>
          <p:nvPr/>
        </p:nvSpPr>
        <p:spPr>
          <a:xfrm>
            <a:off x="1194441" y="3062721"/>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a:solidFill>
                  <a:srgbClr val="FFFFFF"/>
                </a:solidFill>
              </a:rPr>
              <a:t>Drohnen und unbemannte </a:t>
            </a:r>
            <a:r>
              <a:rPr lang="de-DE" sz="2000" kern="0" dirty="0" smtClean="0">
                <a:solidFill>
                  <a:srgbClr val="FFFFFF"/>
                </a:solidFill>
              </a:rPr>
              <a:t>Luftfahrtsysteme</a:t>
            </a:r>
            <a:endParaRPr lang="de-DE" sz="2000" kern="0" dirty="0">
              <a:solidFill>
                <a:srgbClr val="FFFFFF"/>
              </a:solidFill>
            </a:endParaRPr>
          </a:p>
        </p:txBody>
      </p:sp>
      <p:sp>
        <p:nvSpPr>
          <p:cNvPr id="19" name="Rechteck 18">
            <a:extLst>
              <a:ext uri="{FF2B5EF4-FFF2-40B4-BE49-F238E27FC236}">
                <a16:creationId xmlns="" xmlns:a16="http://schemas.microsoft.com/office/drawing/2014/main" id="{9FDD7E21-DB4C-4649-9376-32F38DA882C8}"/>
              </a:ext>
            </a:extLst>
          </p:cNvPr>
          <p:cNvSpPr/>
          <p:nvPr/>
        </p:nvSpPr>
        <p:spPr>
          <a:xfrm>
            <a:off x="1194441" y="3952731"/>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a:solidFill>
                  <a:srgbClr val="FFFFFF"/>
                </a:solidFill>
              </a:rPr>
              <a:t>Non-Ownership-Deckung</a:t>
            </a:r>
          </a:p>
        </p:txBody>
      </p:sp>
      <p:sp>
        <p:nvSpPr>
          <p:cNvPr id="25" name="Rechteck 24">
            <a:extLst>
              <a:ext uri="{FF2B5EF4-FFF2-40B4-BE49-F238E27FC236}">
                <a16:creationId xmlns="" xmlns:a16="http://schemas.microsoft.com/office/drawing/2014/main" id="{83C537FE-7320-8747-A24C-9C0433D41903}"/>
              </a:ext>
            </a:extLst>
          </p:cNvPr>
          <p:cNvSpPr/>
          <p:nvPr/>
        </p:nvSpPr>
        <p:spPr>
          <a:xfrm>
            <a:off x="1197998" y="4842742"/>
            <a:ext cx="1000571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a:solidFill>
                  <a:srgbClr val="FFFFFF"/>
                </a:solidFill>
              </a:rPr>
              <a:t>Baustellenrisiko</a:t>
            </a:r>
          </a:p>
        </p:txBody>
      </p:sp>
      <p:sp>
        <p:nvSpPr>
          <p:cNvPr id="11" name="Rechteck 10">
            <a:extLst>
              <a:ext uri="{FF2B5EF4-FFF2-40B4-BE49-F238E27FC236}">
                <a16:creationId xmlns="" xmlns:a16="http://schemas.microsoft.com/office/drawing/2014/main" id="{193ADED7-0964-DE43-87E7-BC105E3EEE67}"/>
              </a:ext>
            </a:extLst>
          </p:cNvPr>
          <p:cNvSpPr/>
          <p:nvPr/>
        </p:nvSpPr>
        <p:spPr>
          <a:xfrm>
            <a:off x="1194441" y="1282700"/>
            <a:ext cx="10012672" cy="763731"/>
          </a:xfrm>
          <a:prstGeom prst="rect">
            <a:avLst/>
          </a:prstGeom>
          <a:solidFill>
            <a:srgbClr val="008337"/>
          </a:solidFill>
          <a:ln w="12700" cap="flat" cmpd="sng" algn="ctr">
            <a:solidFill>
              <a:srgbClr val="008337"/>
            </a:solidFill>
            <a:prstDash val="solid"/>
            <a:miter lim="800000"/>
          </a:ln>
          <a:effectLst/>
        </p:spPr>
        <p:txBody>
          <a:bodyPr lIns="180000" tIns="180000" rIns="180000" bIns="180000" rtlCol="0" anchor="ctr"/>
          <a:lstStyle/>
          <a:p>
            <a:pPr defTabSz="914400">
              <a:defRPr/>
            </a:pPr>
            <a:r>
              <a:rPr lang="de-DE" sz="2000" kern="0" dirty="0">
                <a:solidFill>
                  <a:srgbClr val="FFFFFF"/>
                </a:solidFill>
              </a:rPr>
              <a:t>Schäden an gestelltem </a:t>
            </a:r>
            <a:r>
              <a:rPr lang="de-DE" sz="2000" kern="0" dirty="0" smtClean="0">
                <a:solidFill>
                  <a:srgbClr val="FFFFFF"/>
                </a:solidFill>
              </a:rPr>
              <a:t>Fremdmaterial</a:t>
            </a:r>
            <a:endParaRPr lang="de-DE" sz="2000" kern="0" dirty="0">
              <a:solidFill>
                <a:srgbClr val="FFFFFF"/>
              </a:solidFill>
            </a:endParaRPr>
          </a:p>
        </p:txBody>
      </p:sp>
    </p:spTree>
    <p:extLst>
      <p:ext uri="{BB962C8B-B14F-4D97-AF65-F5344CB8AC3E}">
        <p14:creationId xmlns:p14="http://schemas.microsoft.com/office/powerpoint/2010/main" val="4168567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25</a:t>
            </a:fld>
            <a:endParaRPr lang="de-DE" dirty="0">
              <a:solidFill>
                <a:srgbClr val="FFFFFF"/>
              </a:solidFill>
            </a:endParaRPr>
          </a:p>
        </p:txBody>
      </p:sp>
      <p:sp>
        <p:nvSpPr>
          <p:cNvPr id="2" name="Inhaltsplatzhalter 1"/>
          <p:cNvSpPr>
            <a:spLocks noGrp="1"/>
          </p:cNvSpPr>
          <p:nvPr>
            <p:ph idx="4294967295"/>
          </p:nvPr>
        </p:nvSpPr>
        <p:spPr>
          <a:xfrm>
            <a:off x="525599" y="1268413"/>
            <a:ext cx="11186109" cy="4860925"/>
          </a:xfrm>
        </p:spPr>
        <p:txBody>
          <a:bodyPr>
            <a:normAutofit/>
          </a:bodyPr>
          <a:lstStyle/>
          <a:p>
            <a:pPr marL="0" indent="0">
              <a:buNone/>
            </a:pPr>
            <a:r>
              <a:rPr lang="de-DE" b="1" dirty="0" smtClean="0"/>
              <a:t>Gegenstand der Versicherung</a:t>
            </a:r>
          </a:p>
          <a:p>
            <a:pPr marL="0" indent="0">
              <a:buNone/>
            </a:pPr>
            <a:r>
              <a:rPr lang="de-DE" sz="2400" dirty="0" smtClean="0"/>
              <a:t/>
            </a:r>
            <a:br>
              <a:rPr lang="de-DE" sz="2400" dirty="0" smtClean="0"/>
            </a:br>
            <a:r>
              <a:rPr lang="de-DE" sz="2400" dirty="0" smtClean="0"/>
              <a:t>Diese </a:t>
            </a:r>
            <a:r>
              <a:rPr lang="de-DE" sz="2400" dirty="0"/>
              <a:t>Deckung </a:t>
            </a:r>
            <a:r>
              <a:rPr lang="de-DE" sz="2400" dirty="0" smtClean="0"/>
              <a:t>ist z</a:t>
            </a:r>
            <a:r>
              <a:rPr lang="de-DE" sz="2400" dirty="0"/>
              <a:t>. B. für den Fall, dass </a:t>
            </a:r>
            <a:r>
              <a:rPr lang="de-DE" sz="2400" dirty="0" smtClean="0"/>
              <a:t>Schadensersatzansprüche </a:t>
            </a:r>
            <a:r>
              <a:rPr lang="de-DE" sz="2400" dirty="0"/>
              <a:t>gegen </a:t>
            </a:r>
            <a:r>
              <a:rPr lang="de-DE" sz="2400" dirty="0" smtClean="0"/>
              <a:t>den Versicherungsnehmer </a:t>
            </a:r>
            <a:r>
              <a:rPr lang="de-DE" sz="2400" dirty="0"/>
              <a:t>wegen eines Unfalls mit einem weder ihm gehörenden noch </a:t>
            </a:r>
            <a:r>
              <a:rPr lang="de-DE" sz="2400" dirty="0" smtClean="0"/>
              <a:t/>
            </a:r>
            <a:br>
              <a:rPr lang="de-DE" sz="2400" dirty="0" smtClean="0"/>
            </a:br>
            <a:r>
              <a:rPr lang="de-DE" sz="2400" dirty="0" smtClean="0"/>
              <a:t>auf </a:t>
            </a:r>
            <a:r>
              <a:rPr lang="de-DE" sz="2400" dirty="0"/>
              <a:t>ihn zugelassenen Kraftfahrzeug </a:t>
            </a:r>
            <a:r>
              <a:rPr lang="de-DE" sz="2400" dirty="0" smtClean="0"/>
              <a:t>im Ausland erhoben werden und die lokale</a:t>
            </a:r>
            <a:br>
              <a:rPr lang="de-DE" sz="2400" dirty="0" smtClean="0"/>
            </a:br>
            <a:r>
              <a:rPr lang="de-DE" sz="2400" dirty="0" smtClean="0"/>
              <a:t>Deckungssumme nicht ausreicht.</a:t>
            </a:r>
            <a:r>
              <a:rPr lang="de-DE" sz="2400" dirty="0"/>
              <a:t> </a:t>
            </a:r>
            <a:r>
              <a:rPr lang="de-DE" sz="2400" dirty="0" smtClean="0"/>
              <a:t>In einigen Ländern beträgt diese nur</a:t>
            </a:r>
            <a:br>
              <a:rPr lang="de-DE" sz="2400" dirty="0" smtClean="0"/>
            </a:br>
            <a:r>
              <a:rPr lang="de-DE" sz="2400" dirty="0" smtClean="0"/>
              <a:t>ein paar Tausend Euro und reicht im Schadenfall nicht aus. </a:t>
            </a: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Non-Ownership-Deckung – Definition</a:t>
            </a:r>
            <a:endParaRPr lang="de-DE" i="1" dirty="0"/>
          </a:p>
        </p:txBody>
      </p:sp>
    </p:spTree>
    <p:extLst>
      <p:ext uri="{BB962C8B-B14F-4D97-AF65-F5344CB8AC3E}">
        <p14:creationId xmlns:p14="http://schemas.microsoft.com/office/powerpoint/2010/main" val="25858140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26</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fontScale="92500" lnSpcReduction="10000"/>
          </a:bodyPr>
          <a:lstStyle/>
          <a:p>
            <a:pPr marL="0" indent="0">
              <a:buNone/>
            </a:pPr>
            <a:r>
              <a:rPr lang="de-DE" b="1" dirty="0" smtClean="0"/>
              <a:t>Gegenstand der Versicherung</a:t>
            </a:r>
          </a:p>
          <a:p>
            <a:pPr marL="0" indent="0">
              <a:buNone/>
            </a:pPr>
            <a:r>
              <a:rPr lang="de-DE" sz="2400" dirty="0" smtClean="0"/>
              <a:t/>
            </a:r>
            <a:br>
              <a:rPr lang="de-DE" sz="2400" dirty="0" smtClean="0"/>
            </a:br>
            <a:r>
              <a:rPr lang="de-DE" sz="2400" dirty="0" smtClean="0"/>
              <a:t>Versicherungsschutz besteht bei Beschädigung oder Abhandenkommen von Arbeitsmaschinen oder sonstigen Arbeitsgeräten, die der Versicherungsnehmer gemietet, gepachtet oder geliehen hat oder die Gegenstand eines besonderen Verwahrungsvertrages sind. </a:t>
            </a:r>
            <a:br>
              <a:rPr lang="de-DE" sz="2400" dirty="0" smtClean="0"/>
            </a:br>
            <a:endParaRPr lang="de-DE" sz="2400" dirty="0" smtClean="0"/>
          </a:p>
          <a:p>
            <a:r>
              <a:rPr lang="de-DE" sz="2400" b="1" dirty="0" smtClean="0"/>
              <a:t>Voraussetzung</a:t>
            </a:r>
            <a:r>
              <a:rPr lang="de-DE" sz="2400" dirty="0" smtClean="0"/>
              <a:t/>
            </a:r>
            <a:br>
              <a:rPr lang="de-DE" sz="2400" dirty="0" smtClean="0"/>
            </a:br>
            <a:r>
              <a:rPr lang="de-DE" sz="2400" dirty="0" smtClean="0"/>
              <a:t>Es besteht kein Versicherungsschutz aus einem anderen Vertrag </a:t>
            </a:r>
            <a:br>
              <a:rPr lang="de-DE" sz="2400" dirty="0" smtClean="0"/>
            </a:br>
            <a:r>
              <a:rPr lang="de-DE" sz="2400" dirty="0" smtClean="0"/>
              <a:t>(Fahrzeug / technische Versicherung).</a:t>
            </a:r>
          </a:p>
          <a:p>
            <a:r>
              <a:rPr lang="de-DE" sz="2400" b="1" dirty="0" smtClean="0"/>
              <a:t>Versicherungssumme</a:t>
            </a:r>
            <a:r>
              <a:rPr lang="de-DE" sz="2400" dirty="0" smtClean="0"/>
              <a:t/>
            </a:r>
            <a:br>
              <a:rPr lang="de-DE" sz="2400" dirty="0" smtClean="0"/>
            </a:br>
            <a:r>
              <a:rPr lang="de-DE" sz="2400" dirty="0" smtClean="0"/>
              <a:t>Die Deckungssumme beträgt 25.000 EUR. Die Höchstersatzleistung </a:t>
            </a:r>
            <a:br>
              <a:rPr lang="de-DE" sz="2400" dirty="0" smtClean="0"/>
            </a:br>
            <a:r>
              <a:rPr lang="de-DE" sz="2400" dirty="0" smtClean="0"/>
              <a:t>für alle Versicherungsfälle eines Versicherungsjahres beträgt 50.000 EUR.</a:t>
            </a:r>
          </a:p>
          <a:p>
            <a:r>
              <a:rPr lang="de-DE" sz="2400" b="1" dirty="0" smtClean="0"/>
              <a:t>Selbstbeteiligung</a:t>
            </a:r>
            <a:r>
              <a:rPr lang="de-DE" sz="2400" dirty="0" smtClean="0"/>
              <a:t/>
            </a:r>
            <a:br>
              <a:rPr lang="de-DE" sz="2400" dirty="0" smtClean="0"/>
            </a:br>
            <a:r>
              <a:rPr lang="de-DE" sz="2400" dirty="0" smtClean="0"/>
              <a:t>Es gilt ein Selbstbehalt von 1.500 EUR je Schadenfall als vereinbart.</a:t>
            </a: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Gewahrsamsschäden – Definition</a:t>
            </a:r>
            <a:endParaRPr lang="de-DE" i="1" dirty="0"/>
          </a:p>
        </p:txBody>
      </p:sp>
    </p:spTree>
    <p:extLst>
      <p:ext uri="{BB962C8B-B14F-4D97-AF65-F5344CB8AC3E}">
        <p14:creationId xmlns:p14="http://schemas.microsoft.com/office/powerpoint/2010/main" val="42518536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a:extLst>
              <a:ext uri="{FF2B5EF4-FFF2-40B4-BE49-F238E27FC236}">
                <a16:creationId xmlns="" xmlns:a16="http://schemas.microsoft.com/office/drawing/2014/main" id="{83C537FE-7320-8747-A24C-9C0433D41903}"/>
              </a:ext>
            </a:extLst>
          </p:cNvPr>
          <p:cNvSpPr/>
          <p:nvPr/>
        </p:nvSpPr>
        <p:spPr>
          <a:xfrm>
            <a:off x="1197555" y="3523504"/>
            <a:ext cx="9930450" cy="1510257"/>
          </a:xfrm>
          <a:prstGeom prst="rect">
            <a:avLst/>
          </a:prstGeom>
          <a:solidFill>
            <a:schemeClr val="accent5"/>
          </a:solidFill>
          <a:ln w="12700" cap="flat" cmpd="sng" algn="ctr">
            <a:solidFill>
              <a:srgbClr val="EE7D00"/>
            </a:solidFill>
            <a:prstDash val="solid"/>
            <a:miter lim="800000"/>
          </a:ln>
          <a:effectLst/>
        </p:spPr>
        <p:txBody>
          <a:bodyPr lIns="180000" tIns="180000" rIns="180000" bIns="180000" rtlCol="0" anchor="t"/>
          <a:lstStyle/>
          <a:p>
            <a:pPr defTabSz="914400">
              <a:buClr>
                <a:srgbClr val="FFFFFF"/>
              </a:buClr>
              <a:defRPr/>
            </a:pPr>
            <a:r>
              <a:rPr lang="de-DE" sz="2000" b="1" kern="0" dirty="0" smtClean="0">
                <a:solidFill>
                  <a:srgbClr val="FFFFFF"/>
                </a:solidFill>
              </a:rPr>
              <a:t>Cyberrisiken</a:t>
            </a:r>
          </a:p>
          <a:p>
            <a:pPr marL="285750" indent="-285750" defTabSz="914400">
              <a:buClr>
                <a:srgbClr val="FFFFFF"/>
              </a:buClr>
              <a:buFont typeface="Wingdings" panose="05000000000000000000" pitchFamily="2" charset="2"/>
              <a:buChar char="§"/>
              <a:defRPr/>
            </a:pPr>
            <a:r>
              <a:rPr lang="de-DE" sz="2000" kern="0" dirty="0" smtClean="0">
                <a:solidFill>
                  <a:srgbClr val="FFFFFF"/>
                </a:solidFill>
              </a:rPr>
              <a:t>Haftpflichtansprüche</a:t>
            </a:r>
          </a:p>
          <a:p>
            <a:pPr marL="285750" indent="-285750" defTabSz="914400">
              <a:buClr>
                <a:srgbClr val="FFFFFF"/>
              </a:buClr>
              <a:buFont typeface="Wingdings" panose="05000000000000000000" pitchFamily="2" charset="2"/>
              <a:buChar char="§"/>
              <a:defRPr/>
            </a:pPr>
            <a:r>
              <a:rPr lang="de-DE" sz="2000" kern="0" dirty="0" smtClean="0">
                <a:solidFill>
                  <a:srgbClr val="FFFFFF"/>
                </a:solidFill>
              </a:rPr>
              <a:t>Eigenschäden</a:t>
            </a:r>
          </a:p>
          <a:p>
            <a:pPr marL="285750" indent="-285750" defTabSz="914400">
              <a:buClr>
                <a:srgbClr val="FFFFFF"/>
              </a:buClr>
              <a:buFont typeface="Wingdings" panose="05000000000000000000" pitchFamily="2" charset="2"/>
              <a:buChar char="§"/>
              <a:defRPr/>
            </a:pPr>
            <a:r>
              <a:rPr lang="de-DE" sz="2000" kern="0" dirty="0" smtClean="0">
                <a:solidFill>
                  <a:srgbClr val="FFFFFF"/>
                </a:solidFill>
              </a:rPr>
              <a:t>Serviceleistungen</a:t>
            </a:r>
          </a:p>
          <a:p>
            <a:pPr marL="285750" indent="-285750" defTabSz="914400">
              <a:buClr>
                <a:srgbClr val="FFFFFF"/>
              </a:buClr>
              <a:buFont typeface="Wingdings" panose="05000000000000000000" pitchFamily="2" charset="2"/>
              <a:buChar char="§"/>
              <a:defRPr/>
            </a:pPr>
            <a:endParaRPr lang="de-DE" sz="2000" kern="0" dirty="0">
              <a:solidFill>
                <a:srgbClr val="FFFFFF"/>
              </a:solidFill>
            </a:endParaRPr>
          </a:p>
        </p:txBody>
      </p:sp>
      <p:sp>
        <p:nvSpPr>
          <p:cNvPr id="2" name="Foliennummernplatzhalter 1">
            <a:extLst>
              <a:ext uri="{FF2B5EF4-FFF2-40B4-BE49-F238E27FC236}">
                <a16:creationId xmlns="" xmlns:a16="http://schemas.microsoft.com/office/drawing/2014/main" id="{6FA8C3FF-E208-654F-A83E-5F6457812EE3}"/>
              </a:ext>
            </a:extLst>
          </p:cNvPr>
          <p:cNvSpPr>
            <a:spLocks noGrp="1"/>
          </p:cNvSpPr>
          <p:nvPr>
            <p:ph type="sldNum" sz="quarter" idx="12"/>
          </p:nvPr>
        </p:nvSpPr>
        <p:spPr/>
        <p:txBody>
          <a:bodyPr/>
          <a:lstStyle/>
          <a:p>
            <a:fld id="{012F43C7-0723-48E7-B4E9-E0F128784CAA}" type="slidenum">
              <a:rPr lang="de-DE" smtClean="0">
                <a:solidFill>
                  <a:srgbClr val="FFFFFF"/>
                </a:solidFill>
              </a:rPr>
              <a:pPr/>
              <a:t>27</a:t>
            </a:fld>
            <a:endParaRPr lang="de-DE" dirty="0">
              <a:solidFill>
                <a:srgbClr val="FFFFFF"/>
              </a:solidFill>
            </a:endParaRPr>
          </a:p>
        </p:txBody>
      </p:sp>
      <p:sp>
        <p:nvSpPr>
          <p:cNvPr id="14" name="Titel 2">
            <a:extLst>
              <a:ext uri="{FF2B5EF4-FFF2-40B4-BE49-F238E27FC236}">
                <a16:creationId xmlns="" xmlns:a16="http://schemas.microsoft.com/office/drawing/2014/main" id="{AE9F4D97-E37C-B347-A9C5-EBBCFECA2149}"/>
              </a:ext>
            </a:extLst>
          </p:cNvPr>
          <p:cNvSpPr txBox="1">
            <a:spLocks/>
          </p:cNvSpPr>
          <p:nvPr/>
        </p:nvSpPr>
        <p:spPr>
          <a:xfrm>
            <a:off x="525600" y="581114"/>
            <a:ext cx="10801350" cy="857927"/>
          </a:xfrm>
          <a:prstGeom prst="rect">
            <a:avLst/>
          </a:prstGeom>
        </p:spPr>
        <p:txBody>
          <a:bodyPr vert="horz" wrap="square" lIns="0" tIns="0" rIns="0" bIns="0" rtlCol="0" anchor="b">
            <a:spAutoFit/>
          </a:bodyPr>
          <a:lstStyle>
            <a:lvl1pPr algn="l" defTabSz="914400" rtl="0" eaLnBrk="1" latinLnBrk="0" hangingPunct="1">
              <a:lnSpc>
                <a:spcPts val="3000"/>
              </a:lnSpc>
              <a:spcBef>
                <a:spcPct val="0"/>
              </a:spcBef>
              <a:buNone/>
              <a:defRPr sz="3400" b="0" kern="1200" cap="none" baseline="0">
                <a:solidFill>
                  <a:schemeClr val="tx1"/>
                </a:solidFill>
                <a:latin typeface="+mj-lt"/>
                <a:ea typeface="+mj-ea"/>
                <a:cs typeface="+mj-cs"/>
              </a:defRPr>
            </a:lvl1pPr>
          </a:lstStyle>
          <a:p>
            <a:pPr>
              <a:defRPr/>
            </a:pPr>
            <a:r>
              <a:rPr lang="de-DE" sz="4000" b="1" dirty="0" smtClean="0">
                <a:solidFill>
                  <a:srgbClr val="008437"/>
                </a:solidFill>
              </a:rPr>
              <a:t>WWK Firmen Kombi </a:t>
            </a:r>
            <a:r>
              <a:rPr lang="de-DE" sz="4000" b="1" i="1" dirty="0" smtClean="0">
                <a:solidFill>
                  <a:srgbClr val="008437"/>
                </a:solidFill>
              </a:rPr>
              <a:t>plus</a:t>
            </a:r>
            <a:r>
              <a:rPr lang="de-DE" sz="4000" b="1" dirty="0" smtClean="0">
                <a:solidFill>
                  <a:srgbClr val="008437"/>
                </a:solidFill>
              </a:rPr>
              <a:t> – Haftpflicht</a:t>
            </a:r>
            <a:br>
              <a:rPr lang="de-DE" sz="4000" b="1" dirty="0" smtClean="0">
                <a:solidFill>
                  <a:srgbClr val="008437"/>
                </a:solidFill>
              </a:rPr>
            </a:br>
            <a:endParaRPr lang="de-DE" sz="4800" dirty="0">
              <a:solidFill>
                <a:srgbClr val="4D4D4D"/>
              </a:solidFill>
              <a:latin typeface="WWKPolo66 Leicht"/>
            </a:endParaRPr>
          </a:p>
        </p:txBody>
      </p:sp>
      <p:sp>
        <p:nvSpPr>
          <p:cNvPr id="18" name="Rechteck 17">
            <a:extLst>
              <a:ext uri="{FF2B5EF4-FFF2-40B4-BE49-F238E27FC236}">
                <a16:creationId xmlns="" xmlns:a16="http://schemas.microsoft.com/office/drawing/2014/main" id="{8C1003CB-86A4-AF4A-882D-4C28421F7B08}"/>
              </a:ext>
            </a:extLst>
          </p:cNvPr>
          <p:cNvSpPr/>
          <p:nvPr/>
        </p:nvSpPr>
        <p:spPr>
          <a:xfrm>
            <a:off x="1197554" y="1367453"/>
            <a:ext cx="9916703" cy="540369"/>
          </a:xfrm>
          <a:prstGeom prst="rect">
            <a:avLst/>
          </a:prstGeom>
          <a:noFill/>
          <a:ln w="12700" cap="flat" cmpd="sng" algn="ctr">
            <a:solidFill>
              <a:srgbClr val="EE7D00"/>
            </a:solidFill>
            <a:prstDash val="solid"/>
            <a:miter lim="800000"/>
          </a:ln>
          <a:effectLst/>
        </p:spPr>
        <p:txBody>
          <a:bodyPr lIns="180000" tIns="180000" rIns="180000" bIns="180000" rtlCol="0" anchor="ctr"/>
          <a:lstStyle/>
          <a:p>
            <a:pPr algn="ctr" defTabSz="914400">
              <a:defRPr/>
            </a:pPr>
            <a:r>
              <a:rPr lang="de-DE" sz="2000" kern="0" dirty="0" smtClean="0">
                <a:solidFill>
                  <a:srgbClr val="EE7D00"/>
                </a:solidFill>
              </a:rPr>
              <a:t>Optionaler Baustein in der Betriebshaftpflicht</a:t>
            </a:r>
            <a:endParaRPr lang="de-DE" sz="2000" kern="0" dirty="0">
              <a:solidFill>
                <a:srgbClr val="EE7D00"/>
              </a:solidFill>
            </a:endParaRPr>
          </a:p>
        </p:txBody>
      </p:sp>
      <p:sp>
        <p:nvSpPr>
          <p:cNvPr id="6" name="Rechteck 5">
            <a:extLst>
              <a:ext uri="{FF2B5EF4-FFF2-40B4-BE49-F238E27FC236}">
                <a16:creationId xmlns="" xmlns:a16="http://schemas.microsoft.com/office/drawing/2014/main" id="{193ADED7-0964-DE43-87E7-BC105E3EEE67}"/>
              </a:ext>
            </a:extLst>
          </p:cNvPr>
          <p:cNvSpPr/>
          <p:nvPr/>
        </p:nvSpPr>
        <p:spPr>
          <a:xfrm>
            <a:off x="1197555" y="2058524"/>
            <a:ext cx="9930450" cy="540369"/>
          </a:xfrm>
          <a:prstGeom prst="rect">
            <a:avLst/>
          </a:prstGeom>
          <a:solidFill>
            <a:schemeClr val="accent5"/>
          </a:solidFill>
          <a:ln w="12700" cap="flat" cmpd="sng" algn="ctr">
            <a:solidFill>
              <a:schemeClr val="accent5"/>
            </a:solidFill>
            <a:prstDash val="solid"/>
            <a:miter lim="800000"/>
          </a:ln>
          <a:effectLst/>
        </p:spPr>
        <p:txBody>
          <a:bodyPr lIns="180000" tIns="180000" rIns="180000" bIns="180000" rtlCol="0" anchor="ctr"/>
          <a:lstStyle/>
          <a:p>
            <a:pPr defTabSz="914400">
              <a:defRPr/>
            </a:pPr>
            <a:r>
              <a:rPr lang="de-DE" sz="2000" kern="0" dirty="0">
                <a:solidFill>
                  <a:srgbClr val="FFFFFF"/>
                </a:solidFill>
              </a:rPr>
              <a:t>Einfacher Einschluss erweiterte Produkthaftung</a:t>
            </a:r>
          </a:p>
        </p:txBody>
      </p:sp>
      <p:sp>
        <p:nvSpPr>
          <p:cNvPr id="7" name="Rechteck 6">
            <a:extLst>
              <a:ext uri="{FF2B5EF4-FFF2-40B4-BE49-F238E27FC236}">
                <a16:creationId xmlns="" xmlns:a16="http://schemas.microsoft.com/office/drawing/2014/main" id="{83C537FE-7320-8747-A24C-9C0433D41903}"/>
              </a:ext>
            </a:extLst>
          </p:cNvPr>
          <p:cNvSpPr/>
          <p:nvPr/>
        </p:nvSpPr>
        <p:spPr>
          <a:xfrm>
            <a:off x="1183808" y="2788778"/>
            <a:ext cx="9930450" cy="540369"/>
          </a:xfrm>
          <a:prstGeom prst="rect">
            <a:avLst/>
          </a:prstGeom>
          <a:solidFill>
            <a:schemeClr val="accent5"/>
          </a:solidFill>
          <a:ln w="12700" cap="flat" cmpd="sng" algn="ctr">
            <a:solidFill>
              <a:schemeClr val="accent5"/>
            </a:solidFill>
            <a:prstDash val="solid"/>
            <a:miter lim="800000"/>
          </a:ln>
          <a:effectLst/>
        </p:spPr>
        <p:txBody>
          <a:bodyPr lIns="180000" tIns="180000" rIns="180000" bIns="180000" rtlCol="0" anchor="ctr"/>
          <a:lstStyle/>
          <a:p>
            <a:pPr defTabSz="914400">
              <a:defRPr/>
            </a:pPr>
            <a:r>
              <a:rPr lang="de-DE" sz="2000" kern="0" dirty="0" smtClean="0">
                <a:solidFill>
                  <a:srgbClr val="FFFFFF"/>
                </a:solidFill>
              </a:rPr>
              <a:t>Gastank/Heizöltank</a:t>
            </a:r>
            <a:endParaRPr lang="de-DE" sz="2000" kern="0" dirty="0">
              <a:solidFill>
                <a:srgbClr val="FFFFFF"/>
              </a:solidFill>
            </a:endParaRPr>
          </a:p>
        </p:txBody>
      </p:sp>
    </p:spTree>
    <p:extLst>
      <p:ext uri="{BB962C8B-B14F-4D97-AF65-F5344CB8AC3E}">
        <p14:creationId xmlns:p14="http://schemas.microsoft.com/office/powerpoint/2010/main" val="1380458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28</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Schäden durch mangelhafte Maschinen</a:t>
            </a:r>
          </a:p>
          <a:p>
            <a:r>
              <a:rPr lang="de-DE" sz="2400" dirty="0" smtClean="0"/>
              <a:t>Diese gesonderte Regelung des Versicherungsschutzes ist erforderlich, weil die mittels der Maschine hergestellten Erzeugnisse nicht die vereinbarten Eigenschaften erzielen.</a:t>
            </a:r>
            <a:br>
              <a:rPr lang="de-DE" sz="2400" dirty="0" smtClean="0"/>
            </a:br>
            <a:r>
              <a:rPr lang="de-DE" sz="2000" dirty="0" smtClean="0"/>
              <a:t>Beispiel: Unser Versicherungsnehmer liefert einen Automaten zur Herstellung von </a:t>
            </a:r>
            <a:br>
              <a:rPr lang="de-DE" sz="2000" dirty="0" smtClean="0"/>
            </a:br>
            <a:r>
              <a:rPr lang="de-DE" sz="2000" dirty="0" smtClean="0"/>
              <a:t>Schrauben. Weil die Maschine vom Versicherungsnehmer falsch montiert wurde, </a:t>
            </a:r>
            <a:br>
              <a:rPr lang="de-DE" sz="2000" dirty="0" smtClean="0"/>
            </a:br>
            <a:r>
              <a:rPr lang="de-DE" sz="2000" dirty="0" smtClean="0"/>
              <a:t>schneidet die Maschine unregelmäßige Gewinde.</a:t>
            </a:r>
          </a:p>
          <a:p>
            <a:r>
              <a:rPr lang="de-DE" sz="2400" dirty="0" smtClean="0"/>
              <a:t>Die Deckung erfasst den zeitlich begrenzten Kostenaufwand, </a:t>
            </a:r>
            <a:br>
              <a:rPr lang="de-DE" sz="2400" dirty="0" smtClean="0"/>
            </a:br>
            <a:r>
              <a:rPr lang="de-DE" sz="2400" dirty="0" smtClean="0"/>
              <a:t>der darauf entfällt, dass die bereits hergestellte Fehlproduktion </a:t>
            </a:r>
            <a:br>
              <a:rPr lang="de-DE" sz="2400" dirty="0" smtClean="0"/>
            </a:br>
            <a:r>
              <a:rPr lang="de-DE" sz="2400" dirty="0" smtClean="0"/>
              <a:t>in der weiteren Verarbeitungsstufe nicht weiter </a:t>
            </a:r>
            <a:r>
              <a:rPr lang="de-DE" sz="2400" dirty="0" err="1" smtClean="0"/>
              <a:t>be</a:t>
            </a:r>
            <a:r>
              <a:rPr lang="de-DE" sz="2400" dirty="0" smtClean="0"/>
              <a:t>- oder verarbeitet </a:t>
            </a:r>
            <a:br>
              <a:rPr lang="de-DE" sz="2400" dirty="0" smtClean="0"/>
            </a:br>
            <a:r>
              <a:rPr lang="de-DE" sz="2400" dirty="0" smtClean="0"/>
              <a:t>werden konnte. Vom Versicherungsschutz nicht umfasst sind die </a:t>
            </a:r>
            <a:br>
              <a:rPr lang="de-DE" sz="2400" dirty="0" smtClean="0"/>
            </a:br>
            <a:r>
              <a:rPr lang="de-DE" sz="2400" dirty="0" smtClean="0"/>
              <a:t>fortlaufenden Kosten, die dadurch entstehen, dass die der Maschine </a:t>
            </a:r>
            <a:br>
              <a:rPr lang="de-DE" sz="2400" dirty="0" smtClean="0"/>
            </a:br>
            <a:r>
              <a:rPr lang="de-DE" sz="2400" dirty="0" smtClean="0"/>
              <a:t>vorgeschalteten Produktionsprozesse unterbrochen werden müssen.</a:t>
            </a: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Erweiterte Produkthaftung</a:t>
            </a:r>
            <a:endParaRPr lang="de-DE" i="1" dirty="0"/>
          </a:p>
        </p:txBody>
      </p:sp>
    </p:spTree>
    <p:extLst>
      <p:ext uri="{BB962C8B-B14F-4D97-AF65-F5344CB8AC3E}">
        <p14:creationId xmlns:p14="http://schemas.microsoft.com/office/powerpoint/2010/main" val="39370791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29</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Heizöl-, Diesel- oder Gastank</a:t>
            </a:r>
          </a:p>
          <a:p>
            <a:pPr marL="0" indent="0">
              <a:buNone/>
            </a:pPr>
            <a:endParaRPr lang="de-DE" b="1" dirty="0"/>
          </a:p>
          <a:p>
            <a:pPr marL="0" indent="0">
              <a:buNone/>
            </a:pPr>
            <a:endParaRPr lang="de-DE" b="1"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Gastank/Heizöltank – Prämienbeispiele</a:t>
            </a:r>
            <a:endParaRPr lang="de-DE" i="1"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420" y="1891293"/>
            <a:ext cx="8479944" cy="4244776"/>
          </a:xfrm>
          <a:prstGeom prst="rect">
            <a:avLst/>
          </a:prstGeom>
        </p:spPr>
      </p:pic>
      <p:sp>
        <p:nvSpPr>
          <p:cNvPr id="6" name="Textfeld 5"/>
          <p:cNvSpPr txBox="1"/>
          <p:nvPr/>
        </p:nvSpPr>
        <p:spPr>
          <a:xfrm>
            <a:off x="3103414" y="3472870"/>
            <a:ext cx="5874327" cy="1200329"/>
          </a:xfrm>
          <a:prstGeom prst="rect">
            <a:avLst/>
          </a:prstGeom>
          <a:noFill/>
        </p:spPr>
        <p:txBody>
          <a:bodyPr wrap="square" rtlCol="0">
            <a:spAutoFit/>
          </a:bodyPr>
          <a:lstStyle/>
          <a:p>
            <a:r>
              <a:rPr lang="de-DE" sz="2400" b="1" dirty="0" smtClean="0"/>
              <a:t>5.000 Liter	  = 50 EUR Jahresbruttobeitrag</a:t>
            </a:r>
          </a:p>
          <a:p>
            <a:endParaRPr lang="de-DE" sz="2400" b="1" dirty="0"/>
          </a:p>
          <a:p>
            <a:r>
              <a:rPr lang="de-DE" sz="2400" b="1" dirty="0" smtClean="0"/>
              <a:t>10.000 Liter = 100 EUR Jahresbruttobeitrag</a:t>
            </a:r>
            <a:endParaRPr lang="de-DE" sz="2400" b="1" dirty="0"/>
          </a:p>
        </p:txBody>
      </p:sp>
    </p:spTree>
    <p:extLst>
      <p:ext uri="{BB962C8B-B14F-4D97-AF65-F5344CB8AC3E}">
        <p14:creationId xmlns:p14="http://schemas.microsoft.com/office/powerpoint/2010/main" val="4565343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30</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lnSpcReduction="10000"/>
          </a:bodyPr>
          <a:lstStyle/>
          <a:p>
            <a:pPr marL="0" indent="0">
              <a:buNone/>
            </a:pPr>
            <a:r>
              <a:rPr lang="de-DE" b="1" dirty="0" smtClean="0"/>
              <a:t>Fallbeispiele</a:t>
            </a:r>
            <a:r>
              <a:rPr lang="de-DE" dirty="0" smtClean="0"/>
              <a:t/>
            </a:r>
            <a:br>
              <a:rPr lang="de-DE" dirty="0" smtClean="0"/>
            </a:br>
            <a:endParaRPr lang="de-DE" dirty="0" smtClean="0"/>
          </a:p>
          <a:p>
            <a:r>
              <a:rPr lang="de-DE" sz="2400" dirty="0"/>
              <a:t>Durch einen frustrierten Mitarbeiter werden Kontodaten von Kunden im Internet veröffentlicht. Die </a:t>
            </a:r>
            <a:r>
              <a:rPr lang="de-DE" sz="2400" dirty="0" smtClean="0"/>
              <a:t>Betroffenen </a:t>
            </a:r>
            <a:r>
              <a:rPr lang="de-DE" sz="2400" dirty="0"/>
              <a:t>müssen informiert und ggf. entschädigt werden</a:t>
            </a:r>
            <a:r>
              <a:rPr lang="de-DE" sz="2400" dirty="0" smtClean="0"/>
              <a:t>.</a:t>
            </a:r>
          </a:p>
          <a:p>
            <a:r>
              <a:rPr lang="de-DE" sz="2400" dirty="0"/>
              <a:t>Wirtschaftskriminelle dringen in das IT-System eines kleinen Kfz-Zulieferers </a:t>
            </a:r>
            <a:r>
              <a:rPr lang="de-DE" sz="2400" dirty="0" smtClean="0"/>
              <a:t/>
            </a:r>
            <a:br>
              <a:rPr lang="de-DE" sz="2400" dirty="0" smtClean="0"/>
            </a:br>
            <a:r>
              <a:rPr lang="de-DE" sz="2400" dirty="0" smtClean="0"/>
              <a:t>ein </a:t>
            </a:r>
            <a:r>
              <a:rPr lang="de-DE" sz="2400" dirty="0"/>
              <a:t>und kopieren vertrauliche Konstruktionsdaten eines Auftraggebers. </a:t>
            </a:r>
            <a:r>
              <a:rPr lang="de-DE" sz="2400" dirty="0" smtClean="0"/>
              <a:t/>
            </a:r>
            <a:br>
              <a:rPr lang="de-DE" sz="2400" dirty="0" smtClean="0"/>
            </a:br>
            <a:r>
              <a:rPr lang="de-DE" sz="2400" dirty="0" smtClean="0"/>
              <a:t>Die </a:t>
            </a:r>
            <a:r>
              <a:rPr lang="de-DE" sz="2400" dirty="0"/>
              <a:t>Geschäftsbeziehung wird belastet, gegebenenfalls  </a:t>
            </a:r>
            <a:r>
              <a:rPr lang="de-DE" sz="2400" dirty="0" smtClean="0"/>
              <a:t/>
            </a:r>
            <a:br>
              <a:rPr lang="de-DE" sz="2400" dirty="0" smtClean="0"/>
            </a:br>
            <a:r>
              <a:rPr lang="de-DE" sz="2400" dirty="0" smtClean="0"/>
              <a:t>werden </a:t>
            </a:r>
            <a:r>
              <a:rPr lang="de-DE" sz="2400" dirty="0"/>
              <a:t>vereinbarte Ausgleichszahlungen fällig.</a:t>
            </a:r>
          </a:p>
          <a:p>
            <a:r>
              <a:rPr lang="de-DE" sz="2400" dirty="0"/>
              <a:t>Auf einem Server wird nach Eindringen über eine Sicherheitslücke </a:t>
            </a:r>
            <a:r>
              <a:rPr lang="de-DE" sz="2400" dirty="0" smtClean="0"/>
              <a:t/>
            </a:r>
            <a:br>
              <a:rPr lang="de-DE" sz="2400" dirty="0" smtClean="0"/>
            </a:br>
            <a:r>
              <a:rPr lang="de-DE" sz="2400" dirty="0" smtClean="0"/>
              <a:t>raubkopierte </a:t>
            </a:r>
            <a:r>
              <a:rPr lang="de-DE" sz="2400" dirty="0"/>
              <a:t>Musik „zwischengelagert“, um diese ohne eigenes Risiko </a:t>
            </a:r>
            <a:r>
              <a:rPr lang="de-DE" sz="2400" dirty="0" smtClean="0"/>
              <a:t/>
            </a:r>
            <a:br>
              <a:rPr lang="de-DE" sz="2400" dirty="0" smtClean="0"/>
            </a:br>
            <a:r>
              <a:rPr lang="de-DE" sz="2400" dirty="0" smtClean="0"/>
              <a:t>illegal </a:t>
            </a:r>
            <a:r>
              <a:rPr lang="de-DE" sz="2400" dirty="0"/>
              <a:t>über das Internet zu verkaufen. Die Staatsanwaltschaft ermittelt </a:t>
            </a:r>
            <a:r>
              <a:rPr lang="de-DE" sz="2400" dirty="0" smtClean="0"/>
              <a:t/>
            </a:r>
            <a:br>
              <a:rPr lang="de-DE" sz="2400" dirty="0" smtClean="0"/>
            </a:br>
            <a:r>
              <a:rPr lang="de-DE" sz="2400" dirty="0" smtClean="0"/>
              <a:t>wegen </a:t>
            </a:r>
            <a:r>
              <a:rPr lang="de-DE" sz="2400" dirty="0"/>
              <a:t>gewerblichen Urheberrechtsverstoßes gegen </a:t>
            </a:r>
            <a:r>
              <a:rPr lang="de-DE" sz="2400" dirty="0" smtClean="0"/>
              <a:t>den </a:t>
            </a:r>
            <a:r>
              <a:rPr lang="de-DE" sz="2400" dirty="0"/>
              <a:t>Eigentümer </a:t>
            </a:r>
            <a:r>
              <a:rPr lang="de-DE" sz="2400" dirty="0" smtClean="0"/>
              <a:t/>
            </a:r>
            <a:br>
              <a:rPr lang="de-DE" sz="2400" dirty="0" smtClean="0"/>
            </a:br>
            <a:r>
              <a:rPr lang="de-DE" sz="2400" dirty="0" smtClean="0"/>
              <a:t>des </a:t>
            </a:r>
            <a:r>
              <a:rPr lang="de-DE" sz="2400" dirty="0"/>
              <a:t>Servers.</a:t>
            </a:r>
          </a:p>
          <a:p>
            <a:endParaRPr lang="de-DE"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Cyberrisiken – Haftpflichtansprüche</a:t>
            </a:r>
            <a:endParaRPr lang="de-DE" i="1" dirty="0"/>
          </a:p>
        </p:txBody>
      </p:sp>
    </p:spTree>
    <p:extLst>
      <p:ext uri="{BB962C8B-B14F-4D97-AF65-F5344CB8AC3E}">
        <p14:creationId xmlns:p14="http://schemas.microsoft.com/office/powerpoint/2010/main" val="256114072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31</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Wiederherstellung von eigenen Daten und Programmen</a:t>
            </a:r>
            <a:r>
              <a:rPr lang="de-DE" dirty="0" smtClean="0"/>
              <a:t/>
            </a:r>
            <a:br>
              <a:rPr lang="de-DE" dirty="0" smtClean="0"/>
            </a:br>
            <a:endParaRPr lang="de-DE" dirty="0" smtClean="0"/>
          </a:p>
          <a:p>
            <a:r>
              <a:rPr lang="de-DE" sz="2400" dirty="0">
                <a:solidFill>
                  <a:schemeClr val="tx2"/>
                </a:solidFill>
              </a:rPr>
              <a:t>Versicherte Daten und </a:t>
            </a:r>
            <a:r>
              <a:rPr lang="de-DE" sz="2400" dirty="0" smtClean="0">
                <a:solidFill>
                  <a:schemeClr val="tx2"/>
                </a:solidFill>
              </a:rPr>
              <a:t>Programme</a:t>
            </a:r>
          </a:p>
          <a:p>
            <a:pPr lvl="1"/>
            <a:r>
              <a:rPr lang="de-DE" dirty="0" smtClean="0">
                <a:solidFill>
                  <a:schemeClr val="tx2"/>
                </a:solidFill>
              </a:rPr>
              <a:t>Daten </a:t>
            </a:r>
            <a:r>
              <a:rPr lang="de-DE" dirty="0">
                <a:solidFill>
                  <a:schemeClr val="tx2"/>
                </a:solidFill>
              </a:rPr>
              <a:t>(maschinenlesbare Informationen aus </a:t>
            </a:r>
            <a:r>
              <a:rPr lang="de-DE" dirty="0" smtClean="0">
                <a:solidFill>
                  <a:schemeClr val="tx2"/>
                </a:solidFill>
              </a:rPr>
              <a:t>Dateien/Datenbanken)</a:t>
            </a:r>
          </a:p>
          <a:p>
            <a:pPr lvl="1"/>
            <a:r>
              <a:rPr lang="de-DE" sz="2400" dirty="0" smtClean="0">
                <a:solidFill>
                  <a:schemeClr val="tx2"/>
                </a:solidFill>
              </a:rPr>
              <a:t>Programme </a:t>
            </a:r>
            <a:r>
              <a:rPr lang="de-DE" sz="2400" dirty="0">
                <a:solidFill>
                  <a:schemeClr val="tx2"/>
                </a:solidFill>
              </a:rPr>
              <a:t>(z</a:t>
            </a:r>
            <a:r>
              <a:rPr lang="de-DE" sz="2400" dirty="0" smtClean="0">
                <a:solidFill>
                  <a:schemeClr val="tx2"/>
                </a:solidFill>
              </a:rPr>
              <a:t>. B</a:t>
            </a:r>
            <a:r>
              <a:rPr lang="de-DE" sz="2400" dirty="0">
                <a:solidFill>
                  <a:schemeClr val="tx2"/>
                </a:solidFill>
              </a:rPr>
              <a:t>. </a:t>
            </a:r>
            <a:r>
              <a:rPr lang="de-DE" sz="2400" dirty="0" smtClean="0">
                <a:solidFill>
                  <a:schemeClr val="tx2"/>
                </a:solidFill>
              </a:rPr>
              <a:t>Betriebssystem/Standardprogramme)</a:t>
            </a:r>
            <a:r>
              <a:rPr lang="de-DE" sz="2400" dirty="0" smtClean="0"/>
              <a:t/>
            </a:r>
            <a:br>
              <a:rPr lang="de-DE" sz="2400" dirty="0" smtClean="0"/>
            </a:br>
            <a:endParaRPr lang="de-DE" sz="2400" dirty="0" smtClean="0"/>
          </a:p>
          <a:p>
            <a:pPr>
              <a:buClr>
                <a:srgbClr val="FF0000"/>
              </a:buClr>
            </a:pPr>
            <a:r>
              <a:rPr lang="de-DE" sz="2800" dirty="0" smtClean="0">
                <a:solidFill>
                  <a:srgbClr val="FF0000"/>
                </a:solidFill>
              </a:rPr>
              <a:t>Nicht versicherte Daten und Programme</a:t>
            </a:r>
          </a:p>
          <a:p>
            <a:pPr lvl="1">
              <a:buClr>
                <a:srgbClr val="FF0000"/>
              </a:buClr>
            </a:pPr>
            <a:r>
              <a:rPr lang="de-DE" dirty="0" smtClean="0">
                <a:solidFill>
                  <a:srgbClr val="FF0000"/>
                </a:solidFill>
              </a:rPr>
              <a:t>Daten und Programme aus flüchtigen Speichern </a:t>
            </a:r>
            <a:br>
              <a:rPr lang="de-DE" dirty="0" smtClean="0">
                <a:solidFill>
                  <a:srgbClr val="FF0000"/>
                </a:solidFill>
              </a:rPr>
            </a:br>
            <a:r>
              <a:rPr lang="de-DE" dirty="0" smtClean="0">
                <a:solidFill>
                  <a:srgbClr val="FF0000"/>
                </a:solidFill>
              </a:rPr>
              <a:t>(z. B. Arbeitsspeicher, externe Festplatten)</a:t>
            </a: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Cyberrisiken – Eigenschäden</a:t>
            </a:r>
            <a:endParaRPr lang="de-DE" i="1" dirty="0"/>
          </a:p>
        </p:txBody>
      </p:sp>
    </p:spTree>
    <p:extLst>
      <p:ext uri="{BB962C8B-B14F-4D97-AF65-F5344CB8AC3E}">
        <p14:creationId xmlns:p14="http://schemas.microsoft.com/office/powerpoint/2010/main" val="10116981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32</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Versichert sind der Ertragsausfall und Mehrkosten</a:t>
            </a:r>
            <a:br>
              <a:rPr lang="de-DE" b="1" dirty="0" smtClean="0"/>
            </a:br>
            <a:endParaRPr lang="de-DE" b="1" dirty="0" smtClean="0"/>
          </a:p>
          <a:p>
            <a:r>
              <a:rPr lang="de-DE" sz="2400" dirty="0" smtClean="0"/>
              <a:t>Ertragsausfall</a:t>
            </a:r>
          </a:p>
          <a:p>
            <a:pPr lvl="1"/>
            <a:r>
              <a:rPr lang="de-DE" dirty="0" smtClean="0"/>
              <a:t>Versichert sind der Betriebsgewinn sowie die fortlaufenden Kosten</a:t>
            </a:r>
          </a:p>
          <a:p>
            <a:pPr lvl="1"/>
            <a:r>
              <a:rPr lang="de-DE" dirty="0" smtClean="0"/>
              <a:t>Die Haftzeit beträgt 7 Tage</a:t>
            </a:r>
            <a:br>
              <a:rPr lang="de-DE" dirty="0" smtClean="0"/>
            </a:br>
            <a:endParaRPr lang="de-DE" dirty="0" smtClean="0"/>
          </a:p>
          <a:p>
            <a:r>
              <a:rPr lang="de-DE" sz="2400" dirty="0" smtClean="0"/>
              <a:t>Mehrkosten</a:t>
            </a:r>
          </a:p>
          <a:p>
            <a:pPr lvl="1"/>
            <a:r>
              <a:rPr lang="de-DE" dirty="0" smtClean="0"/>
              <a:t>Benutzung anderer Anlagen</a:t>
            </a:r>
          </a:p>
          <a:p>
            <a:pPr lvl="1"/>
            <a:r>
              <a:rPr lang="de-DE" dirty="0" smtClean="0"/>
              <a:t>Anwendung anderer Arbeits- und Fertigungsverfahren</a:t>
            </a:r>
          </a:p>
          <a:p>
            <a:pPr lvl="1"/>
            <a:r>
              <a:rPr lang="de-DE" dirty="0" smtClean="0"/>
              <a:t>Inanspruchnahme von Lohndienstleistungen</a:t>
            </a:r>
          </a:p>
          <a:p>
            <a:pPr lvl="1"/>
            <a:r>
              <a:rPr lang="de-DE" dirty="0" smtClean="0"/>
              <a:t>Einmalige </a:t>
            </a:r>
            <a:r>
              <a:rPr lang="de-DE" dirty="0" err="1" smtClean="0"/>
              <a:t>Umprogrammierungskosten</a:t>
            </a:r>
            <a:endParaRPr lang="de-DE"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Cyberrisiken – Eigenschäden</a:t>
            </a:r>
            <a:endParaRPr lang="de-DE" i="1" dirty="0"/>
          </a:p>
        </p:txBody>
      </p:sp>
    </p:spTree>
    <p:extLst>
      <p:ext uri="{BB962C8B-B14F-4D97-AF65-F5344CB8AC3E}">
        <p14:creationId xmlns:p14="http://schemas.microsoft.com/office/powerpoint/2010/main" val="6276354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33</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Im Falle eines Cyberangriffes stehen folgende Serviceleistungen zur Verfügung:</a:t>
            </a:r>
            <a:r>
              <a:rPr lang="de-DE" dirty="0" smtClean="0"/>
              <a:t/>
            </a:r>
            <a:br>
              <a:rPr lang="de-DE" dirty="0" smtClean="0"/>
            </a:br>
            <a:endParaRPr lang="de-DE" dirty="0" smtClean="0"/>
          </a:p>
          <a:p>
            <a:r>
              <a:rPr lang="de-DE" sz="2400" dirty="0" smtClean="0"/>
              <a:t>Soforthilfe im Notfall: 24 Stunden am Tag, 7 Tage die Woche</a:t>
            </a:r>
          </a:p>
          <a:p>
            <a:r>
              <a:rPr lang="de-DE" sz="2400" dirty="0" smtClean="0"/>
              <a:t>Organisation, Beauftragung und Kostenübernahme von Experten für</a:t>
            </a:r>
          </a:p>
          <a:p>
            <a:pPr lvl="1"/>
            <a:r>
              <a:rPr lang="de-DE" sz="2000" dirty="0" smtClean="0"/>
              <a:t>Ursachenermittlung und Schadenfeststellung (Forensik) bis </a:t>
            </a:r>
            <a:r>
              <a:rPr lang="de-DE" sz="2000" b="1" dirty="0" smtClean="0"/>
              <a:t>5.000 EUR</a:t>
            </a:r>
          </a:p>
          <a:p>
            <a:pPr lvl="1"/>
            <a:r>
              <a:rPr lang="de-DE" sz="2000" dirty="0" smtClean="0"/>
              <a:t>Rettung, Wiederherstellung und Entsperrung von Daten </a:t>
            </a:r>
            <a:r>
              <a:rPr lang="de-DE" sz="2000" b="1" dirty="0" smtClean="0"/>
              <a:t>bis 1.000 EUR</a:t>
            </a:r>
          </a:p>
          <a:p>
            <a:pPr lvl="1"/>
            <a:r>
              <a:rPr lang="de-DE" sz="2000" dirty="0" smtClean="0"/>
              <a:t>Krisenkommunikation und Reputationssicherung </a:t>
            </a:r>
            <a:r>
              <a:rPr lang="de-DE" sz="2000" b="1" dirty="0" smtClean="0"/>
              <a:t>bis 2.000 EUR</a:t>
            </a:r>
            <a:endParaRPr lang="de-DE" b="1"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Cyberrisiken – Serviceleistungen</a:t>
            </a:r>
            <a:endParaRPr lang="de-DE" i="1" dirty="0"/>
          </a:p>
        </p:txBody>
      </p:sp>
    </p:spTree>
    <p:extLst>
      <p:ext uri="{BB962C8B-B14F-4D97-AF65-F5344CB8AC3E}">
        <p14:creationId xmlns:p14="http://schemas.microsoft.com/office/powerpoint/2010/main" val="3175929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901" y="1766887"/>
            <a:ext cx="5037571" cy="3347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34</a:t>
            </a:fld>
            <a:endParaRPr lang="de-DE" dirty="0">
              <a:solidFill>
                <a:srgbClr val="FFFFFF"/>
              </a:solidFill>
            </a:endParaRPr>
          </a:p>
        </p:txBody>
      </p:sp>
      <p:sp>
        <p:nvSpPr>
          <p:cNvPr id="2" name="Inhaltsplatzhalter 1"/>
          <p:cNvSpPr>
            <a:spLocks noGrp="1"/>
          </p:cNvSpPr>
          <p:nvPr>
            <p:ph idx="4294967295"/>
          </p:nvPr>
        </p:nvSpPr>
        <p:spPr>
          <a:xfrm>
            <a:off x="525600" y="1268413"/>
            <a:ext cx="10801350" cy="4860925"/>
          </a:xfrm>
        </p:spPr>
        <p:txBody>
          <a:bodyPr>
            <a:normAutofit/>
          </a:bodyPr>
          <a:lstStyle/>
          <a:p>
            <a:pPr marL="0" indent="0">
              <a:buNone/>
            </a:pPr>
            <a:r>
              <a:rPr lang="de-DE" b="1" dirty="0" smtClean="0"/>
              <a:t>Unser Dienstleister für Serviceleistungen</a:t>
            </a:r>
            <a:br>
              <a:rPr lang="de-DE" b="1" dirty="0" smtClean="0"/>
            </a:br>
            <a:r>
              <a:rPr lang="de-DE" b="1" dirty="0" smtClean="0"/>
              <a:t/>
            </a:r>
            <a:br>
              <a:rPr lang="de-DE" b="1" dirty="0" smtClean="0"/>
            </a:b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endParaRPr lang="de-DE" dirty="0" smtClean="0"/>
          </a:p>
          <a:p>
            <a:pPr marL="0" indent="0">
              <a:buNone/>
            </a:pPr>
            <a:r>
              <a:rPr lang="de-DE" sz="2400" dirty="0" smtClean="0"/>
              <a:t/>
            </a:r>
            <a:br>
              <a:rPr lang="de-DE" sz="2400" dirty="0" smtClean="0"/>
            </a:br>
            <a:r>
              <a:rPr lang="de-DE" sz="2400" dirty="0" smtClean="0"/>
              <a:t>Bitte beachten: Die Serviceleistungen werden nur erbracht, wenn </a:t>
            </a:r>
            <a:br>
              <a:rPr lang="de-DE" sz="2400" dirty="0" smtClean="0"/>
            </a:br>
            <a:r>
              <a:rPr lang="de-DE" sz="2400" dirty="0" smtClean="0"/>
              <a:t>der Schaden umgehend und direkt an ALLYSCA gemeldet wird.</a:t>
            </a:r>
            <a:br>
              <a:rPr lang="de-DE" sz="2400" dirty="0" smtClean="0"/>
            </a:br>
            <a:r>
              <a:rPr lang="de-DE" sz="2400" dirty="0" smtClean="0"/>
              <a:t/>
            </a:r>
            <a:br>
              <a:rPr lang="de-DE" sz="2400" dirty="0" smtClean="0"/>
            </a:br>
            <a:r>
              <a:rPr lang="de-DE" sz="2400" dirty="0" smtClean="0"/>
              <a:t>Schadenhotline</a:t>
            </a:r>
            <a:r>
              <a:rPr lang="de-DE" sz="2400" dirty="0"/>
              <a:t>: +49 </a:t>
            </a:r>
            <a:r>
              <a:rPr lang="de-DE" sz="2400" dirty="0" smtClean="0"/>
              <a:t>89 5114 3082 </a:t>
            </a:r>
            <a:endParaRPr lang="de-DE" b="1" dirty="0" smtClean="0"/>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Cyberrisiken – Serviceleistungen</a:t>
            </a:r>
            <a:endParaRPr lang="de-DE" i="1" dirty="0"/>
          </a:p>
        </p:txBody>
      </p:sp>
      <p:sp>
        <p:nvSpPr>
          <p:cNvPr id="6" name="Ellipse 5"/>
          <p:cNvSpPr/>
          <p:nvPr/>
        </p:nvSpPr>
        <p:spPr>
          <a:xfrm rot="20980047">
            <a:off x="8545099" y="843212"/>
            <a:ext cx="3593935" cy="915533"/>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EE7D00"/>
                </a:solidFill>
              </a:rPr>
              <a:t>WWK Notfall-Telefon: </a:t>
            </a:r>
            <a:r>
              <a:rPr lang="de-DE" b="1" dirty="0" smtClean="0">
                <a:solidFill>
                  <a:srgbClr val="EE7D00"/>
                </a:solidFill>
              </a:rPr>
              <a:t/>
            </a:r>
            <a:br>
              <a:rPr lang="de-DE" b="1" dirty="0" smtClean="0">
                <a:solidFill>
                  <a:srgbClr val="EE7D00"/>
                </a:solidFill>
              </a:rPr>
            </a:br>
            <a:r>
              <a:rPr lang="de-DE" b="1" dirty="0" smtClean="0">
                <a:solidFill>
                  <a:srgbClr val="EE7D00"/>
                </a:solidFill>
              </a:rPr>
              <a:t>+</a:t>
            </a:r>
            <a:r>
              <a:rPr lang="de-DE" b="1" dirty="0">
                <a:solidFill>
                  <a:srgbClr val="EE7D00"/>
                </a:solidFill>
              </a:rPr>
              <a:t>49 89 </a:t>
            </a:r>
            <a:r>
              <a:rPr lang="de-DE" b="1" dirty="0" smtClean="0">
                <a:solidFill>
                  <a:srgbClr val="EE7D00"/>
                </a:solidFill>
              </a:rPr>
              <a:t>5114 3082 </a:t>
            </a:r>
            <a:endParaRPr lang="de-DE" b="1" dirty="0">
              <a:solidFill>
                <a:srgbClr val="EE7D00"/>
              </a:solidFill>
            </a:endParaRPr>
          </a:p>
        </p:txBody>
      </p:sp>
    </p:spTree>
    <p:extLst>
      <p:ext uri="{BB962C8B-B14F-4D97-AF65-F5344CB8AC3E}">
        <p14:creationId xmlns:p14="http://schemas.microsoft.com/office/powerpoint/2010/main" val="9482131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3" name="Titel 2"/>
          <p:cNvSpPr>
            <a:spLocks noGrp="1"/>
          </p:cNvSpPr>
          <p:nvPr>
            <p:ph type="ctrTitle"/>
          </p:nvPr>
        </p:nvSpPr>
        <p:spPr/>
        <p:txBody>
          <a:bodyPr>
            <a:normAutofit/>
          </a:bodyPr>
          <a:lstStyle/>
          <a:p>
            <a:r>
              <a:rPr lang="de-DE" sz="3600" dirty="0" smtClean="0"/>
              <a:t>Gruppenunfall-</a:t>
            </a:r>
            <a:br>
              <a:rPr lang="de-DE" sz="3600" dirty="0" smtClean="0"/>
            </a:br>
            <a:r>
              <a:rPr lang="de-DE" sz="3600" dirty="0" err="1" smtClean="0"/>
              <a:t>versicherung</a:t>
            </a:r>
            <a:endParaRPr lang="de-DE" sz="3600" dirty="0"/>
          </a:p>
        </p:txBody>
      </p:sp>
      <p:sp>
        <p:nvSpPr>
          <p:cNvPr id="5" name="Textplatzhalter 4"/>
          <p:cNvSpPr>
            <a:spLocks noGrp="1"/>
          </p:cNvSpPr>
          <p:nvPr>
            <p:ph type="body" sz="quarter" idx="12"/>
          </p:nvPr>
        </p:nvSpPr>
        <p:spPr/>
        <p:txBody>
          <a:bodyPr/>
          <a:lstStyle/>
          <a:p>
            <a:endParaRPr lang="de-DE"/>
          </a:p>
        </p:txBody>
      </p:sp>
      <p:sp>
        <p:nvSpPr>
          <p:cNvPr id="4" name="Untertitel 3"/>
          <p:cNvSpPr>
            <a:spLocks noGrp="1"/>
          </p:cNvSpPr>
          <p:nvPr>
            <p:ph type="subTitle" idx="1"/>
          </p:nvPr>
        </p:nvSpPr>
        <p:spPr/>
        <p:txBody>
          <a:bodyPr/>
          <a:lstStyle/>
          <a:p>
            <a:endParaRPr lang="de-DE"/>
          </a:p>
        </p:txBody>
      </p:sp>
      <p:sp>
        <p:nvSpPr>
          <p:cNvPr id="7" name="Textplatzhalter 6"/>
          <p:cNvSpPr>
            <a:spLocks noGrp="1"/>
          </p:cNvSpPr>
          <p:nvPr>
            <p:ph type="body" sz="quarter" idx="15"/>
          </p:nvPr>
        </p:nvSpPr>
        <p:spPr/>
        <p:txBody>
          <a:bodyPr/>
          <a:lstStyle/>
          <a:p>
            <a:endParaRPr lang="de-DE"/>
          </a:p>
        </p:txBody>
      </p:sp>
      <p:sp>
        <p:nvSpPr>
          <p:cNvPr id="2" name="Foliennummernplatzhalter 1"/>
          <p:cNvSpPr>
            <a:spLocks noGrp="1"/>
          </p:cNvSpPr>
          <p:nvPr>
            <p:ph type="sldNum" sz="quarter" idx="4294967295"/>
          </p:nvPr>
        </p:nvSpPr>
        <p:spPr>
          <a:xfrm>
            <a:off x="0" y="6418263"/>
            <a:ext cx="461963" cy="365125"/>
          </a:xfrm>
        </p:spPr>
        <p:txBody>
          <a:bodyPr/>
          <a:lstStyle/>
          <a:p>
            <a:fld id="{012F43C7-0723-48E7-B4E9-E0F128784CAA}" type="slidenum">
              <a:rPr lang="de-DE" smtClean="0">
                <a:solidFill>
                  <a:srgbClr val="FFFFFF"/>
                </a:solidFill>
              </a:rPr>
              <a:pPr/>
              <a:t>35</a:t>
            </a:fld>
            <a:endParaRPr lang="de-DE" dirty="0">
              <a:solidFill>
                <a:srgbClr val="FFFFFF"/>
              </a:solidFill>
            </a:endParaRPr>
          </a:p>
        </p:txBody>
      </p:sp>
    </p:spTree>
    <p:extLst>
      <p:ext uri="{BB962C8B-B14F-4D97-AF65-F5344CB8AC3E}">
        <p14:creationId xmlns:p14="http://schemas.microsoft.com/office/powerpoint/2010/main" val="38866583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36</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Leistungsarten</a:t>
            </a:r>
            <a:endParaRPr lang="de-DE" sz="4000" dirty="0">
              <a:solidFill>
                <a:srgbClr val="008237"/>
              </a:solidFill>
            </a:endParaRPr>
          </a:p>
        </p:txBody>
      </p:sp>
      <p:graphicFrame>
        <p:nvGraphicFramePr>
          <p:cNvPr id="4" name="Tabelle 3"/>
          <p:cNvGraphicFramePr>
            <a:graphicFrameLocks noGrp="1"/>
          </p:cNvGraphicFramePr>
          <p:nvPr>
            <p:extLst>
              <p:ext uri="{D42A27DB-BD31-4B8C-83A1-F6EECF244321}">
                <p14:modId xmlns:p14="http://schemas.microsoft.com/office/powerpoint/2010/main" val="323847414"/>
              </p:ext>
            </p:extLst>
          </p:nvPr>
        </p:nvGraphicFramePr>
        <p:xfrm>
          <a:off x="525600" y="1267200"/>
          <a:ext cx="10345599" cy="4693920"/>
        </p:xfrm>
        <a:graphic>
          <a:graphicData uri="http://schemas.openxmlformats.org/drawingml/2006/table">
            <a:tbl>
              <a:tblPr firstRow="1" bandRow="1">
                <a:tableStyleId>{5C22544A-7EE6-4342-B048-85BDC9FD1C3A}</a:tableStyleId>
              </a:tblPr>
              <a:tblGrid>
                <a:gridCol w="4027927"/>
                <a:gridCol w="3048000"/>
                <a:gridCol w="3269672"/>
              </a:tblGrid>
              <a:tr h="370840">
                <a:tc>
                  <a:txBody>
                    <a:bodyPr/>
                    <a:lstStyle/>
                    <a:p>
                      <a:endParaRPr lang="de-DE" dirty="0"/>
                    </a:p>
                  </a:txBody>
                  <a:tcPr/>
                </a:tc>
                <a:tc>
                  <a:txBody>
                    <a:bodyPr/>
                    <a:lstStyle/>
                    <a:p>
                      <a:r>
                        <a:rPr lang="de-DE" dirty="0" smtClean="0"/>
                        <a:t>Betriebliche Gruppenunfallversicherung</a:t>
                      </a:r>
                      <a:endParaRPr lang="de-DE" dirty="0"/>
                    </a:p>
                  </a:txBody>
                  <a:tcPr/>
                </a:tc>
                <a:tc>
                  <a:txBody>
                    <a:bodyPr/>
                    <a:lstStyle/>
                    <a:p>
                      <a:r>
                        <a:rPr lang="de-DE" dirty="0" smtClean="0"/>
                        <a:t>Vereinsunfallversicherung</a:t>
                      </a:r>
                      <a:endParaRPr lang="de-DE" dirty="0"/>
                    </a:p>
                  </a:txBody>
                  <a:tcPr/>
                </a:tc>
              </a:tr>
              <a:tr h="370840">
                <a:tc>
                  <a:txBody>
                    <a:bodyPr/>
                    <a:lstStyle/>
                    <a:p>
                      <a:r>
                        <a:rPr lang="de-DE" dirty="0" smtClean="0"/>
                        <a:t>Invaliditätsleistung</a:t>
                      </a:r>
                      <a:endParaRPr lang="de-DE" dirty="0"/>
                    </a:p>
                  </a:txBody>
                  <a:tcPr anchor="ctr"/>
                </a:tc>
                <a:tc>
                  <a:txBody>
                    <a:bodyPr/>
                    <a:lstStyle/>
                    <a:p>
                      <a:pPr algn="ctr"/>
                      <a:r>
                        <a:rPr lang="de-DE" sz="2000" dirty="0" smtClean="0">
                          <a:solidFill>
                            <a:schemeClr val="tx2"/>
                          </a:solidFill>
                          <a:sym typeface="Wingdings"/>
                        </a:rPr>
                        <a:t></a:t>
                      </a:r>
                      <a:endParaRPr lang="de-DE" sz="2000" dirty="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r h="370840">
                <a:tc>
                  <a:txBody>
                    <a:bodyPr/>
                    <a:lstStyle/>
                    <a:p>
                      <a:r>
                        <a:rPr lang="de-DE" dirty="0" smtClean="0"/>
                        <a:t>Unfall-Krankenhaus-Tagegeld</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r h="370840">
                <a:tc>
                  <a:txBody>
                    <a:bodyPr/>
                    <a:lstStyle/>
                    <a:p>
                      <a:r>
                        <a:rPr lang="de-DE" dirty="0" smtClean="0"/>
                        <a:t>Genesungsgeld</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r h="370840">
                <a:tc>
                  <a:txBody>
                    <a:bodyPr/>
                    <a:lstStyle/>
                    <a:p>
                      <a:r>
                        <a:rPr lang="de-DE" dirty="0" smtClean="0"/>
                        <a:t>Todesfallleistung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r h="370840">
                <a:tc>
                  <a:txBody>
                    <a:bodyPr/>
                    <a:lstStyle/>
                    <a:p>
                      <a:r>
                        <a:rPr lang="de-DE" dirty="0" smtClean="0"/>
                        <a:t>Unfall-Tagegeld</a:t>
                      </a:r>
                      <a:br>
                        <a:rPr lang="de-DE" dirty="0" smtClean="0"/>
                      </a:br>
                      <a:r>
                        <a:rPr lang="de-DE" dirty="0" smtClean="0"/>
                        <a:t>ab</a:t>
                      </a:r>
                      <a:r>
                        <a:rPr lang="de-DE" baseline="0" dirty="0" smtClean="0"/>
                        <a:t> 8. Tag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algn="ctr"/>
                      <a:r>
                        <a:rPr lang="de-DE" sz="2000" dirty="0" smtClean="0">
                          <a:solidFill>
                            <a:srgbClr val="FF0000"/>
                          </a:solidFill>
                        </a:rPr>
                        <a:t>x</a:t>
                      </a:r>
                      <a:endParaRPr lang="de-DE" sz="2000" dirty="0">
                        <a:solidFill>
                          <a:srgbClr val="FF0000"/>
                        </a:solidFill>
                      </a:endParaRPr>
                    </a:p>
                  </a:txBody>
                  <a:tcPr anchor="ctr"/>
                </a:tc>
              </a:tr>
              <a:tr h="370840">
                <a:tc>
                  <a:txBody>
                    <a:bodyPr/>
                    <a:lstStyle/>
                    <a:p>
                      <a:r>
                        <a:rPr lang="de-DE" dirty="0" smtClean="0"/>
                        <a:t>Unfallrente</a:t>
                      </a:r>
                    </a:p>
                    <a:p>
                      <a:pPr marL="285750" indent="-285750">
                        <a:buClr>
                          <a:schemeClr val="tx2"/>
                        </a:buClr>
                        <a:buFont typeface="Wingdings" panose="05000000000000000000" pitchFamily="2" charset="2"/>
                        <a:buChar char="§"/>
                      </a:pPr>
                      <a:r>
                        <a:rPr lang="de-DE" dirty="0" smtClean="0"/>
                        <a:t>ab 50 % Invalidität</a:t>
                      </a:r>
                    </a:p>
                    <a:p>
                      <a:pPr marL="285750" indent="-285750">
                        <a:buClr>
                          <a:schemeClr val="tx2"/>
                        </a:buClr>
                        <a:buFont typeface="Wingdings" panose="05000000000000000000" pitchFamily="2" charset="2"/>
                        <a:buChar char="§"/>
                      </a:pPr>
                      <a:r>
                        <a:rPr lang="de-DE" dirty="0" smtClean="0"/>
                        <a:t>lebenslang</a:t>
                      </a:r>
                    </a:p>
                    <a:p>
                      <a:pPr marL="285750" indent="-285750">
                        <a:buClr>
                          <a:schemeClr val="tx2"/>
                        </a:buClr>
                        <a:buFont typeface="Wingdings" panose="05000000000000000000" pitchFamily="2" charset="2"/>
                        <a:buChar char="§"/>
                      </a:pPr>
                      <a:r>
                        <a:rPr lang="de-DE" dirty="0" smtClean="0"/>
                        <a:t>mit Rentengarantie</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rgbClr val="FF0000"/>
                          </a:solidFill>
                        </a:rPr>
                        <a:t>x</a:t>
                      </a:r>
                    </a:p>
                  </a:txBody>
                  <a:tcPr anchor="ctr"/>
                </a:tc>
              </a:tr>
              <a:tr h="370840">
                <a:tc>
                  <a:txBody>
                    <a:bodyPr/>
                    <a:lstStyle/>
                    <a:p>
                      <a:r>
                        <a:rPr lang="de-DE" dirty="0" smtClean="0"/>
                        <a:t>Unfallservice</a:t>
                      </a:r>
                      <a:br>
                        <a:rPr lang="de-DE" dirty="0" smtClean="0"/>
                      </a:br>
                      <a:r>
                        <a:rPr lang="de-DE" dirty="0" smtClean="0"/>
                        <a:t>telefonische</a:t>
                      </a:r>
                      <a:r>
                        <a:rPr lang="de-DE" baseline="0" dirty="0" smtClean="0"/>
                        <a:t> Beratung/Hilfe</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rgbClr val="FF0000"/>
                          </a:solidFill>
                        </a:rPr>
                        <a:t>x</a:t>
                      </a:r>
                    </a:p>
                  </a:txBody>
                  <a:tcPr anchor="ctr"/>
                </a:tc>
              </a:tr>
            </a:tbl>
          </a:graphicData>
        </a:graphic>
      </p:graphicFrame>
    </p:spTree>
    <p:extLst>
      <p:ext uri="{BB962C8B-B14F-4D97-AF65-F5344CB8AC3E}">
        <p14:creationId xmlns:p14="http://schemas.microsoft.com/office/powerpoint/2010/main" val="41630019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37</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Unfall-Tagegeld</a:t>
            </a:r>
            <a:endParaRPr lang="de-DE" sz="4000" dirty="0">
              <a:solidFill>
                <a:srgbClr val="008237"/>
              </a:solidFill>
            </a:endParaRPr>
          </a:p>
        </p:txBody>
      </p:sp>
      <p:graphicFrame>
        <p:nvGraphicFramePr>
          <p:cNvPr id="4" name="Tabelle 3"/>
          <p:cNvGraphicFramePr>
            <a:graphicFrameLocks noGrp="1"/>
          </p:cNvGraphicFramePr>
          <p:nvPr>
            <p:extLst>
              <p:ext uri="{D42A27DB-BD31-4B8C-83A1-F6EECF244321}">
                <p14:modId xmlns:p14="http://schemas.microsoft.com/office/powerpoint/2010/main" val="2323256236"/>
              </p:ext>
            </p:extLst>
          </p:nvPr>
        </p:nvGraphicFramePr>
        <p:xfrm>
          <a:off x="525600" y="1267200"/>
          <a:ext cx="10345599" cy="3144520"/>
        </p:xfrm>
        <a:graphic>
          <a:graphicData uri="http://schemas.openxmlformats.org/drawingml/2006/table">
            <a:tbl>
              <a:tblPr firstRow="1" bandRow="1">
                <a:tableStyleId>{5C22544A-7EE6-4342-B048-85BDC9FD1C3A}</a:tableStyleId>
              </a:tblPr>
              <a:tblGrid>
                <a:gridCol w="4027927"/>
                <a:gridCol w="3048000"/>
                <a:gridCol w="3269672"/>
              </a:tblGrid>
              <a:tr h="370840">
                <a:tc>
                  <a:txBody>
                    <a:bodyPr/>
                    <a:lstStyle/>
                    <a:p>
                      <a:r>
                        <a:rPr lang="de-DE" dirty="0" smtClean="0"/>
                        <a:t>Leistung nach Unfall ab</a:t>
                      </a:r>
                      <a:endParaRPr lang="de-DE" dirty="0"/>
                    </a:p>
                  </a:txBody>
                  <a:tcPr/>
                </a:tc>
                <a:tc>
                  <a:txBody>
                    <a:bodyPr/>
                    <a:lstStyle/>
                    <a:p>
                      <a:pPr algn="ctr"/>
                      <a:r>
                        <a:rPr lang="de-DE" dirty="0" smtClean="0"/>
                        <a:t>Selbstständige</a:t>
                      </a:r>
                      <a:endParaRPr lang="de-DE" dirty="0"/>
                    </a:p>
                  </a:txBody>
                  <a:tcPr/>
                </a:tc>
                <a:tc>
                  <a:txBody>
                    <a:bodyPr/>
                    <a:lstStyle/>
                    <a:p>
                      <a:pPr algn="ctr"/>
                      <a:r>
                        <a:rPr lang="de-DE" dirty="0" smtClean="0"/>
                        <a:t>Arbeitnehmer</a:t>
                      </a:r>
                      <a:endParaRPr lang="de-DE" dirty="0"/>
                    </a:p>
                  </a:txBody>
                  <a:tcPr/>
                </a:tc>
              </a:tr>
              <a:tr h="370840">
                <a:tc>
                  <a:txBody>
                    <a:bodyPr/>
                    <a:lstStyle/>
                    <a:p>
                      <a:r>
                        <a:rPr lang="de-DE" dirty="0" smtClean="0"/>
                        <a:t>8. Tag</a:t>
                      </a:r>
                      <a:endParaRPr lang="de-DE" dirty="0"/>
                    </a:p>
                  </a:txBody>
                  <a:tcPr anchor="ctr"/>
                </a:tc>
                <a:tc>
                  <a:txBody>
                    <a:bodyPr/>
                    <a:lstStyle/>
                    <a:p>
                      <a:pPr algn="ctr"/>
                      <a:r>
                        <a:rPr lang="de-DE" sz="2000" dirty="0" smtClean="0">
                          <a:solidFill>
                            <a:schemeClr val="tx2"/>
                          </a:solidFill>
                          <a:sym typeface="Wingdings"/>
                        </a:rPr>
                        <a:t></a:t>
                      </a:r>
                      <a:endParaRPr lang="de-DE" sz="2000" dirty="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rgbClr val="FF0000"/>
                          </a:solidFill>
                        </a:rPr>
                        <a:t>x</a:t>
                      </a:r>
                    </a:p>
                  </a:txBody>
                  <a:tcPr anchor="ctr"/>
                </a:tc>
              </a:tr>
              <a:tr h="370840">
                <a:tc>
                  <a:txBody>
                    <a:bodyPr/>
                    <a:lstStyle/>
                    <a:p>
                      <a:r>
                        <a:rPr lang="de-DE" dirty="0" smtClean="0"/>
                        <a:t>15. Tag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rgbClr val="FF0000"/>
                          </a:solidFill>
                        </a:rPr>
                        <a:t>x</a:t>
                      </a:r>
                    </a:p>
                  </a:txBody>
                  <a:tcPr anchor="ctr"/>
                </a:tc>
              </a:tr>
              <a:tr h="370840">
                <a:tc>
                  <a:txBody>
                    <a:bodyPr/>
                    <a:lstStyle/>
                    <a:p>
                      <a:r>
                        <a:rPr lang="de-DE" dirty="0" smtClean="0"/>
                        <a:t>29. Tag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algn="ctr"/>
                      <a:r>
                        <a:rPr lang="de-DE" sz="2000" dirty="0" smtClean="0">
                          <a:solidFill>
                            <a:srgbClr val="FF0000"/>
                          </a:solidFill>
                        </a:rPr>
                        <a:t>x</a:t>
                      </a:r>
                      <a:endParaRPr lang="de-DE" sz="2000" dirty="0">
                        <a:solidFill>
                          <a:srgbClr val="FF0000"/>
                        </a:solidFill>
                      </a:endParaRPr>
                    </a:p>
                  </a:txBody>
                  <a:tcPr anchor="ctr"/>
                </a:tc>
              </a:tr>
              <a:tr h="370840">
                <a:tc>
                  <a:txBody>
                    <a:bodyPr/>
                    <a:lstStyle/>
                    <a:p>
                      <a:r>
                        <a:rPr lang="de-DE" dirty="0" smtClean="0"/>
                        <a:t>43. Tag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r h="370840">
                <a:tc>
                  <a:txBody>
                    <a:bodyPr/>
                    <a:lstStyle/>
                    <a:p>
                      <a:r>
                        <a:rPr lang="de-DE" dirty="0" smtClean="0"/>
                        <a:t>57.</a:t>
                      </a:r>
                      <a:r>
                        <a:rPr lang="de-DE" baseline="0" dirty="0" smtClean="0"/>
                        <a:t> Tag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r h="370840">
                <a:tc>
                  <a:txBody>
                    <a:bodyPr/>
                    <a:lstStyle/>
                    <a:p>
                      <a:r>
                        <a:rPr lang="de-DE" dirty="0" smtClean="0"/>
                        <a:t>71. Tag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r h="370840">
                <a:tc>
                  <a:txBody>
                    <a:bodyPr/>
                    <a:lstStyle/>
                    <a:p>
                      <a:r>
                        <a:rPr lang="de-DE" dirty="0" smtClean="0"/>
                        <a:t>92. Tag</a:t>
                      </a:r>
                      <a:endParaRPr lang="de-DE"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000" dirty="0" smtClean="0">
                          <a:solidFill>
                            <a:schemeClr val="tx2"/>
                          </a:solidFill>
                          <a:sym typeface="Wingdings"/>
                        </a:rPr>
                        <a:t></a:t>
                      </a:r>
                      <a:endParaRPr lang="de-DE" sz="2000" dirty="0" smtClean="0">
                        <a:solidFill>
                          <a:schemeClr val="tx2"/>
                        </a:solidFill>
                      </a:endParaRPr>
                    </a:p>
                  </a:txBody>
                  <a:tcPr anchor="ctr"/>
                </a:tc>
              </a:tr>
            </a:tbl>
          </a:graphicData>
        </a:graphic>
      </p:graphicFrame>
    </p:spTree>
    <p:extLst>
      <p:ext uri="{BB962C8B-B14F-4D97-AF65-F5344CB8AC3E}">
        <p14:creationId xmlns:p14="http://schemas.microsoft.com/office/powerpoint/2010/main" val="22535211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38</a:t>
            </a:fld>
            <a:endParaRPr lang="de-DE" dirty="0">
              <a:solidFill>
                <a:srgbClr val="FFFFFF"/>
              </a:solidFill>
            </a:endParaRPr>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972980490"/>
              </p:ext>
            </p:extLst>
          </p:nvPr>
        </p:nvGraphicFramePr>
        <p:xfrm>
          <a:off x="525600" y="1267200"/>
          <a:ext cx="10795150" cy="3088640"/>
        </p:xfrm>
        <a:graphic>
          <a:graphicData uri="http://schemas.openxmlformats.org/drawingml/2006/table">
            <a:tbl>
              <a:tblPr firstRow="1" bandRow="1">
                <a:tableStyleId>{5C22544A-7EE6-4342-B048-85BDC9FD1C3A}</a:tableStyleId>
              </a:tblPr>
              <a:tblGrid>
                <a:gridCol w="2159030"/>
                <a:gridCol w="2159030"/>
                <a:gridCol w="2159030"/>
                <a:gridCol w="2159030"/>
                <a:gridCol w="2159030"/>
              </a:tblGrid>
              <a:tr h="370840">
                <a:tc>
                  <a:txBody>
                    <a:bodyPr/>
                    <a:lstStyle/>
                    <a:p>
                      <a:pPr algn="l"/>
                      <a:r>
                        <a:rPr lang="de-DE" sz="1600" dirty="0" smtClean="0">
                          <a:solidFill>
                            <a:schemeClr val="bg1"/>
                          </a:solidFill>
                        </a:rPr>
                        <a:t>Invaliditätsgrad bei Verlust oder Funktionsunfähigkeit von Körperteilen oder (Sinnes-)Organen</a:t>
                      </a:r>
                      <a:endParaRPr lang="de-DE" sz="1600" dirty="0">
                        <a:solidFill>
                          <a:schemeClr val="bg1"/>
                        </a:solidFill>
                      </a:endParaRPr>
                    </a:p>
                  </a:txBody>
                  <a:tcPr>
                    <a:solidFill>
                      <a:schemeClr val="accent5"/>
                    </a:solidFill>
                  </a:tcPr>
                </a:tc>
                <a:tc>
                  <a:txBody>
                    <a:bodyPr/>
                    <a:lstStyle/>
                    <a:p>
                      <a:pPr algn="ctr"/>
                      <a:r>
                        <a:rPr lang="de-DE" sz="1600" dirty="0" smtClean="0"/>
                        <a:t>Standard-Gliedertaxe</a:t>
                      </a:r>
                      <a:br>
                        <a:rPr lang="de-DE" sz="1600" dirty="0" smtClean="0"/>
                      </a:br>
                      <a:r>
                        <a:rPr lang="de-DE" sz="1600" dirty="0" smtClean="0"/>
                        <a:t>ohne Progression</a:t>
                      </a:r>
                      <a:endParaRPr lang="de-DE" sz="1600" dirty="0"/>
                    </a:p>
                  </a:txBody>
                  <a:tcPr anchor="ctr">
                    <a:solidFill>
                      <a:schemeClr val="bg1">
                        <a:lumMod val="75000"/>
                      </a:schemeClr>
                    </a:solidFill>
                  </a:tcPr>
                </a:tc>
                <a:tc>
                  <a:txBody>
                    <a:bodyPr/>
                    <a:lstStyle/>
                    <a:p>
                      <a:pPr algn="ctr"/>
                      <a:r>
                        <a:rPr lang="de-DE" sz="1600" dirty="0" smtClean="0">
                          <a:solidFill>
                            <a:schemeClr val="bg1"/>
                          </a:solidFill>
                        </a:rPr>
                        <a:t>Verbesserte Gliedertaxe</a:t>
                      </a:r>
                      <a:br>
                        <a:rPr lang="de-DE" sz="1600" dirty="0" smtClean="0">
                          <a:solidFill>
                            <a:schemeClr val="bg1"/>
                          </a:solidFill>
                        </a:rPr>
                      </a:br>
                      <a:r>
                        <a:rPr lang="de-DE" sz="1600" dirty="0" smtClean="0">
                          <a:solidFill>
                            <a:schemeClr val="bg1"/>
                          </a:solidFill>
                        </a:rPr>
                        <a:t>ohne </a:t>
                      </a:r>
                      <a:r>
                        <a:rPr lang="de-DE" sz="1600" baseline="0" dirty="0" smtClean="0">
                          <a:solidFill>
                            <a:schemeClr val="bg1"/>
                          </a:solidFill>
                        </a:rPr>
                        <a:t>Progression</a:t>
                      </a:r>
                      <a:endParaRPr lang="de-DE" sz="1600" b="1" dirty="0">
                        <a:solidFill>
                          <a:schemeClr val="bg1"/>
                        </a:solidFill>
                      </a:endParaRPr>
                    </a:p>
                  </a:txBody>
                  <a:tcPr anchor="ctr">
                    <a:solidFill>
                      <a:schemeClr val="accent3"/>
                    </a:solidFill>
                  </a:tcPr>
                </a:tc>
                <a:tc>
                  <a:txBody>
                    <a:bodyPr/>
                    <a:lstStyle/>
                    <a:p>
                      <a:pPr algn="ctr"/>
                      <a:r>
                        <a:rPr lang="de-DE" sz="1600" dirty="0" smtClean="0">
                          <a:solidFill>
                            <a:schemeClr val="bg1"/>
                          </a:solidFill>
                        </a:rPr>
                        <a:t>Verbesserte Gliedertaxe</a:t>
                      </a:r>
                      <a:br>
                        <a:rPr lang="de-DE" sz="1600" dirty="0" smtClean="0">
                          <a:solidFill>
                            <a:schemeClr val="bg1"/>
                          </a:solidFill>
                        </a:rPr>
                      </a:br>
                      <a:r>
                        <a:rPr lang="de-DE" sz="1600" dirty="0" smtClean="0">
                          <a:solidFill>
                            <a:schemeClr val="bg1"/>
                          </a:solidFill>
                        </a:rPr>
                        <a:t>mit 225 % Progression</a:t>
                      </a:r>
                      <a:endParaRPr lang="de-DE" sz="1600" dirty="0">
                        <a:solidFill>
                          <a:schemeClr val="bg1"/>
                        </a:solidFill>
                      </a:endParaRPr>
                    </a:p>
                  </a:txBody>
                  <a:tcPr anchor="ctr">
                    <a:solidFill>
                      <a:schemeClr val="accent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600" dirty="0" smtClean="0">
                          <a:solidFill>
                            <a:schemeClr val="bg1"/>
                          </a:solidFill>
                        </a:rPr>
                        <a:t>Verbesserte Gliedertaxe</a:t>
                      </a:r>
                      <a:br>
                        <a:rPr lang="de-DE" sz="1600" dirty="0" smtClean="0">
                          <a:solidFill>
                            <a:schemeClr val="bg1"/>
                          </a:solidFill>
                        </a:rPr>
                      </a:br>
                      <a:r>
                        <a:rPr lang="de-DE" sz="1600" dirty="0" smtClean="0">
                          <a:solidFill>
                            <a:schemeClr val="bg1"/>
                          </a:solidFill>
                        </a:rPr>
                        <a:t>mit 350</a:t>
                      </a:r>
                      <a:r>
                        <a:rPr lang="de-DE" sz="1600" baseline="0" dirty="0" smtClean="0">
                          <a:solidFill>
                            <a:schemeClr val="bg1"/>
                          </a:solidFill>
                        </a:rPr>
                        <a:t> % Progression</a:t>
                      </a:r>
                      <a:endParaRPr lang="de-DE" sz="1600" b="1" dirty="0" smtClean="0">
                        <a:solidFill>
                          <a:schemeClr val="bg1"/>
                        </a:solidFill>
                      </a:endParaRPr>
                    </a:p>
                  </a:txBody>
                  <a:tcPr anchor="ctr">
                    <a:solidFill>
                      <a:schemeClr val="tx2"/>
                    </a:solidFill>
                  </a:tcPr>
                </a:tc>
              </a:tr>
              <a:tr h="370840">
                <a:tc>
                  <a:txBody>
                    <a:bodyPr/>
                    <a:lstStyle/>
                    <a:p>
                      <a:pPr algn="l"/>
                      <a:r>
                        <a:rPr lang="de-DE" sz="1400" b="0" i="0" dirty="0" smtClean="0">
                          <a:solidFill>
                            <a:schemeClr val="bg1"/>
                          </a:solidFill>
                        </a:rPr>
                        <a:t>Stimme</a:t>
                      </a:r>
                      <a:endParaRPr lang="de-DE" sz="1400" b="0" i="0" dirty="0">
                        <a:solidFill>
                          <a:schemeClr val="bg1"/>
                        </a:solidFill>
                      </a:endParaRPr>
                    </a:p>
                  </a:txBody>
                  <a:tcPr anchor="ctr">
                    <a:solidFill>
                      <a:schemeClr val="accent5"/>
                    </a:solidFill>
                  </a:tcPr>
                </a:tc>
                <a:tc>
                  <a:txBody>
                    <a:bodyPr/>
                    <a:lstStyle/>
                    <a:p>
                      <a:pPr algn="ctr"/>
                      <a:r>
                        <a:rPr lang="de-DE" sz="1400" b="1" i="0" dirty="0" smtClean="0">
                          <a:solidFill>
                            <a:srgbClr val="FFFFFF"/>
                          </a:solidFill>
                        </a:rPr>
                        <a:t>Keine Leistung</a:t>
                      </a:r>
                      <a:endParaRPr lang="de-DE" sz="1400" b="1" i="0" dirty="0">
                        <a:solidFill>
                          <a:srgbClr val="FFFFFF"/>
                        </a:solidFill>
                      </a:endParaRPr>
                    </a:p>
                  </a:txBody>
                  <a:tcPr anchor="ctr">
                    <a:solidFill>
                      <a:schemeClr val="bg1">
                        <a:lumMod val="75000"/>
                      </a:schemeClr>
                    </a:solidFill>
                  </a:tcPr>
                </a:tc>
                <a:tc>
                  <a:txBody>
                    <a:bodyPr/>
                    <a:lstStyle/>
                    <a:p>
                      <a:pPr algn="ctr"/>
                      <a:r>
                        <a:rPr lang="de-DE" sz="1400" b="1" dirty="0" smtClean="0">
                          <a:solidFill>
                            <a:schemeClr val="bg1"/>
                          </a:solidFill>
                        </a:rPr>
                        <a:t>100.000 EUR</a:t>
                      </a:r>
                      <a:endParaRPr lang="de-DE" sz="1400" b="1" dirty="0">
                        <a:solidFill>
                          <a:schemeClr val="bg1"/>
                        </a:solidFill>
                      </a:endParaRPr>
                    </a:p>
                  </a:txBody>
                  <a:tcPr anchor="ctr">
                    <a:solidFill>
                      <a:schemeClr val="accent3"/>
                    </a:solidFill>
                  </a:tcPr>
                </a:tc>
                <a:tc>
                  <a:txBody>
                    <a:bodyPr/>
                    <a:lstStyle/>
                    <a:p>
                      <a:pPr algn="ctr"/>
                      <a:r>
                        <a:rPr lang="de-DE" sz="1400" b="1" dirty="0" smtClean="0">
                          <a:solidFill>
                            <a:schemeClr val="bg1"/>
                          </a:solidFill>
                        </a:rPr>
                        <a:t>225.000 EUR</a:t>
                      </a:r>
                      <a:endParaRPr lang="de-DE" sz="1400" b="1" dirty="0">
                        <a:solidFill>
                          <a:schemeClr val="bg1"/>
                        </a:solidFill>
                      </a:endParaRPr>
                    </a:p>
                  </a:txBody>
                  <a:tcPr anchor="ctr">
                    <a:solidFill>
                      <a:schemeClr val="accent4"/>
                    </a:solidFill>
                  </a:tcPr>
                </a:tc>
                <a:tc>
                  <a:txBody>
                    <a:bodyPr/>
                    <a:lstStyle/>
                    <a:p>
                      <a:pPr algn="ctr"/>
                      <a:r>
                        <a:rPr lang="de-DE" sz="1400" b="1" dirty="0" smtClean="0">
                          <a:solidFill>
                            <a:schemeClr val="bg1"/>
                          </a:solidFill>
                        </a:rPr>
                        <a:t>350.000 EUR</a:t>
                      </a:r>
                      <a:endParaRPr lang="de-DE" sz="1400" b="1" dirty="0">
                        <a:solidFill>
                          <a:schemeClr val="bg1"/>
                        </a:solidFill>
                      </a:endParaRPr>
                    </a:p>
                  </a:txBody>
                  <a:tcPr anchor="ctr">
                    <a:solidFill>
                      <a:schemeClr val="tx2"/>
                    </a:solidFill>
                  </a:tcPr>
                </a:tc>
              </a:tr>
              <a:tr h="370840">
                <a:tc>
                  <a:txBody>
                    <a:bodyPr/>
                    <a:lstStyle/>
                    <a:p>
                      <a:pPr algn="l"/>
                      <a:r>
                        <a:rPr lang="de-DE" sz="1400" b="0" i="0" dirty="0" smtClean="0">
                          <a:solidFill>
                            <a:schemeClr val="bg1"/>
                          </a:solidFill>
                        </a:rPr>
                        <a:t>Bein über der Mitte des Oberschenkels</a:t>
                      </a:r>
                      <a:endParaRPr lang="de-DE" sz="1400" b="0" i="0" dirty="0">
                        <a:solidFill>
                          <a:schemeClr val="bg1"/>
                        </a:solidFill>
                      </a:endParaRPr>
                    </a:p>
                  </a:txBody>
                  <a:tcPr anchor="ctr">
                    <a:solidFill>
                      <a:schemeClr val="accent5"/>
                    </a:solidFill>
                  </a:tcPr>
                </a:tc>
                <a:tc>
                  <a:txBody>
                    <a:bodyPr/>
                    <a:lstStyle/>
                    <a:p>
                      <a:pPr algn="ctr"/>
                      <a:r>
                        <a:rPr lang="de-DE" sz="1400" b="1" i="0" dirty="0" smtClean="0">
                          <a:solidFill>
                            <a:srgbClr val="FFFFFF"/>
                          </a:solidFill>
                        </a:rPr>
                        <a:t>70.0</a:t>
                      </a:r>
                      <a:r>
                        <a:rPr lang="de-DE" sz="1400" b="1" i="0" baseline="0" dirty="0" smtClean="0">
                          <a:solidFill>
                            <a:srgbClr val="FFFFFF"/>
                          </a:solidFill>
                        </a:rPr>
                        <a:t>00 EUR</a:t>
                      </a:r>
                      <a:endParaRPr lang="de-DE" sz="1400" b="1" i="0" dirty="0">
                        <a:solidFill>
                          <a:srgbClr val="FFFFFF"/>
                        </a:solidFill>
                      </a:endParaRPr>
                    </a:p>
                  </a:txBody>
                  <a:tcPr anchor="ctr">
                    <a:solidFill>
                      <a:schemeClr val="bg1">
                        <a:lumMod val="75000"/>
                      </a:schemeClr>
                    </a:solidFill>
                  </a:tcPr>
                </a:tc>
                <a:tc>
                  <a:txBody>
                    <a:bodyPr/>
                    <a:lstStyle/>
                    <a:p>
                      <a:pPr algn="ctr"/>
                      <a:r>
                        <a:rPr lang="de-DE" sz="1400" b="1" dirty="0" smtClean="0">
                          <a:solidFill>
                            <a:schemeClr val="bg1"/>
                          </a:solidFill>
                        </a:rPr>
                        <a:t>85.000 EUR</a:t>
                      </a:r>
                      <a:endParaRPr lang="de-DE" sz="1400" b="1" dirty="0">
                        <a:solidFill>
                          <a:schemeClr val="bg1"/>
                        </a:solidFill>
                      </a:endParaRPr>
                    </a:p>
                  </a:txBody>
                  <a:tcPr anchor="ctr">
                    <a:solidFill>
                      <a:schemeClr val="accent3"/>
                    </a:solidFill>
                  </a:tcPr>
                </a:tc>
                <a:tc>
                  <a:txBody>
                    <a:bodyPr/>
                    <a:lstStyle/>
                    <a:p>
                      <a:pPr algn="ctr"/>
                      <a:r>
                        <a:rPr lang="de-DE" sz="1400" b="1" dirty="0" smtClean="0">
                          <a:solidFill>
                            <a:schemeClr val="bg1"/>
                          </a:solidFill>
                        </a:rPr>
                        <a:t>180.000 EUR</a:t>
                      </a:r>
                      <a:endParaRPr lang="de-DE" sz="1400" b="1" dirty="0">
                        <a:solidFill>
                          <a:schemeClr val="bg1"/>
                        </a:solidFill>
                      </a:endParaRPr>
                    </a:p>
                  </a:txBody>
                  <a:tcPr anchor="ctr">
                    <a:solidFill>
                      <a:schemeClr val="accent4"/>
                    </a:solidFill>
                  </a:tcPr>
                </a:tc>
                <a:tc>
                  <a:txBody>
                    <a:bodyPr/>
                    <a:lstStyle/>
                    <a:p>
                      <a:pPr algn="ctr"/>
                      <a:r>
                        <a:rPr lang="de-DE" sz="1400" b="1" dirty="0" smtClean="0">
                          <a:solidFill>
                            <a:schemeClr val="bg1"/>
                          </a:solidFill>
                        </a:rPr>
                        <a:t>210.000 EUR</a:t>
                      </a:r>
                      <a:endParaRPr lang="de-DE" sz="1400" b="1" dirty="0">
                        <a:solidFill>
                          <a:schemeClr val="bg1"/>
                        </a:solidFill>
                      </a:endParaRPr>
                    </a:p>
                  </a:txBody>
                  <a:tcPr anchor="ctr">
                    <a:solidFill>
                      <a:schemeClr val="tx2"/>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400" b="0" i="0" dirty="0" smtClean="0">
                          <a:solidFill>
                            <a:schemeClr val="bg1"/>
                          </a:solidFill>
                        </a:rPr>
                        <a:t>Arm bis oberhalb des Ellenbogengelenks</a:t>
                      </a:r>
                    </a:p>
                  </a:txBody>
                  <a:tcPr anchor="ctr">
                    <a:solidFill>
                      <a:schemeClr val="accent5"/>
                    </a:solidFill>
                  </a:tcPr>
                </a:tc>
                <a:tc>
                  <a:txBody>
                    <a:bodyPr/>
                    <a:lstStyle/>
                    <a:p>
                      <a:pPr algn="ctr"/>
                      <a:r>
                        <a:rPr lang="de-DE" sz="1400" b="1" i="0" dirty="0" smtClean="0">
                          <a:solidFill>
                            <a:srgbClr val="FFFFFF"/>
                          </a:solidFill>
                        </a:rPr>
                        <a:t>65.000 EUR</a:t>
                      </a:r>
                      <a:endParaRPr lang="de-DE" sz="1400" b="1" i="0" dirty="0">
                        <a:solidFill>
                          <a:srgbClr val="FFFFFF"/>
                        </a:solidFill>
                      </a:endParaRPr>
                    </a:p>
                  </a:txBody>
                  <a:tcPr anchor="ctr">
                    <a:solidFill>
                      <a:schemeClr val="bg1">
                        <a:lumMod val="75000"/>
                      </a:schemeClr>
                    </a:solidFill>
                  </a:tcPr>
                </a:tc>
                <a:tc>
                  <a:txBody>
                    <a:bodyPr/>
                    <a:lstStyle/>
                    <a:p>
                      <a:pPr algn="ctr"/>
                      <a:r>
                        <a:rPr lang="de-DE" sz="1400" b="1" dirty="0" smtClean="0">
                          <a:solidFill>
                            <a:schemeClr val="bg1"/>
                          </a:solidFill>
                        </a:rPr>
                        <a:t>85.000 EUR</a:t>
                      </a:r>
                      <a:endParaRPr lang="de-DE" sz="1400" b="1" dirty="0">
                        <a:solidFill>
                          <a:schemeClr val="bg1"/>
                        </a:solidFill>
                      </a:endParaRPr>
                    </a:p>
                  </a:txBody>
                  <a:tcPr anchor="ctr">
                    <a:solidFill>
                      <a:schemeClr val="accent3"/>
                    </a:solidFill>
                  </a:tcPr>
                </a:tc>
                <a:tc>
                  <a:txBody>
                    <a:bodyPr/>
                    <a:lstStyle/>
                    <a:p>
                      <a:pPr algn="ctr"/>
                      <a:r>
                        <a:rPr lang="de-DE" sz="1400" b="1" dirty="0" smtClean="0">
                          <a:solidFill>
                            <a:schemeClr val="bg1"/>
                          </a:solidFill>
                        </a:rPr>
                        <a:t>180.000 EUR</a:t>
                      </a:r>
                      <a:endParaRPr lang="de-DE" sz="1400" b="1" dirty="0">
                        <a:solidFill>
                          <a:schemeClr val="bg1"/>
                        </a:solidFill>
                      </a:endParaRPr>
                    </a:p>
                  </a:txBody>
                  <a:tcPr anchor="ctr">
                    <a:solidFill>
                      <a:schemeClr val="accent4"/>
                    </a:solidFill>
                  </a:tcPr>
                </a:tc>
                <a:tc>
                  <a:txBody>
                    <a:bodyPr/>
                    <a:lstStyle/>
                    <a:p>
                      <a:pPr algn="ctr"/>
                      <a:r>
                        <a:rPr lang="de-DE" sz="1400" b="1" dirty="0" smtClean="0">
                          <a:solidFill>
                            <a:schemeClr val="bg1"/>
                          </a:solidFill>
                        </a:rPr>
                        <a:t>210.000 EUR</a:t>
                      </a:r>
                      <a:endParaRPr lang="de-DE" sz="1400" b="1" dirty="0">
                        <a:solidFill>
                          <a:schemeClr val="bg1"/>
                        </a:solidFill>
                      </a:endParaRPr>
                    </a:p>
                  </a:txBody>
                  <a:tcPr anchor="ctr">
                    <a:solidFill>
                      <a:schemeClr val="tx2"/>
                    </a:solidFill>
                  </a:tcPr>
                </a:tc>
              </a:tr>
              <a:tr h="370840">
                <a:tc>
                  <a:txBody>
                    <a:bodyPr/>
                    <a:lstStyle/>
                    <a:p>
                      <a:pPr algn="l"/>
                      <a:r>
                        <a:rPr lang="de-DE" sz="1400" b="0" i="0" dirty="0" smtClean="0">
                          <a:solidFill>
                            <a:schemeClr val="bg1"/>
                          </a:solidFill>
                        </a:rPr>
                        <a:t>Daumen</a:t>
                      </a:r>
                      <a:endParaRPr lang="de-DE" sz="1400" b="0" i="0" dirty="0">
                        <a:solidFill>
                          <a:schemeClr val="bg1"/>
                        </a:solidFill>
                      </a:endParaRPr>
                    </a:p>
                  </a:txBody>
                  <a:tcPr anchor="ctr">
                    <a:solidFill>
                      <a:schemeClr val="accent5"/>
                    </a:solidFill>
                  </a:tcPr>
                </a:tc>
                <a:tc>
                  <a:txBody>
                    <a:bodyPr/>
                    <a:lstStyle/>
                    <a:p>
                      <a:pPr algn="ctr"/>
                      <a:r>
                        <a:rPr lang="de-DE" sz="1400" b="1" i="0" dirty="0" smtClean="0">
                          <a:solidFill>
                            <a:srgbClr val="FFFFFF"/>
                          </a:solidFill>
                        </a:rPr>
                        <a:t>20.000</a:t>
                      </a:r>
                      <a:r>
                        <a:rPr lang="de-DE" sz="1400" b="1" i="0" baseline="0" dirty="0" smtClean="0">
                          <a:solidFill>
                            <a:srgbClr val="FFFFFF"/>
                          </a:solidFill>
                        </a:rPr>
                        <a:t> EUR</a:t>
                      </a:r>
                      <a:endParaRPr lang="de-DE" sz="1400" b="1" i="0" dirty="0">
                        <a:solidFill>
                          <a:srgbClr val="FFFFFF"/>
                        </a:solidFill>
                      </a:endParaRPr>
                    </a:p>
                  </a:txBody>
                  <a:tcPr anchor="ctr">
                    <a:solidFill>
                      <a:schemeClr val="bg1">
                        <a:lumMod val="75000"/>
                      </a:schemeClr>
                    </a:solidFill>
                  </a:tcPr>
                </a:tc>
                <a:tc>
                  <a:txBody>
                    <a:bodyPr/>
                    <a:lstStyle/>
                    <a:p>
                      <a:pPr algn="ctr"/>
                      <a:r>
                        <a:rPr lang="de-DE" sz="1400" b="1" dirty="0" smtClean="0">
                          <a:solidFill>
                            <a:schemeClr val="bg1"/>
                          </a:solidFill>
                        </a:rPr>
                        <a:t>30.000 EUR</a:t>
                      </a:r>
                      <a:endParaRPr lang="de-DE" sz="1400" b="1" dirty="0">
                        <a:solidFill>
                          <a:schemeClr val="bg1"/>
                        </a:solidFill>
                      </a:endParaRPr>
                    </a:p>
                  </a:txBody>
                  <a:tcPr anchor="ctr">
                    <a:solidFill>
                      <a:schemeClr val="accent3"/>
                    </a:solidFill>
                  </a:tcPr>
                </a:tc>
                <a:tc>
                  <a:txBody>
                    <a:bodyPr/>
                    <a:lstStyle/>
                    <a:p>
                      <a:pPr algn="ctr"/>
                      <a:r>
                        <a:rPr lang="de-DE" sz="1400" b="1" dirty="0" smtClean="0">
                          <a:solidFill>
                            <a:schemeClr val="bg1"/>
                          </a:solidFill>
                        </a:rPr>
                        <a:t>35.000 EUR</a:t>
                      </a:r>
                      <a:endParaRPr lang="de-DE" sz="1400" b="1" dirty="0">
                        <a:solidFill>
                          <a:schemeClr val="bg1"/>
                        </a:solidFill>
                      </a:endParaRPr>
                    </a:p>
                  </a:txBody>
                  <a:tcPr anchor="ctr">
                    <a:solidFill>
                      <a:schemeClr val="accent4"/>
                    </a:solidFill>
                  </a:tcPr>
                </a:tc>
                <a:tc>
                  <a:txBody>
                    <a:bodyPr/>
                    <a:lstStyle/>
                    <a:p>
                      <a:pPr algn="ctr"/>
                      <a:r>
                        <a:rPr lang="de-DE" sz="1400" b="1" dirty="0" smtClean="0">
                          <a:solidFill>
                            <a:schemeClr val="bg1"/>
                          </a:solidFill>
                        </a:rPr>
                        <a:t>35.000 EUR</a:t>
                      </a:r>
                      <a:endParaRPr lang="de-DE" sz="1400" b="1" dirty="0">
                        <a:solidFill>
                          <a:schemeClr val="bg1"/>
                        </a:solidFill>
                      </a:endParaRPr>
                    </a:p>
                  </a:txBody>
                  <a:tcPr anchor="ctr">
                    <a:solidFill>
                      <a:schemeClr val="tx2"/>
                    </a:solidFill>
                  </a:tcPr>
                </a:tc>
              </a:tr>
            </a:tbl>
          </a:graphicData>
        </a:graphic>
      </p:graphicFrame>
      <p:sp>
        <p:nvSpPr>
          <p:cNvPr id="3" name="Titel 2"/>
          <p:cNvSpPr>
            <a:spLocks noGrp="1"/>
          </p:cNvSpPr>
          <p:nvPr>
            <p:ph type="title" idx="4294967295"/>
          </p:nvPr>
        </p:nvSpPr>
        <p:spPr>
          <a:xfrm>
            <a:off x="525600" y="669600"/>
            <a:ext cx="10801350" cy="419100"/>
          </a:xfrm>
        </p:spPr>
        <p:txBody>
          <a:bodyPr>
            <a:normAutofit fontScale="90000"/>
          </a:bodyPr>
          <a:lstStyle/>
          <a:p>
            <a:r>
              <a:rPr lang="de-DE" dirty="0" smtClean="0"/>
              <a:t>Highlight verbesserte Gliedertaxe</a:t>
            </a:r>
            <a:endParaRPr lang="de-DE" dirty="0"/>
          </a:p>
        </p:txBody>
      </p:sp>
      <p:sp>
        <p:nvSpPr>
          <p:cNvPr id="2" name="Textfeld 1"/>
          <p:cNvSpPr txBox="1"/>
          <p:nvPr/>
        </p:nvSpPr>
        <p:spPr>
          <a:xfrm>
            <a:off x="535709" y="4405868"/>
            <a:ext cx="9208654" cy="307777"/>
          </a:xfrm>
          <a:prstGeom prst="rect">
            <a:avLst/>
          </a:prstGeom>
          <a:noFill/>
        </p:spPr>
        <p:txBody>
          <a:bodyPr wrap="square" rtlCol="0">
            <a:spAutoFit/>
          </a:bodyPr>
          <a:lstStyle/>
          <a:p>
            <a:r>
              <a:rPr lang="de-DE" sz="1400" dirty="0" smtClean="0">
                <a:solidFill>
                  <a:srgbClr val="494949"/>
                </a:solidFill>
              </a:rPr>
              <a:t>Berechnungsgrundlage: 100.000 EUR Invaliditätsgrundsumme</a:t>
            </a:r>
            <a:endParaRPr lang="de-DE" sz="1400" dirty="0">
              <a:solidFill>
                <a:srgbClr val="494949"/>
              </a:solidFill>
            </a:endParaRPr>
          </a:p>
        </p:txBody>
      </p:sp>
      <p:sp>
        <p:nvSpPr>
          <p:cNvPr id="6" name="Textfeld 5"/>
          <p:cNvSpPr txBox="1"/>
          <p:nvPr/>
        </p:nvSpPr>
        <p:spPr>
          <a:xfrm>
            <a:off x="535709" y="5033818"/>
            <a:ext cx="9060873" cy="923330"/>
          </a:xfrm>
          <a:prstGeom prst="rect">
            <a:avLst/>
          </a:prstGeom>
          <a:noFill/>
        </p:spPr>
        <p:txBody>
          <a:bodyPr wrap="square" rtlCol="0">
            <a:spAutoFit/>
          </a:bodyPr>
          <a:lstStyle/>
          <a:p>
            <a:r>
              <a:rPr lang="de-DE" b="1" dirty="0" smtClean="0">
                <a:solidFill>
                  <a:srgbClr val="494949"/>
                </a:solidFill>
              </a:rPr>
              <a:t>Hinweis:</a:t>
            </a:r>
            <a:r>
              <a:rPr lang="de-DE" dirty="0" smtClean="0">
                <a:solidFill>
                  <a:srgbClr val="494949"/>
                </a:solidFill>
              </a:rPr>
              <a:t/>
            </a:r>
            <a:br>
              <a:rPr lang="de-DE" dirty="0" smtClean="0">
                <a:solidFill>
                  <a:srgbClr val="494949"/>
                </a:solidFill>
              </a:rPr>
            </a:br>
            <a:r>
              <a:rPr lang="de-DE" dirty="0" smtClean="0">
                <a:solidFill>
                  <a:srgbClr val="494949"/>
                </a:solidFill>
              </a:rPr>
              <a:t>Eine Kombination der verbesserten Gliedertaxe mit einer Progression von 600 % </a:t>
            </a:r>
            <a:br>
              <a:rPr lang="de-DE" dirty="0" smtClean="0">
                <a:solidFill>
                  <a:srgbClr val="494949"/>
                </a:solidFill>
              </a:rPr>
            </a:br>
            <a:r>
              <a:rPr lang="de-DE" dirty="0" smtClean="0">
                <a:solidFill>
                  <a:srgbClr val="494949"/>
                </a:solidFill>
              </a:rPr>
              <a:t>ist nicht möglich.</a:t>
            </a:r>
            <a:endParaRPr lang="de-DE" dirty="0">
              <a:solidFill>
                <a:srgbClr val="494949"/>
              </a:solidFill>
            </a:endParaRPr>
          </a:p>
        </p:txBody>
      </p:sp>
      <p:sp>
        <p:nvSpPr>
          <p:cNvPr id="7" name="Ellipse 6"/>
          <p:cNvSpPr/>
          <p:nvPr/>
        </p:nvSpPr>
        <p:spPr>
          <a:xfrm rot="21168748">
            <a:off x="7786252" y="387926"/>
            <a:ext cx="3916220" cy="877455"/>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solidFill>
                  <a:srgbClr val="EE7D00"/>
                </a:solidFill>
              </a:rPr>
              <a:t>Nur in der betrieblichen Gruppenunfallversicherung</a:t>
            </a:r>
            <a:endParaRPr lang="de-DE" dirty="0">
              <a:solidFill>
                <a:srgbClr val="EE7D00"/>
              </a:solidFill>
            </a:endParaRPr>
          </a:p>
        </p:txBody>
      </p:sp>
    </p:spTree>
    <p:extLst>
      <p:ext uri="{BB962C8B-B14F-4D97-AF65-F5344CB8AC3E}">
        <p14:creationId xmlns:p14="http://schemas.microsoft.com/office/powerpoint/2010/main" val="37201420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39</a:t>
            </a:fld>
            <a:endParaRPr lang="de-DE" dirty="0">
              <a:solidFill>
                <a:srgbClr val="FFFFFF"/>
              </a:solidFill>
            </a:endParaRPr>
          </a:p>
        </p:txBody>
      </p:sp>
      <p:sp>
        <p:nvSpPr>
          <p:cNvPr id="3" name="Titel 2"/>
          <p:cNvSpPr>
            <a:spLocks noGrp="1"/>
          </p:cNvSpPr>
          <p:nvPr>
            <p:ph type="title" idx="4294967295"/>
          </p:nvPr>
        </p:nvSpPr>
        <p:spPr>
          <a:xfrm>
            <a:off x="525600" y="669600"/>
            <a:ext cx="10801350" cy="419100"/>
          </a:xfrm>
        </p:spPr>
        <p:txBody>
          <a:bodyPr>
            <a:normAutofit fontScale="90000"/>
          </a:bodyPr>
          <a:lstStyle/>
          <a:p>
            <a:r>
              <a:rPr lang="de-DE" dirty="0" smtClean="0"/>
              <a:t>Versteuerung</a:t>
            </a:r>
            <a:endParaRPr lang="de-DE" dirty="0"/>
          </a:p>
        </p:txBody>
      </p:sp>
      <p:sp>
        <p:nvSpPr>
          <p:cNvPr id="2" name="Textfeld 1"/>
          <p:cNvSpPr txBox="1"/>
          <p:nvPr/>
        </p:nvSpPr>
        <p:spPr>
          <a:xfrm>
            <a:off x="535709" y="4405868"/>
            <a:ext cx="9208654" cy="307777"/>
          </a:xfrm>
          <a:prstGeom prst="rect">
            <a:avLst/>
          </a:prstGeom>
          <a:noFill/>
        </p:spPr>
        <p:txBody>
          <a:bodyPr wrap="square" rtlCol="0">
            <a:spAutoFit/>
          </a:bodyPr>
          <a:lstStyle/>
          <a:p>
            <a:r>
              <a:rPr lang="de-DE" sz="1400" dirty="0" smtClean="0">
                <a:solidFill>
                  <a:srgbClr val="494949"/>
                </a:solidFill>
              </a:rPr>
              <a:t>Berechnungsgrundlage: 100.000 EUR Invaliditätsgrundsumme</a:t>
            </a:r>
            <a:endParaRPr lang="de-DE" sz="1400" dirty="0">
              <a:solidFill>
                <a:srgbClr val="494949"/>
              </a:solidFill>
            </a:endParaRPr>
          </a:p>
        </p:txBody>
      </p:sp>
      <p:sp>
        <p:nvSpPr>
          <p:cNvPr id="6" name="Textfeld 5"/>
          <p:cNvSpPr txBox="1"/>
          <p:nvPr/>
        </p:nvSpPr>
        <p:spPr>
          <a:xfrm>
            <a:off x="535709" y="5098470"/>
            <a:ext cx="9060873" cy="861774"/>
          </a:xfrm>
          <a:prstGeom prst="rect">
            <a:avLst/>
          </a:prstGeom>
          <a:noFill/>
        </p:spPr>
        <p:txBody>
          <a:bodyPr wrap="square" rtlCol="0">
            <a:spAutoFit/>
          </a:bodyPr>
          <a:lstStyle/>
          <a:p>
            <a:r>
              <a:rPr lang="de-DE" b="1" dirty="0" smtClean="0">
                <a:solidFill>
                  <a:srgbClr val="494949"/>
                </a:solidFill>
              </a:rPr>
              <a:t>* </a:t>
            </a:r>
            <a:r>
              <a:rPr lang="de-DE" sz="1600" dirty="0" smtClean="0">
                <a:solidFill>
                  <a:srgbClr val="494949"/>
                </a:solidFill>
              </a:rPr>
              <a:t>Versicherungsleistungen </a:t>
            </a:r>
            <a:r>
              <a:rPr lang="de-DE" sz="1600" dirty="0">
                <a:solidFill>
                  <a:srgbClr val="494949"/>
                </a:solidFill>
              </a:rPr>
              <a:t>sind kein steuerpflichtiger Arbeitslohn und unterliegen nicht dem Lohnsteuerabzug. Leibrenten (z. B. Unfall-Renten) sind als sonstige </a:t>
            </a:r>
            <a:r>
              <a:rPr lang="de-DE" sz="1600" dirty="0" smtClean="0">
                <a:solidFill>
                  <a:srgbClr val="494949"/>
                </a:solidFill>
              </a:rPr>
              <a:t>Einkünfte mit </a:t>
            </a:r>
            <a:r>
              <a:rPr lang="de-DE" sz="1600" dirty="0">
                <a:solidFill>
                  <a:srgbClr val="494949"/>
                </a:solidFill>
              </a:rPr>
              <a:t>dem Ertragsanteil zu versteuern. </a:t>
            </a:r>
            <a:r>
              <a:rPr lang="de-DE" sz="1600" dirty="0" smtClean="0">
                <a:solidFill>
                  <a:srgbClr val="494949"/>
                </a:solidFill>
              </a:rPr>
              <a:t/>
            </a:r>
            <a:br>
              <a:rPr lang="de-DE" sz="1600" dirty="0" smtClean="0">
                <a:solidFill>
                  <a:srgbClr val="494949"/>
                </a:solidFill>
              </a:rPr>
            </a:br>
            <a:r>
              <a:rPr lang="de-DE" sz="1600" dirty="0" smtClean="0">
                <a:solidFill>
                  <a:srgbClr val="494949"/>
                </a:solidFill>
              </a:rPr>
              <a:t>Eine Todesfallleistung </a:t>
            </a:r>
            <a:r>
              <a:rPr lang="de-DE" sz="1600" dirty="0">
                <a:solidFill>
                  <a:srgbClr val="494949"/>
                </a:solidFill>
              </a:rPr>
              <a:t>unterliegt der Erbschaftssteuerpflicht.</a:t>
            </a:r>
          </a:p>
        </p:txBody>
      </p:sp>
      <p:sp>
        <p:nvSpPr>
          <p:cNvPr id="9" name="Textfeld 8"/>
          <p:cNvSpPr txBox="1"/>
          <p:nvPr/>
        </p:nvSpPr>
        <p:spPr>
          <a:xfrm>
            <a:off x="525599" y="1267200"/>
            <a:ext cx="9458909" cy="646331"/>
          </a:xfrm>
          <a:prstGeom prst="rect">
            <a:avLst/>
          </a:prstGeom>
          <a:noFill/>
        </p:spPr>
        <p:txBody>
          <a:bodyPr wrap="square" rtlCol="0">
            <a:spAutoFit/>
          </a:bodyPr>
          <a:lstStyle/>
          <a:p>
            <a:r>
              <a:rPr lang="de-DE" dirty="0">
                <a:solidFill>
                  <a:srgbClr val="494949"/>
                </a:solidFill>
              </a:rPr>
              <a:t>Zur Regelung der Ausübung der Rechte aus dem </a:t>
            </a:r>
            <a:r>
              <a:rPr lang="de-DE" dirty="0" smtClean="0">
                <a:solidFill>
                  <a:srgbClr val="494949"/>
                </a:solidFill>
              </a:rPr>
              <a:t>Versicherungsvertrag </a:t>
            </a:r>
            <a:r>
              <a:rPr lang="de-DE" dirty="0">
                <a:solidFill>
                  <a:srgbClr val="494949"/>
                </a:solidFill>
              </a:rPr>
              <a:t>stehen zwei Durchführungsmöglichkeiten zur </a:t>
            </a:r>
            <a:r>
              <a:rPr lang="de-DE" dirty="0" smtClean="0">
                <a:solidFill>
                  <a:srgbClr val="494949"/>
                </a:solidFill>
              </a:rPr>
              <a:t>Auswahl:</a:t>
            </a:r>
            <a:endParaRPr lang="de-DE" dirty="0">
              <a:solidFill>
                <a:srgbClr val="494949"/>
              </a:solidFill>
            </a:endParaRPr>
          </a:p>
        </p:txBody>
      </p:sp>
      <p:graphicFrame>
        <p:nvGraphicFramePr>
          <p:cNvPr id="10" name="Tabelle 9"/>
          <p:cNvGraphicFramePr>
            <a:graphicFrameLocks noGrp="1"/>
          </p:cNvGraphicFramePr>
          <p:nvPr>
            <p:extLst>
              <p:ext uri="{D42A27DB-BD31-4B8C-83A1-F6EECF244321}">
                <p14:modId xmlns:p14="http://schemas.microsoft.com/office/powerpoint/2010/main" val="4138132413"/>
              </p:ext>
            </p:extLst>
          </p:nvPr>
        </p:nvGraphicFramePr>
        <p:xfrm>
          <a:off x="628071" y="1985047"/>
          <a:ext cx="9476511" cy="3083560"/>
        </p:xfrm>
        <a:graphic>
          <a:graphicData uri="http://schemas.openxmlformats.org/drawingml/2006/table">
            <a:tbl>
              <a:tblPr firstRow="1" bandRow="1">
                <a:tableStyleId>{5C22544A-7EE6-4342-B048-85BDC9FD1C3A}</a:tableStyleId>
              </a:tblPr>
              <a:tblGrid>
                <a:gridCol w="2369128"/>
                <a:gridCol w="2369128"/>
                <a:gridCol w="4738255"/>
              </a:tblGrid>
              <a:tr h="370840">
                <a:tc gridSpan="2">
                  <a:txBody>
                    <a:bodyPr/>
                    <a:lstStyle/>
                    <a:p>
                      <a:pPr algn="ctr"/>
                      <a:r>
                        <a:rPr lang="de-DE" sz="1600" dirty="0" smtClean="0">
                          <a:solidFill>
                            <a:schemeClr val="bg1"/>
                          </a:solidFill>
                        </a:rPr>
                        <a:t>Mit Direktanspruch</a:t>
                      </a:r>
                      <a:br>
                        <a:rPr lang="de-DE" sz="1600" dirty="0" smtClean="0">
                          <a:solidFill>
                            <a:schemeClr val="bg1"/>
                          </a:solidFill>
                        </a:rPr>
                      </a:br>
                      <a:r>
                        <a:rPr lang="de-DE" sz="1600" b="0" dirty="0" smtClean="0">
                          <a:solidFill>
                            <a:schemeClr val="bg1"/>
                          </a:solidFill>
                        </a:rPr>
                        <a:t>(die Ausübung der Rechte steht dem Arbeitnehmer / </a:t>
                      </a:r>
                      <a:br>
                        <a:rPr lang="de-DE" sz="1600" b="0" dirty="0" smtClean="0">
                          <a:solidFill>
                            <a:schemeClr val="bg1"/>
                          </a:solidFill>
                        </a:rPr>
                      </a:br>
                      <a:r>
                        <a:rPr lang="de-DE" sz="1600" b="0" dirty="0" smtClean="0">
                          <a:solidFill>
                            <a:schemeClr val="bg1"/>
                          </a:solidFill>
                        </a:rPr>
                        <a:t>der versicherten Person zu)</a:t>
                      </a:r>
                      <a:endParaRPr lang="de-DE" sz="1600" b="0" dirty="0">
                        <a:solidFill>
                          <a:schemeClr val="bg1"/>
                        </a:solidFill>
                      </a:endParaRPr>
                    </a:p>
                  </a:txBody>
                  <a:tcPr>
                    <a:solidFill>
                      <a:schemeClr val="accent5"/>
                    </a:solidFill>
                  </a:tcPr>
                </a:tc>
                <a:tc hMerge="1">
                  <a:txBody>
                    <a:bodyPr/>
                    <a:lstStyle/>
                    <a:p>
                      <a:endParaRPr lang="de-DE"/>
                    </a:p>
                  </a:txBody>
                  <a:tcPr/>
                </a:tc>
                <a:tc>
                  <a:txBody>
                    <a:bodyPr/>
                    <a:lstStyle/>
                    <a:p>
                      <a:pPr algn="ctr"/>
                      <a:r>
                        <a:rPr lang="de-DE" sz="1600" dirty="0" smtClean="0"/>
                        <a:t>Ohne Direktanspruch</a:t>
                      </a:r>
                      <a:br>
                        <a:rPr lang="de-DE" sz="1600" dirty="0" smtClean="0"/>
                      </a:br>
                      <a:r>
                        <a:rPr lang="de-DE" sz="1600" b="0" dirty="0" smtClean="0"/>
                        <a:t>(die</a:t>
                      </a:r>
                      <a:r>
                        <a:rPr lang="de-DE" sz="1600" b="0" baseline="0" dirty="0" smtClean="0"/>
                        <a:t> Ausübung der Rechte steht dem Arbeitnehmer/Versicherungsnehmer zu)</a:t>
                      </a:r>
                      <a:endParaRPr lang="de-DE" sz="1600" b="0" dirty="0"/>
                    </a:p>
                  </a:txBody>
                  <a:tcPr/>
                </a:tc>
              </a:tr>
              <a:tr h="370840">
                <a:tc gridSpan="2">
                  <a:txBody>
                    <a:bodyPr/>
                    <a:lstStyle/>
                    <a:p>
                      <a:pPr algn="ctr"/>
                      <a:r>
                        <a:rPr lang="de-DE" sz="1600" b="1" dirty="0" smtClean="0">
                          <a:solidFill>
                            <a:schemeClr val="bg1"/>
                          </a:solidFill>
                        </a:rPr>
                        <a:t>Beitrag = Arbeitslohn</a:t>
                      </a:r>
                      <a:r>
                        <a:rPr lang="de-DE" sz="1600" dirty="0" smtClean="0">
                          <a:solidFill>
                            <a:schemeClr val="bg1"/>
                          </a:solidFill>
                        </a:rPr>
                        <a:t/>
                      </a:r>
                      <a:br>
                        <a:rPr lang="de-DE" sz="1600" dirty="0" smtClean="0">
                          <a:solidFill>
                            <a:schemeClr val="bg1"/>
                          </a:solidFill>
                        </a:rPr>
                      </a:br>
                      <a:r>
                        <a:rPr lang="de-DE" sz="1600" dirty="0" smtClean="0">
                          <a:solidFill>
                            <a:schemeClr val="bg1"/>
                          </a:solidFill>
                        </a:rPr>
                        <a:t>(steuerpflichtig)</a:t>
                      </a:r>
                      <a:endParaRPr lang="de-DE" sz="1600" dirty="0">
                        <a:solidFill>
                          <a:schemeClr val="bg1"/>
                        </a:solidFill>
                      </a:endParaRPr>
                    </a:p>
                  </a:txBody>
                  <a:tcPr>
                    <a:solidFill>
                      <a:schemeClr val="accent5"/>
                    </a:solidFill>
                  </a:tcPr>
                </a:tc>
                <a:tc hMerge="1">
                  <a:txBody>
                    <a:bodyPr/>
                    <a:lstStyle/>
                    <a:p>
                      <a:endParaRPr lang="de-DE"/>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600" b="1" dirty="0" smtClean="0"/>
                        <a:t>Beitrag = kein</a:t>
                      </a:r>
                      <a:r>
                        <a:rPr lang="de-DE" sz="1600" b="1" baseline="0" dirty="0" smtClean="0"/>
                        <a:t> </a:t>
                      </a:r>
                      <a:r>
                        <a:rPr lang="de-DE" sz="1600" b="1" dirty="0" smtClean="0"/>
                        <a:t>Arbeitslohn</a:t>
                      </a:r>
                      <a:r>
                        <a:rPr lang="de-DE" sz="1600" dirty="0" smtClean="0"/>
                        <a:t/>
                      </a:r>
                      <a:br>
                        <a:rPr lang="de-DE" sz="1600" dirty="0" smtClean="0"/>
                      </a:br>
                      <a:r>
                        <a:rPr lang="de-DE" sz="1600" dirty="0" smtClean="0"/>
                        <a:t>(nicht steuerpflichtig)</a:t>
                      </a:r>
                    </a:p>
                  </a:txBody>
                  <a:tcPr/>
                </a:tc>
              </a:tr>
              <a:tr h="370840">
                <a:tc>
                  <a:txBody>
                    <a:bodyPr/>
                    <a:lstStyle/>
                    <a:p>
                      <a:pPr algn="ctr"/>
                      <a:r>
                        <a:rPr lang="de-DE" sz="1600" b="1" dirty="0" smtClean="0">
                          <a:solidFill>
                            <a:schemeClr val="bg1"/>
                          </a:solidFill>
                        </a:rPr>
                        <a:t>Pauschalbesteuerung nach § 40b (3) EStG:</a:t>
                      </a:r>
                      <a:r>
                        <a:rPr lang="de-DE" sz="1600" b="1" baseline="0" dirty="0" smtClean="0">
                          <a:solidFill>
                            <a:schemeClr val="bg1"/>
                          </a:solidFill>
                        </a:rPr>
                        <a:t> </a:t>
                      </a:r>
                      <a:r>
                        <a:rPr lang="de-DE" sz="1600" dirty="0" smtClean="0">
                          <a:solidFill>
                            <a:schemeClr val="bg1"/>
                          </a:solidFill>
                        </a:rPr>
                        <a:t>Durchschnittsbeitrag je  Arbeitnehmer beträgt </a:t>
                      </a:r>
                      <a:br>
                        <a:rPr lang="de-DE" sz="1600" dirty="0" smtClean="0">
                          <a:solidFill>
                            <a:schemeClr val="bg1"/>
                          </a:solidFill>
                        </a:rPr>
                      </a:br>
                      <a:r>
                        <a:rPr lang="de-DE" sz="1600" dirty="0" smtClean="0">
                          <a:solidFill>
                            <a:schemeClr val="bg1"/>
                          </a:solidFill>
                        </a:rPr>
                        <a:t>max. 100 €!</a:t>
                      </a:r>
                      <a:endParaRPr lang="de-DE" sz="1600" dirty="0">
                        <a:solidFill>
                          <a:schemeClr val="bg1"/>
                        </a:solidFill>
                      </a:endParaRPr>
                    </a:p>
                  </a:txBody>
                  <a:tcPr>
                    <a:solidFill>
                      <a:schemeClr val="accent5"/>
                    </a:solidFill>
                  </a:tcPr>
                </a:tc>
                <a:tc>
                  <a:txBody>
                    <a:bodyPr/>
                    <a:lstStyle/>
                    <a:p>
                      <a:pPr algn="ctr"/>
                      <a:r>
                        <a:rPr lang="de-DE" sz="1600" b="1" dirty="0" smtClean="0">
                          <a:solidFill>
                            <a:schemeClr val="bg1"/>
                          </a:solidFill>
                        </a:rPr>
                        <a:t>Individuelle Versteuerung der Beiträge </a:t>
                      </a:r>
                      <a:br>
                        <a:rPr lang="de-DE" sz="1600" b="1" dirty="0" smtClean="0">
                          <a:solidFill>
                            <a:schemeClr val="bg1"/>
                          </a:solidFill>
                        </a:rPr>
                      </a:br>
                      <a:r>
                        <a:rPr lang="de-DE" sz="1600" dirty="0" smtClean="0">
                          <a:solidFill>
                            <a:schemeClr val="bg1"/>
                          </a:solidFill>
                        </a:rPr>
                        <a:t>(durch den Mitarbeiter</a:t>
                      </a:r>
                    </a:p>
                    <a:p>
                      <a:pPr algn="ctr"/>
                      <a:r>
                        <a:rPr lang="de-DE" sz="1600" dirty="0" smtClean="0">
                          <a:solidFill>
                            <a:schemeClr val="bg1"/>
                          </a:solidFill>
                        </a:rPr>
                        <a:t>als geldwerter Vorteil)</a:t>
                      </a:r>
                      <a:endParaRPr lang="de-DE" sz="1600" dirty="0">
                        <a:solidFill>
                          <a:schemeClr val="bg1"/>
                        </a:solidFill>
                      </a:endParaRPr>
                    </a:p>
                  </a:txBody>
                  <a:tcPr>
                    <a:solidFill>
                      <a:schemeClr val="accent5"/>
                    </a:solidFill>
                  </a:tcPr>
                </a:tc>
                <a:tc>
                  <a:txBody>
                    <a:bodyPr/>
                    <a:lstStyle/>
                    <a:p>
                      <a:pPr algn="ctr"/>
                      <a:r>
                        <a:rPr lang="de-DE" sz="1600" b="1" dirty="0" smtClean="0"/>
                        <a:t>Im Leistungsfall nachgelagerte Besteuerung der Beiträge</a:t>
                      </a:r>
                      <a:endParaRPr lang="de-DE" sz="1600" b="1" dirty="0"/>
                    </a:p>
                  </a:txBody>
                  <a:tcPr/>
                </a:tc>
              </a:tr>
              <a:tr h="370840">
                <a:tc gridSpan="2">
                  <a:txBody>
                    <a:bodyPr/>
                    <a:lstStyle/>
                    <a:p>
                      <a:pPr algn="ctr"/>
                      <a:r>
                        <a:rPr lang="de-DE" sz="1600" b="1" dirty="0" smtClean="0">
                          <a:solidFill>
                            <a:schemeClr val="bg1"/>
                          </a:solidFill>
                        </a:rPr>
                        <a:t>Leistungen = steuerfrei*</a:t>
                      </a:r>
                      <a:endParaRPr lang="de-DE" sz="1600" b="1" dirty="0">
                        <a:solidFill>
                          <a:schemeClr val="bg1"/>
                        </a:solidFill>
                      </a:endParaRPr>
                    </a:p>
                  </a:txBody>
                  <a:tcPr>
                    <a:solidFill>
                      <a:schemeClr val="accent5"/>
                    </a:solidFill>
                  </a:tcPr>
                </a:tc>
                <a:tc hMerge="1">
                  <a:txBody>
                    <a:bodyPr/>
                    <a:lstStyle/>
                    <a:p>
                      <a:endParaRPr lang="de-DE"/>
                    </a:p>
                  </a:txBody>
                  <a:tcPr/>
                </a:tc>
                <a:tc>
                  <a:txBody>
                    <a:bodyPr/>
                    <a:lstStyle/>
                    <a:p>
                      <a:pPr algn="ctr"/>
                      <a:r>
                        <a:rPr lang="de-DE" sz="1600" b="1" dirty="0" smtClean="0"/>
                        <a:t>Leistungen = steuerfrei*</a:t>
                      </a:r>
                      <a:endParaRPr lang="de-DE" sz="1600" b="1" dirty="0"/>
                    </a:p>
                  </a:txBody>
                  <a:tcPr/>
                </a:tc>
              </a:tr>
            </a:tbl>
          </a:graphicData>
        </a:graphic>
      </p:graphicFrame>
    </p:spTree>
    <p:extLst>
      <p:ext uri="{BB962C8B-B14F-4D97-AF65-F5344CB8AC3E}">
        <p14:creationId xmlns:p14="http://schemas.microsoft.com/office/powerpoint/2010/main" val="36285081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40</a:t>
            </a:fld>
            <a:endParaRPr lang="de-DE" dirty="0">
              <a:solidFill>
                <a:srgbClr val="FFFFFF"/>
              </a:solidFill>
            </a:endParaRPr>
          </a:p>
        </p:txBody>
      </p:sp>
      <p:sp>
        <p:nvSpPr>
          <p:cNvPr id="3" name="Titel 2"/>
          <p:cNvSpPr>
            <a:spLocks noGrp="1"/>
          </p:cNvSpPr>
          <p:nvPr>
            <p:ph type="title" idx="4294967295"/>
          </p:nvPr>
        </p:nvSpPr>
        <p:spPr>
          <a:xfrm>
            <a:off x="525600" y="669600"/>
            <a:ext cx="10801350" cy="419100"/>
          </a:xfrm>
        </p:spPr>
        <p:txBody>
          <a:bodyPr>
            <a:normAutofit fontScale="90000"/>
          </a:bodyPr>
          <a:lstStyle/>
          <a:p>
            <a:r>
              <a:rPr lang="de-DE" dirty="0" smtClean="0"/>
              <a:t>Versteuerung</a:t>
            </a:r>
            <a:endParaRPr lang="de-DE" dirty="0"/>
          </a:p>
        </p:txBody>
      </p:sp>
      <p:sp>
        <p:nvSpPr>
          <p:cNvPr id="2" name="Textfeld 1"/>
          <p:cNvSpPr txBox="1"/>
          <p:nvPr/>
        </p:nvSpPr>
        <p:spPr>
          <a:xfrm>
            <a:off x="525599" y="2418401"/>
            <a:ext cx="9208654" cy="369332"/>
          </a:xfrm>
          <a:prstGeom prst="rect">
            <a:avLst/>
          </a:prstGeom>
          <a:noFill/>
        </p:spPr>
        <p:txBody>
          <a:bodyPr wrap="square" rtlCol="0">
            <a:spAutoFit/>
          </a:bodyPr>
          <a:lstStyle/>
          <a:p>
            <a:r>
              <a:rPr lang="de-DE" dirty="0" smtClean="0">
                <a:solidFill>
                  <a:srgbClr val="494949"/>
                </a:solidFill>
              </a:rPr>
              <a:t>Beispiel:</a:t>
            </a:r>
            <a:endParaRPr lang="de-DE" dirty="0">
              <a:solidFill>
                <a:srgbClr val="494949"/>
              </a:solidFill>
            </a:endParaRPr>
          </a:p>
        </p:txBody>
      </p:sp>
      <p:sp>
        <p:nvSpPr>
          <p:cNvPr id="9" name="Textfeld 8"/>
          <p:cNvSpPr txBox="1"/>
          <p:nvPr/>
        </p:nvSpPr>
        <p:spPr>
          <a:xfrm>
            <a:off x="525599" y="1267200"/>
            <a:ext cx="9458909" cy="1169551"/>
          </a:xfrm>
          <a:prstGeom prst="rect">
            <a:avLst/>
          </a:prstGeom>
          <a:noFill/>
        </p:spPr>
        <p:txBody>
          <a:bodyPr wrap="square" rtlCol="0">
            <a:spAutoFit/>
          </a:bodyPr>
          <a:lstStyle/>
          <a:p>
            <a:r>
              <a:rPr lang="de-DE" sz="1400" dirty="0" smtClean="0">
                <a:solidFill>
                  <a:srgbClr val="494949"/>
                </a:solidFill>
              </a:rPr>
              <a:t>Unfallversicherung </a:t>
            </a:r>
            <a:r>
              <a:rPr lang="de-DE" sz="1400" dirty="0">
                <a:solidFill>
                  <a:srgbClr val="494949"/>
                </a:solidFill>
              </a:rPr>
              <a:t>gegen berufliche und außerberufliche Unfälle (24-Stunden-Deckung</a:t>
            </a:r>
            <a:r>
              <a:rPr lang="de-DE" sz="1400" dirty="0" smtClean="0">
                <a:solidFill>
                  <a:srgbClr val="494949"/>
                </a:solidFill>
              </a:rPr>
              <a:t>): Bei </a:t>
            </a:r>
            <a:r>
              <a:rPr lang="de-DE" sz="1400" dirty="0">
                <a:solidFill>
                  <a:srgbClr val="494949"/>
                </a:solidFill>
              </a:rPr>
              <a:t>einer Unfallversicherung für berufliche und außerberufliche </a:t>
            </a:r>
            <a:r>
              <a:rPr lang="de-DE" sz="1400" dirty="0" smtClean="0">
                <a:solidFill>
                  <a:srgbClr val="494949"/>
                </a:solidFill>
              </a:rPr>
              <a:t>Unfälle </a:t>
            </a:r>
            <a:r>
              <a:rPr lang="de-DE" sz="1400" dirty="0">
                <a:solidFill>
                  <a:srgbClr val="494949"/>
                </a:solidFill>
              </a:rPr>
              <a:t>kann der Beitrag hälftig in einen beruflich bedingten und einen außerberuflichen Anteil aufgeteilt werden. Der Arbeitnehmer kann den beruflich bedingten Anteil als Werbungskosten und den privaten Anteil als Sonderausgaben geltend </a:t>
            </a:r>
            <a:r>
              <a:rPr lang="de-DE" sz="1400" dirty="0" smtClean="0">
                <a:solidFill>
                  <a:srgbClr val="494949"/>
                </a:solidFill>
              </a:rPr>
              <a:t>machen. Gemäß </a:t>
            </a:r>
            <a:r>
              <a:rPr lang="de-DE" sz="1400" dirty="0">
                <a:solidFill>
                  <a:srgbClr val="494949"/>
                </a:solidFill>
              </a:rPr>
              <a:t>Schreiben des BMF können </a:t>
            </a:r>
            <a:r>
              <a:rPr lang="de-DE" sz="1400" dirty="0" smtClean="0">
                <a:solidFill>
                  <a:srgbClr val="494949"/>
                </a:solidFill>
              </a:rPr>
              <a:t>20 % </a:t>
            </a:r>
            <a:r>
              <a:rPr lang="de-DE" sz="1400" dirty="0">
                <a:solidFill>
                  <a:srgbClr val="494949"/>
                </a:solidFill>
              </a:rPr>
              <a:t>des Beitrages einer </a:t>
            </a:r>
            <a:r>
              <a:rPr lang="de-DE" sz="1400" dirty="0" smtClean="0">
                <a:solidFill>
                  <a:srgbClr val="494949"/>
                </a:solidFill>
              </a:rPr>
              <a:t>Versicherung </a:t>
            </a:r>
            <a:r>
              <a:rPr lang="de-DE" sz="1400" dirty="0">
                <a:solidFill>
                  <a:srgbClr val="494949"/>
                </a:solidFill>
              </a:rPr>
              <a:t>mit 24-Stunden-Deckung als steuerfreie Reisenebenkosten angesetzt werden. Um diesen Anteil reduziert sich dann der </a:t>
            </a:r>
            <a:r>
              <a:rPr lang="de-DE" sz="1400" dirty="0" smtClean="0">
                <a:solidFill>
                  <a:srgbClr val="494949"/>
                </a:solidFill>
              </a:rPr>
              <a:t>insgesamt </a:t>
            </a:r>
            <a:r>
              <a:rPr lang="de-DE" sz="1400" dirty="0">
                <a:solidFill>
                  <a:srgbClr val="494949"/>
                </a:solidFill>
              </a:rPr>
              <a:t>zu versteuernde Arbeitslohn.</a:t>
            </a:r>
          </a:p>
        </p:txBody>
      </p:sp>
      <p:graphicFrame>
        <p:nvGraphicFramePr>
          <p:cNvPr id="5" name="Tabelle 4"/>
          <p:cNvGraphicFramePr>
            <a:graphicFrameLocks noGrp="1"/>
          </p:cNvGraphicFramePr>
          <p:nvPr>
            <p:extLst>
              <p:ext uri="{D42A27DB-BD31-4B8C-83A1-F6EECF244321}">
                <p14:modId xmlns:p14="http://schemas.microsoft.com/office/powerpoint/2010/main" val="1723896404"/>
              </p:ext>
            </p:extLst>
          </p:nvPr>
        </p:nvGraphicFramePr>
        <p:xfrm>
          <a:off x="618837" y="2787733"/>
          <a:ext cx="8128000" cy="3322320"/>
        </p:xfrm>
        <a:graphic>
          <a:graphicData uri="http://schemas.openxmlformats.org/drawingml/2006/table">
            <a:tbl>
              <a:tblPr firstRow="1" bandRow="1">
                <a:tableStyleId>{5C22544A-7EE6-4342-B048-85BDC9FD1C3A}</a:tableStyleId>
              </a:tblPr>
              <a:tblGrid>
                <a:gridCol w="5495636"/>
                <a:gridCol w="2632364"/>
              </a:tblGrid>
              <a:tr h="322588">
                <a:tc gridSpan="2">
                  <a:txBody>
                    <a:bodyPr/>
                    <a:lstStyle/>
                    <a:p>
                      <a:r>
                        <a:rPr lang="de-DE" sz="1600" dirty="0" smtClean="0"/>
                        <a:t>Gruppenunfallversicherung gegen berufliche und außerberufliche Unfälle</a:t>
                      </a:r>
                      <a:endParaRPr lang="de-DE" sz="1600" dirty="0"/>
                    </a:p>
                  </a:txBody>
                  <a:tcPr/>
                </a:tc>
                <a:tc hMerge="1">
                  <a:txBody>
                    <a:bodyPr/>
                    <a:lstStyle/>
                    <a:p>
                      <a:endParaRPr lang="de-DE" dirty="0"/>
                    </a:p>
                  </a:txBody>
                  <a:tcPr/>
                </a:tc>
              </a:tr>
              <a:tr h="322588">
                <a:tc>
                  <a:txBody>
                    <a:bodyPr/>
                    <a:lstStyle/>
                    <a:p>
                      <a:r>
                        <a:rPr lang="de-DE" sz="1600" b="1" dirty="0" smtClean="0"/>
                        <a:t>Gesamtbeitrag (inklusive </a:t>
                      </a:r>
                      <a:r>
                        <a:rPr lang="de-DE" sz="1600" b="1" dirty="0" err="1" smtClean="0"/>
                        <a:t>Versicherungsteuer</a:t>
                      </a:r>
                      <a:r>
                        <a:rPr lang="de-DE" sz="1600" b="1" dirty="0" smtClean="0"/>
                        <a:t>)</a:t>
                      </a:r>
                      <a:endParaRPr lang="de-DE" sz="1600" b="1" dirty="0"/>
                    </a:p>
                  </a:txBody>
                  <a:tcPr>
                    <a:solidFill>
                      <a:srgbClr val="E7EEE8"/>
                    </a:solidFill>
                  </a:tcPr>
                </a:tc>
                <a:tc>
                  <a:txBody>
                    <a:bodyPr/>
                    <a:lstStyle/>
                    <a:p>
                      <a:pPr algn="r"/>
                      <a:r>
                        <a:rPr lang="de-DE" sz="1600" b="0" dirty="0" smtClean="0"/>
                        <a:t>200 EUR</a:t>
                      </a:r>
                      <a:endParaRPr lang="de-DE" sz="1600" b="0" dirty="0"/>
                    </a:p>
                  </a:txBody>
                  <a:tcPr anchor="ctr">
                    <a:solidFill>
                      <a:srgbClr val="CBDBCE"/>
                    </a:solidFill>
                  </a:tcPr>
                </a:tc>
              </a:tr>
              <a:tr h="322588">
                <a:tc>
                  <a:txBody>
                    <a:bodyPr/>
                    <a:lstStyle/>
                    <a:p>
                      <a:r>
                        <a:rPr lang="de-DE" sz="1600" dirty="0" smtClean="0"/>
                        <a:t>Außerberuflicher Beitragsanteil (50 %)</a:t>
                      </a:r>
                      <a:endParaRPr lang="de-DE" sz="1600" dirty="0"/>
                    </a:p>
                  </a:txBody>
                  <a:tcPr>
                    <a:solidFill>
                      <a:srgbClr val="E7EEE8"/>
                    </a:solidFill>
                  </a:tcPr>
                </a:tc>
                <a:tc>
                  <a:txBody>
                    <a:bodyPr/>
                    <a:lstStyle/>
                    <a:p>
                      <a:pPr algn="r"/>
                      <a:r>
                        <a:rPr lang="de-DE" sz="1600" b="1" dirty="0" smtClean="0"/>
                        <a:t>100 EUR</a:t>
                      </a:r>
                      <a:endParaRPr lang="de-DE" sz="1600" b="1" dirty="0"/>
                    </a:p>
                  </a:txBody>
                  <a:tcPr anchor="ctr">
                    <a:solidFill>
                      <a:srgbClr val="CBDBCE"/>
                    </a:solidFill>
                  </a:tcPr>
                </a:tc>
              </a:tr>
              <a:tr h="656743">
                <a:tc rowSpan="2">
                  <a:txBody>
                    <a:bodyPr/>
                    <a:lstStyle/>
                    <a:p>
                      <a:r>
                        <a:rPr lang="de-DE" sz="1600" dirty="0" smtClean="0"/>
                        <a:t>Beruflich bedingter Beitragsanteil (50 %)</a:t>
                      </a:r>
                      <a:br>
                        <a:rPr lang="de-DE" sz="1600" dirty="0" smtClean="0"/>
                      </a:br>
                      <a:r>
                        <a:rPr lang="de-DE" sz="1600" dirty="0" smtClean="0"/>
                        <a:t>Abzüglich steuerfreie Reisenebenkosten (20 %) </a:t>
                      </a:r>
                      <a:br>
                        <a:rPr lang="de-DE" sz="1600" dirty="0" smtClean="0"/>
                      </a:br>
                      <a:r>
                        <a:rPr lang="de-DE" sz="1600" dirty="0" smtClean="0"/>
                        <a:t>Verbleibender steuerpflichtiger beruflich bedingter</a:t>
                      </a:r>
                    </a:p>
                    <a:p>
                      <a:r>
                        <a:rPr lang="de-DE" sz="1600" dirty="0" smtClean="0"/>
                        <a:t>Beitragsanteil</a:t>
                      </a:r>
                      <a:endParaRPr lang="de-DE" sz="1600" dirty="0"/>
                    </a:p>
                  </a:txBody>
                  <a:tcPr>
                    <a:solidFill>
                      <a:srgbClr val="E7EEE8"/>
                    </a:solidFill>
                  </a:tcPr>
                </a:tc>
                <a:tc>
                  <a:txBody>
                    <a:bodyPr/>
                    <a:lstStyle/>
                    <a:p>
                      <a:pPr algn="r"/>
                      <a:r>
                        <a:rPr lang="de-DE" sz="1600" dirty="0" smtClean="0"/>
                        <a:t>100 EUR</a:t>
                      </a:r>
                      <a:br>
                        <a:rPr lang="de-DE" sz="1600" dirty="0" smtClean="0"/>
                      </a:br>
                      <a:r>
                        <a:rPr lang="de-DE" sz="1600" dirty="0" smtClean="0"/>
                        <a:t>- 40 EUR</a:t>
                      </a:r>
                      <a:endParaRPr lang="de-DE" sz="1600" dirty="0"/>
                    </a:p>
                  </a:txBody>
                  <a:tcPr anchor="ctr">
                    <a:solidFill>
                      <a:srgbClr val="CBDBCE"/>
                    </a:solidFill>
                  </a:tcPr>
                </a:tc>
              </a:tr>
              <a:tr h="369673">
                <a:tc vMerge="1">
                  <a:txBody>
                    <a:bodyPr/>
                    <a:lstStyle/>
                    <a:p>
                      <a:endParaRPr lang="de-DE"/>
                    </a:p>
                  </a:txBody>
                  <a:tcPr/>
                </a:tc>
                <a:tc>
                  <a:txBody>
                    <a:bodyPr/>
                    <a:lstStyle/>
                    <a:p>
                      <a:pPr algn="r"/>
                      <a:r>
                        <a:rPr lang="de-DE" sz="1600" b="1" dirty="0" smtClean="0"/>
                        <a:t>= 60 EUR</a:t>
                      </a:r>
                      <a:endParaRPr lang="de-DE" sz="1600" b="1" dirty="0"/>
                    </a:p>
                  </a:txBody>
                  <a:tcPr anchor="ctr">
                    <a:solidFill>
                      <a:srgbClr val="CBDBCE"/>
                    </a:solidFill>
                  </a:tcPr>
                </a:tc>
              </a:tr>
              <a:tr h="557197">
                <a:tc>
                  <a:txBody>
                    <a:bodyPr/>
                    <a:lstStyle/>
                    <a:p>
                      <a:r>
                        <a:rPr lang="de-DE" sz="1600" b="1" dirty="0" smtClean="0"/>
                        <a:t>Steuerpflichtiger Arbeitslohn</a:t>
                      </a:r>
                      <a:r>
                        <a:rPr lang="de-DE" sz="1600" b="1" baseline="0" dirty="0" smtClean="0"/>
                        <a:t> (gesamt)</a:t>
                      </a:r>
                      <a:endParaRPr lang="de-DE" sz="1600" b="1" dirty="0"/>
                    </a:p>
                  </a:txBody>
                  <a:tcPr anchor="b">
                    <a:solidFill>
                      <a:srgbClr val="E7EEE8"/>
                    </a:solidFill>
                  </a:tcPr>
                </a:tc>
                <a:tc>
                  <a:txBody>
                    <a:bodyPr/>
                    <a:lstStyle/>
                    <a:p>
                      <a:pPr algn="r"/>
                      <a:r>
                        <a:rPr lang="de-DE" sz="1600" dirty="0" smtClean="0"/>
                        <a:t>100 EUR + 60 EUR</a:t>
                      </a:r>
                      <a:br>
                        <a:rPr lang="de-DE" sz="1600" dirty="0" smtClean="0"/>
                      </a:br>
                      <a:r>
                        <a:rPr lang="de-DE" sz="1600" b="1" dirty="0" smtClean="0"/>
                        <a:t>= 160 EUR</a:t>
                      </a:r>
                      <a:endParaRPr lang="de-DE" sz="1600" b="1" dirty="0"/>
                    </a:p>
                  </a:txBody>
                  <a:tcPr anchor="ctr">
                    <a:solidFill>
                      <a:srgbClr val="CBDBCE"/>
                    </a:solidFill>
                  </a:tcPr>
                </a:tc>
              </a:tr>
              <a:tr h="322588">
                <a:tc>
                  <a:txBody>
                    <a:bodyPr/>
                    <a:lstStyle/>
                    <a:p>
                      <a:r>
                        <a:rPr lang="de-DE" sz="1600" dirty="0" smtClean="0"/>
                        <a:t>Davon Werbungskosten</a:t>
                      </a:r>
                      <a:endParaRPr lang="de-DE" sz="1600" dirty="0"/>
                    </a:p>
                  </a:txBody>
                  <a:tcPr>
                    <a:solidFill>
                      <a:srgbClr val="E7EEE8"/>
                    </a:solidFill>
                  </a:tcPr>
                </a:tc>
                <a:tc>
                  <a:txBody>
                    <a:bodyPr/>
                    <a:lstStyle/>
                    <a:p>
                      <a:pPr algn="r"/>
                      <a:r>
                        <a:rPr lang="de-DE" sz="1600" dirty="0" smtClean="0"/>
                        <a:t>60 EUR</a:t>
                      </a:r>
                      <a:endParaRPr lang="de-DE" sz="1600" dirty="0"/>
                    </a:p>
                  </a:txBody>
                  <a:tcPr anchor="ctr">
                    <a:solidFill>
                      <a:srgbClr val="CBDBCE"/>
                    </a:solidFill>
                  </a:tcPr>
                </a:tc>
              </a:tr>
              <a:tr h="322588">
                <a:tc>
                  <a:txBody>
                    <a:bodyPr/>
                    <a:lstStyle/>
                    <a:p>
                      <a:r>
                        <a:rPr lang="de-DE" sz="1600" dirty="0" smtClean="0"/>
                        <a:t>Davon Sonderausgaben</a:t>
                      </a:r>
                      <a:endParaRPr lang="de-DE" sz="1600" dirty="0"/>
                    </a:p>
                  </a:txBody>
                  <a:tcPr>
                    <a:solidFill>
                      <a:srgbClr val="E7EEE8"/>
                    </a:solidFill>
                  </a:tcPr>
                </a:tc>
                <a:tc>
                  <a:txBody>
                    <a:bodyPr/>
                    <a:lstStyle/>
                    <a:p>
                      <a:pPr algn="r"/>
                      <a:r>
                        <a:rPr lang="de-DE" sz="1600" dirty="0" smtClean="0"/>
                        <a:t>100 EUR</a:t>
                      </a:r>
                      <a:endParaRPr lang="de-DE" sz="1600" dirty="0"/>
                    </a:p>
                  </a:txBody>
                  <a:tcPr anchor="ctr">
                    <a:solidFill>
                      <a:srgbClr val="CBDBCE"/>
                    </a:solidFill>
                  </a:tcPr>
                </a:tc>
              </a:tr>
            </a:tbl>
          </a:graphicData>
        </a:graphic>
      </p:graphicFrame>
    </p:spTree>
    <p:extLst>
      <p:ext uri="{BB962C8B-B14F-4D97-AF65-F5344CB8AC3E}">
        <p14:creationId xmlns:p14="http://schemas.microsoft.com/office/powerpoint/2010/main" val="26850948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3" name="Titel 2"/>
          <p:cNvSpPr>
            <a:spLocks noGrp="1"/>
          </p:cNvSpPr>
          <p:nvPr>
            <p:ph type="ctrTitle"/>
          </p:nvPr>
        </p:nvSpPr>
        <p:spPr/>
        <p:txBody>
          <a:bodyPr>
            <a:normAutofit/>
          </a:bodyPr>
          <a:lstStyle/>
          <a:p>
            <a:r>
              <a:rPr lang="de-DE" sz="3600" dirty="0" smtClean="0"/>
              <a:t>WWK Firmenkunden dreifach einfach</a:t>
            </a:r>
            <a:endParaRPr lang="de-DE" sz="3600" dirty="0"/>
          </a:p>
        </p:txBody>
      </p:sp>
      <p:sp>
        <p:nvSpPr>
          <p:cNvPr id="5" name="Textplatzhalter 4"/>
          <p:cNvSpPr>
            <a:spLocks noGrp="1"/>
          </p:cNvSpPr>
          <p:nvPr>
            <p:ph type="body" sz="quarter" idx="12"/>
          </p:nvPr>
        </p:nvSpPr>
        <p:spPr/>
        <p:txBody>
          <a:bodyPr/>
          <a:lstStyle/>
          <a:p>
            <a:endParaRPr lang="de-DE"/>
          </a:p>
        </p:txBody>
      </p:sp>
      <p:sp>
        <p:nvSpPr>
          <p:cNvPr id="4" name="Untertitel 3"/>
          <p:cNvSpPr>
            <a:spLocks noGrp="1"/>
          </p:cNvSpPr>
          <p:nvPr>
            <p:ph type="subTitle" idx="1"/>
          </p:nvPr>
        </p:nvSpPr>
        <p:spPr/>
        <p:txBody>
          <a:bodyPr/>
          <a:lstStyle/>
          <a:p>
            <a:endParaRPr lang="de-DE"/>
          </a:p>
        </p:txBody>
      </p:sp>
      <p:sp>
        <p:nvSpPr>
          <p:cNvPr id="7" name="Textplatzhalter 6"/>
          <p:cNvSpPr>
            <a:spLocks noGrp="1"/>
          </p:cNvSpPr>
          <p:nvPr>
            <p:ph type="body" sz="quarter" idx="15"/>
          </p:nvPr>
        </p:nvSpPr>
        <p:spPr/>
        <p:txBody>
          <a:bodyPr/>
          <a:lstStyle/>
          <a:p>
            <a:endParaRPr lang="de-DE"/>
          </a:p>
        </p:txBody>
      </p:sp>
      <p:sp>
        <p:nvSpPr>
          <p:cNvPr id="2" name="Foliennummernplatzhalter 1"/>
          <p:cNvSpPr>
            <a:spLocks noGrp="1"/>
          </p:cNvSpPr>
          <p:nvPr>
            <p:ph type="sldNum" sz="quarter" idx="4294967295"/>
          </p:nvPr>
        </p:nvSpPr>
        <p:spPr>
          <a:xfrm>
            <a:off x="0" y="6418263"/>
            <a:ext cx="461963" cy="365125"/>
          </a:xfrm>
        </p:spPr>
        <p:txBody>
          <a:bodyPr/>
          <a:lstStyle/>
          <a:p>
            <a:fld id="{012F43C7-0723-48E7-B4E9-E0F128784CAA}" type="slidenum">
              <a:rPr lang="de-DE" smtClean="0">
                <a:solidFill>
                  <a:srgbClr val="FFFFFF"/>
                </a:solidFill>
              </a:rPr>
              <a:pPr/>
              <a:t>41</a:t>
            </a:fld>
            <a:endParaRPr lang="de-DE" dirty="0">
              <a:solidFill>
                <a:srgbClr val="FFFFFF"/>
              </a:solidFill>
            </a:endParaRPr>
          </a:p>
        </p:txBody>
      </p:sp>
    </p:spTree>
    <p:extLst>
      <p:ext uri="{BB962C8B-B14F-4D97-AF65-F5344CB8AC3E}">
        <p14:creationId xmlns:p14="http://schemas.microsoft.com/office/powerpoint/2010/main" val="38262384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42</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Versicherungsumfang</a:t>
            </a:r>
            <a:endParaRPr lang="de-DE" sz="4000" dirty="0">
              <a:solidFill>
                <a:srgbClr val="008237"/>
              </a:solidFill>
            </a:endParaRPr>
          </a:p>
        </p:txBody>
      </p:sp>
      <p:sp>
        <p:nvSpPr>
          <p:cNvPr id="3" name="Textfeld 2"/>
          <p:cNvSpPr txBox="1"/>
          <p:nvPr/>
        </p:nvSpPr>
        <p:spPr>
          <a:xfrm>
            <a:off x="525599" y="1267200"/>
            <a:ext cx="8747710" cy="4524315"/>
          </a:xfrm>
          <a:prstGeom prst="rect">
            <a:avLst/>
          </a:prstGeom>
          <a:noFill/>
        </p:spPr>
        <p:txBody>
          <a:bodyPr wrap="square" rtlCol="0">
            <a:spAutoFit/>
          </a:bodyPr>
          <a:lstStyle/>
          <a:p>
            <a:pPr marL="342900" indent="-342900">
              <a:buClr>
                <a:srgbClr val="008237"/>
              </a:buClr>
              <a:buFont typeface="Wingdings" panose="05000000000000000000" pitchFamily="2" charset="2"/>
              <a:buChar char="§"/>
            </a:pPr>
            <a:r>
              <a:rPr lang="de-DE" sz="2400" dirty="0" smtClean="0">
                <a:solidFill>
                  <a:srgbClr val="494949"/>
                </a:solidFill>
              </a:rPr>
              <a:t>Inhaltsversicherung</a:t>
            </a:r>
          </a:p>
          <a:p>
            <a:pPr marL="800100" lvl="1" indent="-342900">
              <a:buClr>
                <a:srgbClr val="008237"/>
              </a:buClr>
              <a:buFont typeface="Wingdings" panose="05000000000000000000" pitchFamily="2" charset="2"/>
              <a:buChar char="§"/>
            </a:pPr>
            <a:r>
              <a:rPr lang="de-DE" sz="2400" dirty="0" smtClean="0">
                <a:solidFill>
                  <a:srgbClr val="494949"/>
                </a:solidFill>
              </a:rPr>
              <a:t>Feuer</a:t>
            </a:r>
          </a:p>
          <a:p>
            <a:pPr marL="800100" lvl="1" indent="-342900">
              <a:buClr>
                <a:srgbClr val="008237"/>
              </a:buClr>
              <a:buFont typeface="Wingdings" panose="05000000000000000000" pitchFamily="2" charset="2"/>
              <a:buChar char="§"/>
            </a:pPr>
            <a:r>
              <a:rPr lang="de-DE" sz="2400" dirty="0" smtClean="0">
                <a:solidFill>
                  <a:srgbClr val="494949"/>
                </a:solidFill>
              </a:rPr>
              <a:t>Einbruchdiebstahl/Vandalismus</a:t>
            </a:r>
          </a:p>
          <a:p>
            <a:pPr marL="800100" lvl="1" indent="-342900">
              <a:buClr>
                <a:srgbClr val="008237"/>
              </a:buClr>
              <a:buFont typeface="Wingdings" panose="05000000000000000000" pitchFamily="2" charset="2"/>
              <a:buChar char="§"/>
            </a:pPr>
            <a:r>
              <a:rPr lang="de-DE" sz="2400" dirty="0" smtClean="0">
                <a:solidFill>
                  <a:srgbClr val="494949"/>
                </a:solidFill>
              </a:rPr>
              <a:t>Leitungswasser</a:t>
            </a:r>
          </a:p>
          <a:p>
            <a:pPr marL="800100" lvl="1" indent="-342900">
              <a:buClr>
                <a:srgbClr val="008237"/>
              </a:buClr>
              <a:buFont typeface="Wingdings" panose="05000000000000000000" pitchFamily="2" charset="2"/>
              <a:buChar char="§"/>
            </a:pPr>
            <a:r>
              <a:rPr lang="de-DE" sz="2400" dirty="0" smtClean="0">
                <a:solidFill>
                  <a:srgbClr val="494949"/>
                </a:solidFill>
              </a:rPr>
              <a:t>Sturm/Hagel</a:t>
            </a:r>
          </a:p>
          <a:p>
            <a:pPr marL="800100" lvl="1" indent="-342900">
              <a:buClr>
                <a:srgbClr val="008237"/>
              </a:buClr>
              <a:buFont typeface="Wingdings" panose="05000000000000000000" pitchFamily="2" charset="2"/>
              <a:buChar char="§"/>
            </a:pPr>
            <a:r>
              <a:rPr lang="de-DE" sz="2400" dirty="0" smtClean="0">
                <a:solidFill>
                  <a:srgbClr val="494949"/>
                </a:solidFill>
              </a:rPr>
              <a:t>Ertragsausfall für alle vier Gefahren</a:t>
            </a:r>
          </a:p>
          <a:p>
            <a:pPr marL="800100" lvl="1" indent="-342900">
              <a:buClr>
                <a:srgbClr val="008237"/>
              </a:buClr>
              <a:buFont typeface="Wingdings" panose="05000000000000000000" pitchFamily="2" charset="2"/>
              <a:buChar char="§"/>
            </a:pPr>
            <a:r>
              <a:rPr lang="de-DE" sz="2400" dirty="0" smtClean="0">
                <a:solidFill>
                  <a:srgbClr val="494949"/>
                </a:solidFill>
              </a:rPr>
              <a:t>Versicherungssumme maximal 100.000 EUR</a:t>
            </a:r>
          </a:p>
          <a:p>
            <a:pPr marL="342900" indent="-342900">
              <a:buClr>
                <a:srgbClr val="008237"/>
              </a:buClr>
              <a:buFont typeface="Wingdings" panose="05000000000000000000" pitchFamily="2" charset="2"/>
              <a:buChar char="§"/>
            </a:pPr>
            <a:endParaRPr lang="de-DE" sz="2400" dirty="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Betriebshaftpflichtversicherung</a:t>
            </a:r>
          </a:p>
          <a:p>
            <a:pPr marL="800100" lvl="1" indent="-342900">
              <a:buClr>
                <a:srgbClr val="008237"/>
              </a:buClr>
              <a:buFont typeface="Wingdings" panose="05000000000000000000" pitchFamily="2" charset="2"/>
              <a:buChar char="§"/>
            </a:pPr>
            <a:r>
              <a:rPr lang="de-DE" sz="2400" dirty="0" smtClean="0">
                <a:solidFill>
                  <a:srgbClr val="494949"/>
                </a:solidFill>
              </a:rPr>
              <a:t>Deckungssumme pauschal 3.000.000 EUR</a:t>
            </a:r>
            <a:br>
              <a:rPr lang="de-DE" sz="2400" dirty="0" smtClean="0">
                <a:solidFill>
                  <a:srgbClr val="494949"/>
                </a:solidFill>
              </a:rPr>
            </a:br>
            <a:endParaRPr lang="de-DE" sz="2400" dirty="0" smtClean="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Geschäftsglasversicherung</a:t>
            </a:r>
          </a:p>
        </p:txBody>
      </p:sp>
    </p:spTree>
    <p:extLst>
      <p:ext uri="{BB962C8B-B14F-4D97-AF65-F5344CB8AC3E}">
        <p14:creationId xmlns:p14="http://schemas.microsoft.com/office/powerpoint/2010/main" val="22688501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43</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Angebotserstellung</a:t>
            </a:r>
            <a:endParaRPr lang="de-DE" sz="4000" dirty="0">
              <a:solidFill>
                <a:srgbClr val="008237"/>
              </a:solidFill>
            </a:endParaRPr>
          </a:p>
        </p:txBody>
      </p:sp>
      <p:sp>
        <p:nvSpPr>
          <p:cNvPr id="3" name="Textfeld 2"/>
          <p:cNvSpPr txBox="1"/>
          <p:nvPr/>
        </p:nvSpPr>
        <p:spPr>
          <a:xfrm>
            <a:off x="525599" y="1267200"/>
            <a:ext cx="8747710" cy="3046988"/>
          </a:xfrm>
          <a:prstGeom prst="rect">
            <a:avLst/>
          </a:prstGeom>
          <a:noFill/>
        </p:spPr>
        <p:txBody>
          <a:bodyPr wrap="square" rtlCol="0">
            <a:spAutoFit/>
          </a:bodyPr>
          <a:lstStyle/>
          <a:p>
            <a:pPr marL="342900" indent="-342900">
              <a:buClr>
                <a:srgbClr val="008237"/>
              </a:buClr>
              <a:buFont typeface="Wingdings" panose="05000000000000000000" pitchFamily="2" charset="2"/>
              <a:buChar char="§"/>
            </a:pPr>
            <a:r>
              <a:rPr lang="de-DE" sz="2400" dirty="0" smtClean="0">
                <a:solidFill>
                  <a:srgbClr val="494949"/>
                </a:solidFill>
              </a:rPr>
              <a:t>Zur Angebotserstellung benötigen Sie lediglich folgende Daten:</a:t>
            </a:r>
          </a:p>
          <a:p>
            <a:pPr marL="800100" lvl="1" indent="-342900">
              <a:buClr>
                <a:srgbClr val="008237"/>
              </a:buClr>
              <a:buFont typeface="Wingdings" panose="05000000000000000000" pitchFamily="2" charset="2"/>
              <a:buChar char="§"/>
            </a:pPr>
            <a:r>
              <a:rPr lang="de-DE" sz="2400" dirty="0" smtClean="0">
                <a:solidFill>
                  <a:srgbClr val="494949"/>
                </a:solidFill>
              </a:rPr>
              <a:t>Betriebsart</a:t>
            </a:r>
          </a:p>
          <a:p>
            <a:pPr marL="800100" lvl="1" indent="-342900">
              <a:buClr>
                <a:srgbClr val="008237"/>
              </a:buClr>
              <a:buFont typeface="Wingdings" panose="05000000000000000000" pitchFamily="2" charset="2"/>
              <a:buChar char="§"/>
            </a:pPr>
            <a:r>
              <a:rPr lang="de-DE" sz="2400" dirty="0" smtClean="0">
                <a:solidFill>
                  <a:srgbClr val="494949"/>
                </a:solidFill>
              </a:rPr>
              <a:t>Versicherungssumme Inhalt</a:t>
            </a:r>
          </a:p>
          <a:p>
            <a:pPr marL="800100" lvl="1" indent="-342900">
              <a:buClr>
                <a:srgbClr val="008237"/>
              </a:buClr>
              <a:buFont typeface="Wingdings" panose="05000000000000000000" pitchFamily="2" charset="2"/>
              <a:buChar char="§"/>
            </a:pPr>
            <a:r>
              <a:rPr lang="de-DE" sz="2400" dirty="0" smtClean="0">
                <a:solidFill>
                  <a:srgbClr val="494949"/>
                </a:solidFill>
              </a:rPr>
              <a:t>Postleitzahl</a:t>
            </a:r>
          </a:p>
          <a:p>
            <a:pPr marL="800100" lvl="1" indent="-342900">
              <a:buClr>
                <a:srgbClr val="008237"/>
              </a:buClr>
              <a:buFont typeface="Wingdings" panose="05000000000000000000" pitchFamily="2" charset="2"/>
              <a:buChar char="§"/>
            </a:pPr>
            <a:r>
              <a:rPr lang="de-DE" sz="2400" dirty="0" smtClean="0">
                <a:solidFill>
                  <a:srgbClr val="494949"/>
                </a:solidFill>
              </a:rPr>
              <a:t>Je nach Betriebsart</a:t>
            </a:r>
          </a:p>
          <a:p>
            <a:pPr marL="1257300" lvl="2" indent="-342900">
              <a:buClr>
                <a:srgbClr val="008237"/>
              </a:buClr>
              <a:buFont typeface="Wingdings" panose="05000000000000000000" pitchFamily="2" charset="2"/>
              <a:buChar char="§"/>
            </a:pPr>
            <a:r>
              <a:rPr lang="de-DE" sz="2400" dirty="0" smtClean="0">
                <a:solidFill>
                  <a:srgbClr val="494949"/>
                </a:solidFill>
              </a:rPr>
              <a:t>Umsatz</a:t>
            </a:r>
          </a:p>
          <a:p>
            <a:pPr marL="1257300" lvl="2" indent="-342900">
              <a:buClr>
                <a:srgbClr val="008237"/>
              </a:buClr>
              <a:buFont typeface="Wingdings" panose="05000000000000000000" pitchFamily="2" charset="2"/>
              <a:buChar char="§"/>
            </a:pPr>
            <a:r>
              <a:rPr lang="de-DE" sz="2400" dirty="0" smtClean="0">
                <a:solidFill>
                  <a:srgbClr val="494949"/>
                </a:solidFill>
              </a:rPr>
              <a:t>Lohnsumme</a:t>
            </a:r>
          </a:p>
          <a:p>
            <a:pPr marL="1257300" lvl="2" indent="-342900">
              <a:buClr>
                <a:srgbClr val="008237"/>
              </a:buClr>
              <a:buFont typeface="Wingdings" panose="05000000000000000000" pitchFamily="2" charset="2"/>
              <a:buChar char="§"/>
            </a:pPr>
            <a:r>
              <a:rPr lang="de-DE" sz="2400" dirty="0" smtClean="0">
                <a:solidFill>
                  <a:srgbClr val="494949"/>
                </a:solidFill>
              </a:rPr>
              <a:t>Personen</a:t>
            </a:r>
          </a:p>
        </p:txBody>
      </p:sp>
    </p:spTree>
    <p:extLst>
      <p:ext uri="{BB962C8B-B14F-4D97-AF65-F5344CB8AC3E}">
        <p14:creationId xmlns:p14="http://schemas.microsoft.com/office/powerpoint/2010/main" val="30055957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44</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Angebotserstellung</a:t>
            </a:r>
            <a:endParaRPr lang="de-DE" sz="4000" dirty="0">
              <a:solidFill>
                <a:srgbClr val="008237"/>
              </a:solidFill>
            </a:endParaRPr>
          </a:p>
        </p:txBody>
      </p:sp>
      <p:sp>
        <p:nvSpPr>
          <p:cNvPr id="3" name="Textfeld 2"/>
          <p:cNvSpPr txBox="1"/>
          <p:nvPr/>
        </p:nvSpPr>
        <p:spPr>
          <a:xfrm>
            <a:off x="525599" y="1267200"/>
            <a:ext cx="8747710" cy="3046988"/>
          </a:xfrm>
          <a:prstGeom prst="rect">
            <a:avLst/>
          </a:prstGeom>
          <a:noFill/>
        </p:spPr>
        <p:txBody>
          <a:bodyPr wrap="square" rtlCol="0">
            <a:spAutoFit/>
          </a:bodyPr>
          <a:lstStyle/>
          <a:p>
            <a:pPr marL="342900" indent="-342900">
              <a:buClr>
                <a:srgbClr val="008237"/>
              </a:buClr>
              <a:buFont typeface="Wingdings" panose="05000000000000000000" pitchFamily="2" charset="2"/>
              <a:buChar char="§"/>
            </a:pPr>
            <a:r>
              <a:rPr lang="de-DE" sz="2400" dirty="0" smtClean="0">
                <a:solidFill>
                  <a:srgbClr val="494949"/>
                </a:solidFill>
              </a:rPr>
              <a:t>Berechnung Inhaltsversicherung</a:t>
            </a:r>
            <a:br>
              <a:rPr lang="de-DE" sz="2400" dirty="0" smtClean="0">
                <a:solidFill>
                  <a:srgbClr val="494949"/>
                </a:solidFill>
              </a:rPr>
            </a:br>
            <a:r>
              <a:rPr lang="de-DE" sz="2400" dirty="0" smtClean="0">
                <a:solidFill>
                  <a:srgbClr val="494949"/>
                </a:solidFill>
              </a:rPr>
              <a:t>Versicherungssumme x </a:t>
            </a:r>
            <a:r>
              <a:rPr lang="de-DE" sz="2400" b="1" dirty="0" smtClean="0">
                <a:solidFill>
                  <a:srgbClr val="494949"/>
                </a:solidFill>
              </a:rPr>
              <a:t>Brutto</a:t>
            </a:r>
            <a:r>
              <a:rPr lang="de-DE" sz="2400" dirty="0" smtClean="0">
                <a:solidFill>
                  <a:srgbClr val="494949"/>
                </a:solidFill>
              </a:rPr>
              <a:t>prämiensatz je ED-Zone</a:t>
            </a:r>
            <a:br>
              <a:rPr lang="de-DE" sz="2400" dirty="0" smtClean="0">
                <a:solidFill>
                  <a:srgbClr val="494949"/>
                </a:solidFill>
              </a:rPr>
            </a:br>
            <a:endParaRPr lang="de-DE" sz="2400" dirty="0" smtClean="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Betriebshaftpflichtversicherung</a:t>
            </a:r>
            <a:br>
              <a:rPr lang="de-DE" sz="2400" dirty="0" smtClean="0">
                <a:solidFill>
                  <a:srgbClr val="494949"/>
                </a:solidFill>
              </a:rPr>
            </a:br>
            <a:r>
              <a:rPr lang="de-DE" sz="2400" dirty="0" smtClean="0">
                <a:solidFill>
                  <a:srgbClr val="494949"/>
                </a:solidFill>
              </a:rPr>
              <a:t>Auswahl der </a:t>
            </a:r>
            <a:r>
              <a:rPr lang="de-DE" sz="2400" b="1" dirty="0" smtClean="0">
                <a:solidFill>
                  <a:srgbClr val="494949"/>
                </a:solidFill>
              </a:rPr>
              <a:t>Brutto</a:t>
            </a:r>
            <a:r>
              <a:rPr lang="de-DE" sz="2400" dirty="0" smtClean="0">
                <a:solidFill>
                  <a:srgbClr val="494949"/>
                </a:solidFill>
              </a:rPr>
              <a:t>prämie gemäß Tabelle</a:t>
            </a:r>
            <a:br>
              <a:rPr lang="de-DE" sz="2400" dirty="0" smtClean="0">
                <a:solidFill>
                  <a:srgbClr val="494949"/>
                </a:solidFill>
              </a:rPr>
            </a:br>
            <a:endParaRPr lang="de-DE" sz="2400" dirty="0" smtClean="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Geschäftsglasversicherung</a:t>
            </a:r>
            <a:br>
              <a:rPr lang="de-DE" sz="2400" dirty="0" smtClean="0">
                <a:solidFill>
                  <a:srgbClr val="494949"/>
                </a:solidFill>
              </a:rPr>
            </a:br>
            <a:r>
              <a:rPr lang="de-DE" sz="2400" dirty="0" smtClean="0">
                <a:solidFill>
                  <a:srgbClr val="494949"/>
                </a:solidFill>
              </a:rPr>
              <a:t>Quadratmeter x </a:t>
            </a:r>
            <a:r>
              <a:rPr lang="de-DE" sz="2400" b="1" dirty="0" smtClean="0">
                <a:solidFill>
                  <a:srgbClr val="494949"/>
                </a:solidFill>
              </a:rPr>
              <a:t>Brutto</a:t>
            </a:r>
            <a:r>
              <a:rPr lang="de-DE" sz="2400" dirty="0" smtClean="0">
                <a:solidFill>
                  <a:srgbClr val="494949"/>
                </a:solidFill>
              </a:rPr>
              <a:t>prämie gemäß Tabelle</a:t>
            </a:r>
          </a:p>
        </p:txBody>
      </p:sp>
    </p:spTree>
    <p:extLst>
      <p:ext uri="{BB962C8B-B14F-4D97-AF65-F5344CB8AC3E}">
        <p14:creationId xmlns:p14="http://schemas.microsoft.com/office/powerpoint/2010/main" val="25712448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45</a:t>
            </a:fld>
            <a:endParaRPr lang="de-DE" dirty="0">
              <a:solidFill>
                <a:srgbClr val="FFFFFF"/>
              </a:solidFill>
            </a:endParaRPr>
          </a:p>
        </p:txBody>
      </p:sp>
      <p:grpSp>
        <p:nvGrpSpPr>
          <p:cNvPr id="38" name="Gruppieren 37"/>
          <p:cNvGrpSpPr/>
          <p:nvPr/>
        </p:nvGrpSpPr>
        <p:grpSpPr>
          <a:xfrm>
            <a:off x="1205419" y="1494137"/>
            <a:ext cx="9481054" cy="4287821"/>
            <a:chOff x="1852838" y="1144908"/>
            <a:chExt cx="9481054" cy="4287821"/>
          </a:xfrm>
        </p:grpSpPr>
        <p:sp>
          <p:nvSpPr>
            <p:cNvPr id="6" name="Abgerundetes Rechteck 5"/>
            <p:cNvSpPr/>
            <p:nvPr/>
          </p:nvSpPr>
          <p:spPr>
            <a:xfrm>
              <a:off x="5068717" y="2603841"/>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Getränke-/</a:t>
              </a:r>
              <a:br>
                <a:rPr lang="de-DE" sz="1200" b="1" kern="0" dirty="0" smtClean="0">
                  <a:solidFill>
                    <a:prstClr val="white"/>
                  </a:solidFill>
                  <a:latin typeface="Polo22RVBuch"/>
                </a:rPr>
              </a:br>
              <a:r>
                <a:rPr lang="de-DE" sz="1200" b="1" kern="0" dirty="0" smtClean="0">
                  <a:solidFill>
                    <a:prstClr val="white"/>
                  </a:solidFill>
                  <a:latin typeface="Polo22RVBuch"/>
                </a:rPr>
                <a:t>Lebensmittel-handel</a:t>
              </a:r>
            </a:p>
          </p:txBody>
        </p:sp>
        <p:sp>
          <p:nvSpPr>
            <p:cNvPr id="9" name="Abgerundetes Rechteck 8"/>
            <p:cNvSpPr/>
            <p:nvPr/>
          </p:nvSpPr>
          <p:spPr>
            <a:xfrm>
              <a:off x="1852838" y="4031158"/>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Schneider/</a:t>
              </a:r>
              <a:br>
                <a:rPr lang="de-DE" sz="1200" b="1" kern="0" dirty="0" smtClean="0">
                  <a:solidFill>
                    <a:srgbClr val="FFFFFF"/>
                  </a:solidFill>
                  <a:latin typeface="Polo22RVBuch"/>
                </a:rPr>
              </a:br>
              <a:r>
                <a:rPr lang="de-DE" sz="1200" b="1" kern="0" dirty="0" smtClean="0">
                  <a:solidFill>
                    <a:srgbClr val="FFFFFF"/>
                  </a:solidFill>
                  <a:latin typeface="Polo22RVBuch"/>
                </a:rPr>
                <a:t>Schuster</a:t>
              </a:r>
            </a:p>
          </p:txBody>
        </p:sp>
        <p:sp>
          <p:nvSpPr>
            <p:cNvPr id="10" name="Abgerundetes Rechteck 9"/>
            <p:cNvSpPr/>
            <p:nvPr/>
          </p:nvSpPr>
          <p:spPr>
            <a:xfrm>
              <a:off x="6726780" y="1144908"/>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Büro</a:t>
              </a:r>
            </a:p>
          </p:txBody>
        </p:sp>
        <p:sp>
          <p:nvSpPr>
            <p:cNvPr id="12" name="Abgerundetes Rechteck 11"/>
            <p:cNvSpPr/>
            <p:nvPr/>
          </p:nvSpPr>
          <p:spPr>
            <a:xfrm>
              <a:off x="5068717" y="1144908"/>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Blumen-handel</a:t>
              </a:r>
            </a:p>
          </p:txBody>
        </p:sp>
        <p:sp>
          <p:nvSpPr>
            <p:cNvPr id="13" name="Abgerundetes Rechteck 12"/>
            <p:cNvSpPr/>
            <p:nvPr/>
          </p:nvSpPr>
          <p:spPr>
            <a:xfrm>
              <a:off x="8373329" y="4072010"/>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Sport</a:t>
              </a:r>
            </a:p>
          </p:txBody>
        </p:sp>
        <p:sp>
          <p:nvSpPr>
            <p:cNvPr id="14" name="Abgerundetes Rechteck 13"/>
            <p:cNvSpPr/>
            <p:nvPr/>
          </p:nvSpPr>
          <p:spPr>
            <a:xfrm>
              <a:off x="1852838" y="2583415"/>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Heilwesen</a:t>
              </a:r>
            </a:p>
          </p:txBody>
        </p:sp>
        <p:sp>
          <p:nvSpPr>
            <p:cNvPr id="16" name="Abgerundetes Rechteck 15"/>
            <p:cNvSpPr/>
            <p:nvPr/>
          </p:nvSpPr>
          <p:spPr>
            <a:xfrm>
              <a:off x="9998865" y="2603841"/>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Optiker</a:t>
              </a:r>
            </a:p>
          </p:txBody>
        </p:sp>
        <p:sp>
          <p:nvSpPr>
            <p:cNvPr id="20" name="Abgerundetes Rechteck 19"/>
            <p:cNvSpPr/>
            <p:nvPr/>
          </p:nvSpPr>
          <p:spPr>
            <a:xfrm>
              <a:off x="6726780" y="2603841"/>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Maler</a:t>
              </a:r>
            </a:p>
          </p:txBody>
        </p:sp>
        <p:sp>
          <p:nvSpPr>
            <p:cNvPr id="21" name="Abgerundetes Rechteck 20"/>
            <p:cNvSpPr/>
            <p:nvPr/>
          </p:nvSpPr>
          <p:spPr>
            <a:xfrm>
              <a:off x="3438715" y="2603841"/>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Hotel</a:t>
              </a:r>
            </a:p>
          </p:txBody>
        </p:sp>
        <p:sp>
          <p:nvSpPr>
            <p:cNvPr id="22" name="Abgerundetes Rechteck 21"/>
            <p:cNvSpPr/>
            <p:nvPr/>
          </p:nvSpPr>
          <p:spPr>
            <a:xfrm>
              <a:off x="6703159" y="4072010"/>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Schulen/</a:t>
              </a:r>
              <a:br>
                <a:rPr lang="de-DE" sz="1200" b="1" kern="0" dirty="0" smtClean="0">
                  <a:solidFill>
                    <a:srgbClr val="FFFFFF"/>
                  </a:solidFill>
                  <a:latin typeface="Polo22RVBuch"/>
                </a:rPr>
              </a:br>
              <a:r>
                <a:rPr lang="de-DE" sz="1200" b="1" kern="0" dirty="0" smtClean="0">
                  <a:solidFill>
                    <a:srgbClr val="FFFFFF"/>
                  </a:solidFill>
                  <a:latin typeface="Polo22RVBuch"/>
                </a:rPr>
                <a:t>Kindergärten</a:t>
              </a:r>
            </a:p>
          </p:txBody>
        </p:sp>
        <p:sp>
          <p:nvSpPr>
            <p:cNvPr id="23" name="Abgerundetes Rechteck 22"/>
            <p:cNvSpPr/>
            <p:nvPr/>
          </p:nvSpPr>
          <p:spPr>
            <a:xfrm>
              <a:off x="9998865" y="1144908"/>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Friseur/</a:t>
              </a:r>
              <a:br>
                <a:rPr lang="de-DE" sz="1200" b="1" kern="0" dirty="0" smtClean="0">
                  <a:solidFill>
                    <a:srgbClr val="FFFFFF"/>
                  </a:solidFill>
                  <a:latin typeface="Polo22RVBuch"/>
                </a:rPr>
              </a:br>
              <a:r>
                <a:rPr lang="de-DE" sz="1200" b="1" kern="0" dirty="0" smtClean="0">
                  <a:solidFill>
                    <a:srgbClr val="FFFFFF"/>
                  </a:solidFill>
                  <a:latin typeface="Polo22RVBuch"/>
                </a:rPr>
                <a:t>Kosmetik</a:t>
              </a:r>
            </a:p>
          </p:txBody>
        </p:sp>
        <p:sp>
          <p:nvSpPr>
            <p:cNvPr id="24" name="Abgerundetes Rechteck 23"/>
            <p:cNvSpPr/>
            <p:nvPr/>
          </p:nvSpPr>
          <p:spPr>
            <a:xfrm>
              <a:off x="3443181" y="4072010"/>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Schreibwaren</a:t>
              </a:r>
            </a:p>
          </p:txBody>
        </p:sp>
        <p:sp>
          <p:nvSpPr>
            <p:cNvPr id="25" name="Abgerundetes Rechteck 24"/>
            <p:cNvSpPr/>
            <p:nvPr/>
          </p:nvSpPr>
          <p:spPr>
            <a:xfrm>
              <a:off x="1852838" y="1144908"/>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Bäcker</a:t>
              </a:r>
            </a:p>
          </p:txBody>
        </p:sp>
        <p:sp>
          <p:nvSpPr>
            <p:cNvPr id="29" name="Abgerundetes Rechteck 28"/>
            <p:cNvSpPr/>
            <p:nvPr/>
          </p:nvSpPr>
          <p:spPr>
            <a:xfrm>
              <a:off x="8328695" y="2603841"/>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Metzger</a:t>
              </a:r>
            </a:p>
          </p:txBody>
        </p:sp>
        <p:sp>
          <p:nvSpPr>
            <p:cNvPr id="30" name="Abgerundetes Rechteck 29"/>
            <p:cNvSpPr/>
            <p:nvPr/>
          </p:nvSpPr>
          <p:spPr>
            <a:xfrm>
              <a:off x="3438715" y="1144908"/>
              <a:ext cx="1335027" cy="1360719"/>
            </a:xfrm>
            <a:prstGeom prst="roundRect">
              <a:avLst/>
            </a:prstGeom>
            <a:solidFill>
              <a:srgbClr val="EE7D00"/>
            </a:solidFill>
            <a:ln w="12700" cap="flat" cmpd="sng" algn="ctr">
              <a:solidFill>
                <a:schemeClr val="accent5"/>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prstClr val="white"/>
                  </a:solidFill>
                  <a:latin typeface="Polo22RVBuch"/>
                </a:rPr>
                <a:t>Bekleidungs-handel</a:t>
              </a:r>
            </a:p>
          </p:txBody>
        </p:sp>
        <p:sp>
          <p:nvSpPr>
            <p:cNvPr id="34" name="Abgerundetes Rechteck 33"/>
            <p:cNvSpPr/>
            <p:nvPr/>
          </p:nvSpPr>
          <p:spPr>
            <a:xfrm>
              <a:off x="8328695" y="1144908"/>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Drogerie</a:t>
              </a:r>
            </a:p>
          </p:txBody>
        </p:sp>
        <p:sp>
          <p:nvSpPr>
            <p:cNvPr id="36" name="Abgerundetes Rechteck 35"/>
            <p:cNvSpPr/>
            <p:nvPr/>
          </p:nvSpPr>
          <p:spPr>
            <a:xfrm>
              <a:off x="5101244" y="4072010"/>
              <a:ext cx="1335027" cy="1360719"/>
            </a:xfrm>
            <a:prstGeom prst="roundRect">
              <a:avLst/>
            </a:prstGeom>
            <a:solidFill>
              <a:srgbClr val="008337"/>
            </a:solidFill>
            <a:ln w="12700" cap="flat" cmpd="sng" algn="ctr">
              <a:solidFill>
                <a:srgbClr val="008337"/>
              </a:solidFill>
              <a:prstDash val="solid"/>
              <a:miter lim="800000"/>
            </a:ln>
            <a:effectLst/>
            <a:scene3d>
              <a:camera prst="orthographicFront"/>
              <a:lightRig rig="threePt" dir="t"/>
            </a:scene3d>
            <a:sp3d>
              <a:bevelT/>
            </a:sp3d>
          </p:spPr>
          <p:txBody>
            <a:bodyPr rtlCol="0" anchor="ctr"/>
            <a:lstStyle/>
            <a:p>
              <a:pPr algn="ctr" defTabSz="914400">
                <a:defRPr/>
              </a:pPr>
              <a:r>
                <a:rPr lang="de-DE" sz="1200" b="1" kern="0" dirty="0" smtClean="0">
                  <a:solidFill>
                    <a:srgbClr val="FFFFFF"/>
                  </a:solidFill>
                  <a:latin typeface="Polo22RVBuch"/>
                </a:rPr>
                <a:t>Schuhhandel</a:t>
              </a:r>
            </a:p>
          </p:txBody>
        </p:sp>
      </p:grpSp>
      <p:sp>
        <p:nvSpPr>
          <p:cNvPr id="39"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17 Betriebsarten versicherbar</a:t>
            </a:r>
            <a:endParaRPr lang="de-DE" sz="4000" dirty="0">
              <a:solidFill>
                <a:srgbClr val="008237"/>
              </a:solidFill>
            </a:endParaRPr>
          </a:p>
        </p:txBody>
      </p:sp>
    </p:spTree>
    <p:extLst>
      <p:ext uri="{BB962C8B-B14F-4D97-AF65-F5344CB8AC3E}">
        <p14:creationId xmlns:p14="http://schemas.microsoft.com/office/powerpoint/2010/main" val="173907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46</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Highlights WWK Firmenkunden Dreifach Einfach</a:t>
            </a:r>
            <a:endParaRPr lang="de-DE" sz="4000" dirty="0">
              <a:solidFill>
                <a:srgbClr val="008237"/>
              </a:solidFill>
            </a:endParaRPr>
          </a:p>
        </p:txBody>
      </p:sp>
      <p:sp>
        <p:nvSpPr>
          <p:cNvPr id="3" name="Textfeld 2"/>
          <p:cNvSpPr txBox="1"/>
          <p:nvPr/>
        </p:nvSpPr>
        <p:spPr>
          <a:xfrm>
            <a:off x="525599" y="1267200"/>
            <a:ext cx="8747710" cy="3416320"/>
          </a:xfrm>
          <a:prstGeom prst="rect">
            <a:avLst/>
          </a:prstGeom>
          <a:noFill/>
        </p:spPr>
        <p:txBody>
          <a:bodyPr wrap="square" rtlCol="0">
            <a:spAutoFit/>
          </a:bodyPr>
          <a:lstStyle/>
          <a:p>
            <a:pPr marL="342900" indent="-342900">
              <a:buClr>
                <a:srgbClr val="008237"/>
              </a:buClr>
              <a:buFont typeface="Wingdings" panose="05000000000000000000" pitchFamily="2" charset="2"/>
              <a:buChar char="§"/>
            </a:pPr>
            <a:r>
              <a:rPr lang="de-DE" sz="2400" dirty="0" smtClean="0">
                <a:solidFill>
                  <a:srgbClr val="494949"/>
                </a:solidFill>
              </a:rPr>
              <a:t>Antrag nur drei Seiten</a:t>
            </a:r>
            <a:br>
              <a:rPr lang="de-DE" sz="2400" dirty="0" smtClean="0">
                <a:solidFill>
                  <a:srgbClr val="494949"/>
                </a:solidFill>
              </a:rPr>
            </a:br>
            <a:endParaRPr lang="de-DE" sz="2400" dirty="0" smtClean="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Eine Unterschrift</a:t>
            </a:r>
            <a:br>
              <a:rPr lang="de-DE" sz="2400" dirty="0" smtClean="0">
                <a:solidFill>
                  <a:srgbClr val="494949"/>
                </a:solidFill>
              </a:rPr>
            </a:br>
            <a:endParaRPr lang="de-DE" sz="2400" dirty="0" smtClean="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Vier Risikofragen sowie Fragen zu Vorversicherung und Vorschäden</a:t>
            </a:r>
          </a:p>
          <a:p>
            <a:pPr marL="342900" indent="-342900">
              <a:buClr>
                <a:srgbClr val="008237"/>
              </a:buClr>
              <a:buFont typeface="Wingdings" panose="05000000000000000000" pitchFamily="2" charset="2"/>
              <a:buChar char="§"/>
            </a:pPr>
            <a:endParaRPr lang="de-DE" sz="2400" dirty="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Keine Fragebögen</a:t>
            </a:r>
            <a:br>
              <a:rPr lang="de-DE" sz="2400" dirty="0" smtClean="0">
                <a:solidFill>
                  <a:srgbClr val="494949"/>
                </a:solidFill>
              </a:rPr>
            </a:br>
            <a:endParaRPr lang="de-DE" sz="2400" dirty="0" smtClean="0">
              <a:solidFill>
                <a:srgbClr val="494949"/>
              </a:solidFill>
            </a:endParaRPr>
          </a:p>
          <a:p>
            <a:pPr marL="342900" indent="-342900">
              <a:buClr>
                <a:srgbClr val="008237"/>
              </a:buClr>
              <a:buFont typeface="Wingdings" panose="05000000000000000000" pitchFamily="2" charset="2"/>
              <a:buChar char="§"/>
            </a:pPr>
            <a:r>
              <a:rPr lang="de-DE" sz="2400" dirty="0" smtClean="0">
                <a:solidFill>
                  <a:srgbClr val="494949"/>
                </a:solidFill>
              </a:rPr>
              <a:t>Antrag und Angebotsblatt sind beschreibbar und selbstrechnend </a:t>
            </a:r>
          </a:p>
        </p:txBody>
      </p:sp>
    </p:spTree>
    <p:extLst>
      <p:ext uri="{BB962C8B-B14F-4D97-AF65-F5344CB8AC3E}">
        <p14:creationId xmlns:p14="http://schemas.microsoft.com/office/powerpoint/2010/main" val="12464366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47</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Beispielrechnung Betriebshaftpflichtversicherung</a:t>
            </a:r>
            <a:endParaRPr lang="de-DE" sz="4000" dirty="0">
              <a:solidFill>
                <a:srgbClr val="008237"/>
              </a:solidFill>
            </a:endParaRPr>
          </a:p>
        </p:txBody>
      </p:sp>
      <p:sp>
        <p:nvSpPr>
          <p:cNvPr id="3" name="Textfeld 2"/>
          <p:cNvSpPr txBox="1"/>
          <p:nvPr/>
        </p:nvSpPr>
        <p:spPr>
          <a:xfrm>
            <a:off x="525599" y="1267200"/>
            <a:ext cx="8747710" cy="1200329"/>
          </a:xfrm>
          <a:prstGeom prst="rect">
            <a:avLst/>
          </a:prstGeom>
          <a:noFill/>
        </p:spPr>
        <p:txBody>
          <a:bodyPr wrap="square" rtlCol="0">
            <a:spAutoFit/>
          </a:bodyPr>
          <a:lstStyle/>
          <a:p>
            <a:pPr>
              <a:buClr>
                <a:srgbClr val="008237"/>
              </a:buClr>
            </a:pPr>
            <a:r>
              <a:rPr lang="de-DE" sz="2400" dirty="0" smtClean="0">
                <a:solidFill>
                  <a:srgbClr val="494949"/>
                </a:solidFill>
              </a:rPr>
              <a:t>Konditorei mit Café, Postleitzahl 01067, Versicherungssumme Inhaltsversicherung 75.000 EUR, Lohn- und Gehaltssumme 80.000 EUR und 80 m</a:t>
            </a:r>
            <a:r>
              <a:rPr lang="de-DE" sz="2400" baseline="30000" dirty="0" smtClean="0">
                <a:solidFill>
                  <a:srgbClr val="494949"/>
                </a:solidFill>
              </a:rPr>
              <a:t>2</a:t>
            </a:r>
            <a:r>
              <a:rPr lang="de-DE" sz="2400" dirty="0" smtClean="0">
                <a:solidFill>
                  <a:srgbClr val="494949"/>
                </a:solidFill>
              </a:rPr>
              <a:t> Ladenlokalfläche</a:t>
            </a:r>
          </a:p>
        </p:txBody>
      </p:sp>
      <p:pic>
        <p:nvPicPr>
          <p:cNvPr id="4" name="Grafik 3"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00" y="2578729"/>
            <a:ext cx="4175710" cy="1745232"/>
          </a:xfrm>
          <a:prstGeom prst="rect">
            <a:avLst/>
          </a:prstGeom>
          <a:ln>
            <a:solidFill>
              <a:schemeClr val="tx1"/>
            </a:solidFill>
          </a:ln>
          <a:effectLst>
            <a:outerShdw blurRad="292100" dist="139700" dir="2700000" algn="tl" rotWithShape="0">
              <a:srgbClr val="333333">
                <a:alpha val="65000"/>
              </a:srgbClr>
            </a:outerShdw>
          </a:effectLst>
        </p:spPr>
      </p:pic>
      <p:pic>
        <p:nvPicPr>
          <p:cNvPr id="8" name="Grafik 7"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7195" y="2578729"/>
            <a:ext cx="5068347" cy="1745232"/>
          </a:xfrm>
          <a:prstGeom prst="rect">
            <a:avLst/>
          </a:prstGeom>
          <a:ln>
            <a:solidFill>
              <a:schemeClr val="tx1"/>
            </a:solidFill>
          </a:ln>
          <a:effectLst>
            <a:outerShdw blurRad="292100" dist="139700" dir="2700000" algn="tl" rotWithShape="0">
              <a:srgbClr val="333333">
                <a:alpha val="65000"/>
              </a:srgbClr>
            </a:outerShdw>
          </a:effectLst>
        </p:spPr>
      </p:pic>
      <p:sp>
        <p:nvSpPr>
          <p:cNvPr id="7" name="Rechteckige Legende 6"/>
          <p:cNvSpPr/>
          <p:nvPr/>
        </p:nvSpPr>
        <p:spPr>
          <a:xfrm>
            <a:off x="3605878" y="2453977"/>
            <a:ext cx="2190863" cy="393720"/>
          </a:xfrm>
          <a:prstGeom prst="wedgeRectCallout">
            <a:avLst>
              <a:gd name="adj1" fmla="val -46128"/>
              <a:gd name="adj2" fmla="val 1328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6" name="Grafik 5" descr="Bildschirmausschnit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5877" y="2638809"/>
            <a:ext cx="2190863" cy="393720"/>
          </a:xfrm>
          <a:prstGeom prst="rect">
            <a:avLst/>
          </a:prstGeom>
        </p:spPr>
      </p:pic>
      <p:sp>
        <p:nvSpPr>
          <p:cNvPr id="9" name="Textfeld 8"/>
          <p:cNvSpPr txBox="1"/>
          <p:nvPr/>
        </p:nvSpPr>
        <p:spPr>
          <a:xfrm>
            <a:off x="525600" y="4608946"/>
            <a:ext cx="9028115" cy="461665"/>
          </a:xfrm>
          <a:prstGeom prst="rect">
            <a:avLst/>
          </a:prstGeom>
          <a:noFill/>
        </p:spPr>
        <p:txBody>
          <a:bodyPr wrap="square" rtlCol="0">
            <a:spAutoFit/>
          </a:bodyPr>
          <a:lstStyle/>
          <a:p>
            <a:r>
              <a:rPr lang="de-DE" sz="2400" dirty="0" smtClean="0">
                <a:solidFill>
                  <a:srgbClr val="494949"/>
                </a:solidFill>
              </a:rPr>
              <a:t>Betriebshaftpflicht </a:t>
            </a:r>
            <a:r>
              <a:rPr lang="de-DE" sz="2400" dirty="0">
                <a:solidFill>
                  <a:srgbClr val="494949"/>
                </a:solidFill>
              </a:rPr>
              <a:t>bis 125.000 EUR Lohn- und Gehaltssumme = </a:t>
            </a:r>
            <a:r>
              <a:rPr lang="de-DE" sz="2400" b="1" dirty="0">
                <a:solidFill>
                  <a:srgbClr val="494949"/>
                </a:solidFill>
              </a:rPr>
              <a:t>99 </a:t>
            </a:r>
            <a:r>
              <a:rPr lang="de-DE" sz="2400" b="1" dirty="0" smtClean="0">
                <a:solidFill>
                  <a:srgbClr val="494949"/>
                </a:solidFill>
              </a:rPr>
              <a:t>EUR</a:t>
            </a:r>
            <a:endParaRPr lang="de-DE" sz="2400" b="1" dirty="0">
              <a:solidFill>
                <a:srgbClr val="494949"/>
              </a:solidFill>
            </a:endParaRPr>
          </a:p>
        </p:txBody>
      </p:sp>
      <p:sp>
        <p:nvSpPr>
          <p:cNvPr id="12" name="Pfeil nach rechts 11"/>
          <p:cNvSpPr/>
          <p:nvPr/>
        </p:nvSpPr>
        <p:spPr>
          <a:xfrm rot="7636084">
            <a:off x="8784962" y="4177164"/>
            <a:ext cx="385873" cy="4698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3" name="Textfeld 12"/>
          <p:cNvSpPr txBox="1"/>
          <p:nvPr/>
        </p:nvSpPr>
        <p:spPr>
          <a:xfrm>
            <a:off x="734717" y="5818908"/>
            <a:ext cx="8818998" cy="369332"/>
          </a:xfrm>
          <a:prstGeom prst="rect">
            <a:avLst/>
          </a:prstGeom>
          <a:noFill/>
        </p:spPr>
        <p:txBody>
          <a:bodyPr wrap="square" rtlCol="0">
            <a:spAutoFit/>
          </a:bodyPr>
          <a:lstStyle/>
          <a:p>
            <a:r>
              <a:rPr lang="de-DE" dirty="0" smtClean="0">
                <a:solidFill>
                  <a:srgbClr val="494949"/>
                </a:solidFill>
              </a:rPr>
              <a:t>Alle Beiträge sind Jahresbeiträge inkl. </a:t>
            </a:r>
            <a:r>
              <a:rPr lang="de-DE" dirty="0" err="1" smtClean="0">
                <a:solidFill>
                  <a:srgbClr val="494949"/>
                </a:solidFill>
              </a:rPr>
              <a:t>Versicherungsteuer</a:t>
            </a:r>
            <a:endParaRPr lang="de-DE" dirty="0">
              <a:solidFill>
                <a:srgbClr val="494949"/>
              </a:solidFill>
            </a:endParaRPr>
          </a:p>
        </p:txBody>
      </p:sp>
    </p:spTree>
    <p:extLst>
      <p:ext uri="{BB962C8B-B14F-4D97-AF65-F5344CB8AC3E}">
        <p14:creationId xmlns:p14="http://schemas.microsoft.com/office/powerpoint/2010/main" val="28099041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2" grpId="0" animBg="1"/>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48</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Beispielrechnung Inhaltsversicherung</a:t>
            </a:r>
            <a:endParaRPr lang="de-DE" sz="4000" dirty="0">
              <a:solidFill>
                <a:srgbClr val="008237"/>
              </a:solidFill>
            </a:endParaRPr>
          </a:p>
        </p:txBody>
      </p:sp>
      <p:sp>
        <p:nvSpPr>
          <p:cNvPr id="3" name="Textfeld 2"/>
          <p:cNvSpPr txBox="1"/>
          <p:nvPr/>
        </p:nvSpPr>
        <p:spPr>
          <a:xfrm>
            <a:off x="525599" y="1267200"/>
            <a:ext cx="8747710" cy="1200329"/>
          </a:xfrm>
          <a:prstGeom prst="rect">
            <a:avLst/>
          </a:prstGeom>
          <a:noFill/>
        </p:spPr>
        <p:txBody>
          <a:bodyPr wrap="square" rtlCol="0">
            <a:spAutoFit/>
          </a:bodyPr>
          <a:lstStyle/>
          <a:p>
            <a:pPr>
              <a:buClr>
                <a:srgbClr val="008237"/>
              </a:buClr>
            </a:pPr>
            <a:r>
              <a:rPr lang="de-DE" sz="2400" dirty="0" smtClean="0">
                <a:solidFill>
                  <a:srgbClr val="494949"/>
                </a:solidFill>
              </a:rPr>
              <a:t>Konditorei mit Café, Postleitzahl 01067, Versicherungssumme Inhaltsversicherung 75.000 EUR, Lohn- und Gehaltssumme </a:t>
            </a:r>
            <a:r>
              <a:rPr lang="de-DE" sz="2400" dirty="0">
                <a:solidFill>
                  <a:srgbClr val="494949"/>
                </a:solidFill>
              </a:rPr>
              <a:t>80.000 </a:t>
            </a:r>
            <a:r>
              <a:rPr lang="de-DE" sz="2400" dirty="0" smtClean="0">
                <a:solidFill>
                  <a:srgbClr val="494949"/>
                </a:solidFill>
              </a:rPr>
              <a:t>EUR und </a:t>
            </a:r>
            <a:r>
              <a:rPr lang="de-DE" sz="2400" dirty="0">
                <a:solidFill>
                  <a:srgbClr val="494949"/>
                </a:solidFill>
              </a:rPr>
              <a:t>80 m</a:t>
            </a:r>
            <a:r>
              <a:rPr lang="de-DE" sz="2400" baseline="30000" dirty="0">
                <a:solidFill>
                  <a:srgbClr val="494949"/>
                </a:solidFill>
              </a:rPr>
              <a:t>2</a:t>
            </a:r>
            <a:r>
              <a:rPr lang="de-DE" sz="2400" dirty="0">
                <a:solidFill>
                  <a:srgbClr val="494949"/>
                </a:solidFill>
              </a:rPr>
              <a:t> </a:t>
            </a:r>
            <a:r>
              <a:rPr lang="de-DE" sz="2400" dirty="0" smtClean="0">
                <a:solidFill>
                  <a:srgbClr val="494949"/>
                </a:solidFill>
              </a:rPr>
              <a:t>Ladenlokalfläche</a:t>
            </a:r>
            <a:endParaRPr lang="de-DE" sz="2400" dirty="0">
              <a:solidFill>
                <a:srgbClr val="494949"/>
              </a:solidFill>
            </a:endParaRPr>
          </a:p>
        </p:txBody>
      </p:sp>
      <p:pic>
        <p:nvPicPr>
          <p:cNvPr id="14" name="Grafik 13" descr="Bildschirmausschnit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600" y="2589059"/>
            <a:ext cx="4941345" cy="1255125"/>
          </a:xfrm>
          <a:prstGeom prst="rect">
            <a:avLst/>
          </a:prstGeom>
          <a:ln>
            <a:solidFill>
              <a:schemeClr val="tx1"/>
            </a:solidFill>
          </a:ln>
          <a:effectLst>
            <a:outerShdw blurRad="292100" dist="139700" dir="2700000" algn="tl" rotWithShape="0">
              <a:srgbClr val="333333">
                <a:alpha val="65000"/>
              </a:srgbClr>
            </a:outerShdw>
          </a:effectLst>
        </p:spPr>
      </p:pic>
      <p:sp>
        <p:nvSpPr>
          <p:cNvPr id="9" name="Textfeld 8"/>
          <p:cNvSpPr txBox="1"/>
          <p:nvPr/>
        </p:nvSpPr>
        <p:spPr>
          <a:xfrm>
            <a:off x="4368025" y="2358226"/>
            <a:ext cx="2538613" cy="461665"/>
          </a:xfrm>
          <a:prstGeom prst="rect">
            <a:avLst/>
          </a:prstGeom>
          <a:solidFill>
            <a:schemeClr val="accent5"/>
          </a:solidFill>
        </p:spPr>
        <p:txBody>
          <a:bodyPr wrap="square" rtlCol="0">
            <a:spAutoFit/>
          </a:bodyPr>
          <a:lstStyle/>
          <a:p>
            <a:r>
              <a:rPr lang="de-DE" sz="2400" dirty="0" smtClean="0">
                <a:solidFill>
                  <a:srgbClr val="FFFFFF"/>
                </a:solidFill>
              </a:rPr>
              <a:t>Tarifzone ermitteln</a:t>
            </a:r>
            <a:endParaRPr lang="de-DE" sz="2400" dirty="0">
              <a:solidFill>
                <a:srgbClr val="FFFFFF"/>
              </a:solidFill>
            </a:endParaRPr>
          </a:p>
        </p:txBody>
      </p:sp>
      <p:sp>
        <p:nvSpPr>
          <p:cNvPr id="13" name="Textfeld 12"/>
          <p:cNvSpPr txBox="1"/>
          <p:nvPr/>
        </p:nvSpPr>
        <p:spPr>
          <a:xfrm>
            <a:off x="734717" y="5818908"/>
            <a:ext cx="8818998" cy="369332"/>
          </a:xfrm>
          <a:prstGeom prst="rect">
            <a:avLst/>
          </a:prstGeom>
          <a:noFill/>
        </p:spPr>
        <p:txBody>
          <a:bodyPr wrap="square" rtlCol="0">
            <a:spAutoFit/>
          </a:bodyPr>
          <a:lstStyle/>
          <a:p>
            <a:r>
              <a:rPr lang="de-DE" dirty="0" smtClean="0">
                <a:solidFill>
                  <a:srgbClr val="494949"/>
                </a:solidFill>
              </a:rPr>
              <a:t>Alle Beiträge sind Jahresbeiträge inkl. </a:t>
            </a:r>
            <a:r>
              <a:rPr lang="de-DE" dirty="0" err="1" smtClean="0">
                <a:solidFill>
                  <a:srgbClr val="494949"/>
                </a:solidFill>
              </a:rPr>
              <a:t>Versicherungsteuer</a:t>
            </a:r>
            <a:endParaRPr lang="de-DE" dirty="0">
              <a:solidFill>
                <a:srgbClr val="494949"/>
              </a:solidFill>
            </a:endParaRPr>
          </a:p>
        </p:txBody>
      </p:sp>
      <p:pic>
        <p:nvPicPr>
          <p:cNvPr id="15" name="Grafik 14"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600" y="4057682"/>
            <a:ext cx="3397425" cy="1257365"/>
          </a:xfrm>
          <a:prstGeom prst="rect">
            <a:avLst/>
          </a:prstGeom>
          <a:ln>
            <a:solidFill>
              <a:schemeClr val="tx1"/>
            </a:solidFill>
          </a:ln>
          <a:effectLst>
            <a:outerShdw blurRad="292100" dist="139700" dir="2700000" algn="tl" rotWithShape="0">
              <a:srgbClr val="333333">
                <a:alpha val="65000"/>
              </a:srgbClr>
            </a:outerShdw>
          </a:effectLst>
        </p:spPr>
      </p:pic>
      <p:sp>
        <p:nvSpPr>
          <p:cNvPr id="16" name="Textfeld 15"/>
          <p:cNvSpPr txBox="1"/>
          <p:nvPr/>
        </p:nvSpPr>
        <p:spPr>
          <a:xfrm>
            <a:off x="4231838" y="4147281"/>
            <a:ext cx="8756073" cy="830997"/>
          </a:xfrm>
          <a:prstGeom prst="rect">
            <a:avLst/>
          </a:prstGeom>
          <a:noFill/>
        </p:spPr>
        <p:txBody>
          <a:bodyPr wrap="square" rtlCol="0">
            <a:spAutoFit/>
          </a:bodyPr>
          <a:lstStyle/>
          <a:p>
            <a:r>
              <a:rPr lang="de-DE" sz="2400" dirty="0" smtClean="0">
                <a:solidFill>
                  <a:srgbClr val="494949"/>
                </a:solidFill>
              </a:rPr>
              <a:t>Inhalt: ED-Zone 3, </a:t>
            </a:r>
            <a:br>
              <a:rPr lang="de-DE" sz="2400" dirty="0" smtClean="0">
                <a:solidFill>
                  <a:srgbClr val="494949"/>
                </a:solidFill>
              </a:rPr>
            </a:br>
            <a:r>
              <a:rPr lang="de-DE" sz="2400" dirty="0" smtClean="0">
                <a:solidFill>
                  <a:srgbClr val="494949"/>
                </a:solidFill>
              </a:rPr>
              <a:t>Prämiensatz 4,43 ‰ = </a:t>
            </a:r>
            <a:r>
              <a:rPr lang="de-DE" sz="2400" b="1" dirty="0" smtClean="0">
                <a:solidFill>
                  <a:srgbClr val="494949"/>
                </a:solidFill>
              </a:rPr>
              <a:t>332,25 EUR</a:t>
            </a:r>
            <a:endParaRPr lang="de-DE" sz="2400" b="1" dirty="0">
              <a:solidFill>
                <a:srgbClr val="494949"/>
              </a:solidFill>
            </a:endParaRPr>
          </a:p>
        </p:txBody>
      </p:sp>
    </p:spTree>
    <p:extLst>
      <p:ext uri="{BB962C8B-B14F-4D97-AF65-F5344CB8AC3E}">
        <p14:creationId xmlns:p14="http://schemas.microsoft.com/office/powerpoint/2010/main" val="20315519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49</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Beispielrechnung Glasversicherung</a:t>
            </a:r>
            <a:endParaRPr lang="de-DE" sz="4000" dirty="0">
              <a:solidFill>
                <a:srgbClr val="008237"/>
              </a:solidFill>
            </a:endParaRPr>
          </a:p>
        </p:txBody>
      </p:sp>
      <p:sp>
        <p:nvSpPr>
          <p:cNvPr id="3" name="Textfeld 2"/>
          <p:cNvSpPr txBox="1"/>
          <p:nvPr/>
        </p:nvSpPr>
        <p:spPr>
          <a:xfrm>
            <a:off x="525599" y="1267200"/>
            <a:ext cx="8747710" cy="1200329"/>
          </a:xfrm>
          <a:prstGeom prst="rect">
            <a:avLst/>
          </a:prstGeom>
          <a:noFill/>
        </p:spPr>
        <p:txBody>
          <a:bodyPr wrap="square" rtlCol="0">
            <a:spAutoFit/>
          </a:bodyPr>
          <a:lstStyle/>
          <a:p>
            <a:pPr>
              <a:buClr>
                <a:srgbClr val="008237"/>
              </a:buClr>
            </a:pPr>
            <a:r>
              <a:rPr lang="de-DE" sz="2400" dirty="0" smtClean="0">
                <a:solidFill>
                  <a:srgbClr val="494949"/>
                </a:solidFill>
              </a:rPr>
              <a:t>Konditorei mit Café, Postleitzahl 01067, Versicherungssumme Inhaltsversicherung 75.000 EUR, Lohn- und Gehaltssumme </a:t>
            </a:r>
            <a:r>
              <a:rPr lang="de-DE" sz="2400" dirty="0">
                <a:solidFill>
                  <a:srgbClr val="494949"/>
                </a:solidFill>
              </a:rPr>
              <a:t>80.000 </a:t>
            </a:r>
            <a:r>
              <a:rPr lang="de-DE" sz="2400" dirty="0" smtClean="0">
                <a:solidFill>
                  <a:srgbClr val="494949"/>
                </a:solidFill>
              </a:rPr>
              <a:t>EUR und </a:t>
            </a:r>
            <a:r>
              <a:rPr lang="de-DE" sz="2400" dirty="0">
                <a:solidFill>
                  <a:srgbClr val="494949"/>
                </a:solidFill>
              </a:rPr>
              <a:t>80 m</a:t>
            </a:r>
            <a:r>
              <a:rPr lang="de-DE" sz="2400" baseline="30000" dirty="0">
                <a:solidFill>
                  <a:srgbClr val="494949"/>
                </a:solidFill>
              </a:rPr>
              <a:t>2</a:t>
            </a:r>
            <a:r>
              <a:rPr lang="de-DE" sz="2400" dirty="0">
                <a:solidFill>
                  <a:srgbClr val="494949"/>
                </a:solidFill>
              </a:rPr>
              <a:t> </a:t>
            </a:r>
            <a:r>
              <a:rPr lang="de-DE" sz="2400" dirty="0" smtClean="0">
                <a:solidFill>
                  <a:srgbClr val="494949"/>
                </a:solidFill>
              </a:rPr>
              <a:t>Ladenlokalfläche</a:t>
            </a:r>
            <a:endParaRPr lang="de-DE" sz="2400" dirty="0">
              <a:solidFill>
                <a:srgbClr val="494949"/>
              </a:solidFill>
            </a:endParaRPr>
          </a:p>
        </p:txBody>
      </p:sp>
      <p:sp>
        <p:nvSpPr>
          <p:cNvPr id="13" name="Textfeld 12"/>
          <p:cNvSpPr txBox="1"/>
          <p:nvPr/>
        </p:nvSpPr>
        <p:spPr>
          <a:xfrm>
            <a:off x="734717" y="5818908"/>
            <a:ext cx="8818998" cy="369332"/>
          </a:xfrm>
          <a:prstGeom prst="rect">
            <a:avLst/>
          </a:prstGeom>
          <a:noFill/>
        </p:spPr>
        <p:txBody>
          <a:bodyPr wrap="square" rtlCol="0">
            <a:spAutoFit/>
          </a:bodyPr>
          <a:lstStyle/>
          <a:p>
            <a:r>
              <a:rPr lang="de-DE" dirty="0" smtClean="0">
                <a:solidFill>
                  <a:srgbClr val="494949"/>
                </a:solidFill>
              </a:rPr>
              <a:t>Alle Beiträge sind Jahresbeiträge inkl. </a:t>
            </a:r>
            <a:r>
              <a:rPr lang="de-DE" dirty="0" err="1" smtClean="0">
                <a:solidFill>
                  <a:srgbClr val="494949"/>
                </a:solidFill>
              </a:rPr>
              <a:t>Versicherungsteuer</a:t>
            </a:r>
            <a:endParaRPr lang="de-DE" dirty="0">
              <a:solidFill>
                <a:srgbClr val="494949"/>
              </a:solidFill>
            </a:endParaRPr>
          </a:p>
        </p:txBody>
      </p:sp>
      <p:pic>
        <p:nvPicPr>
          <p:cNvPr id="4" name="Grafik 3"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00" y="2665118"/>
            <a:ext cx="4182587" cy="1934176"/>
          </a:xfrm>
          <a:prstGeom prst="rect">
            <a:avLst/>
          </a:prstGeom>
          <a:ln>
            <a:solidFill>
              <a:schemeClr val="tx1"/>
            </a:solidFill>
          </a:ln>
          <a:effectLst>
            <a:outerShdw blurRad="292100" dist="139700" dir="2700000" algn="tl" rotWithShape="0">
              <a:srgbClr val="333333">
                <a:alpha val="65000"/>
              </a:srgbClr>
            </a:outerShdw>
          </a:effectLst>
        </p:spPr>
      </p:pic>
      <p:sp>
        <p:nvSpPr>
          <p:cNvPr id="11" name="Textfeld 10"/>
          <p:cNvSpPr txBox="1"/>
          <p:nvPr/>
        </p:nvSpPr>
        <p:spPr>
          <a:xfrm>
            <a:off x="525600" y="4832690"/>
            <a:ext cx="9028115" cy="461665"/>
          </a:xfrm>
          <a:prstGeom prst="rect">
            <a:avLst/>
          </a:prstGeom>
          <a:noFill/>
        </p:spPr>
        <p:txBody>
          <a:bodyPr wrap="square" rtlCol="0">
            <a:spAutoFit/>
          </a:bodyPr>
          <a:lstStyle/>
          <a:p>
            <a:r>
              <a:rPr lang="de-DE" sz="2400" dirty="0" smtClean="0">
                <a:solidFill>
                  <a:srgbClr val="494949"/>
                </a:solidFill>
              </a:rPr>
              <a:t>Glasversicherung bis 300 m</a:t>
            </a:r>
            <a:r>
              <a:rPr lang="de-DE" sz="2400" baseline="30000" dirty="0" smtClean="0">
                <a:solidFill>
                  <a:srgbClr val="494949"/>
                </a:solidFill>
              </a:rPr>
              <a:t>2</a:t>
            </a:r>
            <a:r>
              <a:rPr lang="de-DE" sz="2400" dirty="0">
                <a:solidFill>
                  <a:srgbClr val="494949"/>
                </a:solidFill>
              </a:rPr>
              <a:t>:</a:t>
            </a:r>
            <a:r>
              <a:rPr lang="de-DE" sz="2400" dirty="0" smtClean="0">
                <a:solidFill>
                  <a:srgbClr val="494949"/>
                </a:solidFill>
              </a:rPr>
              <a:t> 80 x 0,77 </a:t>
            </a:r>
            <a:r>
              <a:rPr lang="de-DE" sz="2400" dirty="0">
                <a:solidFill>
                  <a:srgbClr val="494949"/>
                </a:solidFill>
              </a:rPr>
              <a:t>= </a:t>
            </a:r>
            <a:r>
              <a:rPr lang="de-DE" sz="2400" b="1" dirty="0" smtClean="0">
                <a:solidFill>
                  <a:srgbClr val="494949"/>
                </a:solidFill>
              </a:rPr>
              <a:t>61,60 EUR</a:t>
            </a:r>
            <a:endParaRPr lang="de-DE" sz="2400" b="1" dirty="0">
              <a:solidFill>
                <a:srgbClr val="494949"/>
              </a:solidFill>
            </a:endParaRPr>
          </a:p>
        </p:txBody>
      </p:sp>
    </p:spTree>
    <p:extLst>
      <p:ext uri="{BB962C8B-B14F-4D97-AF65-F5344CB8AC3E}">
        <p14:creationId xmlns:p14="http://schemas.microsoft.com/office/powerpoint/2010/main" val="14157627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50</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Beispielrechnung Gesamtbeitrag</a:t>
            </a:r>
            <a:endParaRPr lang="de-DE" sz="4000" dirty="0">
              <a:solidFill>
                <a:srgbClr val="008237"/>
              </a:solidFill>
            </a:endParaRPr>
          </a:p>
        </p:txBody>
      </p:sp>
      <p:sp>
        <p:nvSpPr>
          <p:cNvPr id="3" name="Textfeld 2"/>
          <p:cNvSpPr txBox="1"/>
          <p:nvPr/>
        </p:nvSpPr>
        <p:spPr>
          <a:xfrm>
            <a:off x="525599" y="1267200"/>
            <a:ext cx="8747710" cy="1200329"/>
          </a:xfrm>
          <a:prstGeom prst="rect">
            <a:avLst/>
          </a:prstGeom>
          <a:noFill/>
        </p:spPr>
        <p:txBody>
          <a:bodyPr wrap="square" rtlCol="0">
            <a:spAutoFit/>
          </a:bodyPr>
          <a:lstStyle/>
          <a:p>
            <a:pPr>
              <a:buClr>
                <a:srgbClr val="008237"/>
              </a:buClr>
            </a:pPr>
            <a:r>
              <a:rPr lang="de-DE" sz="2400" dirty="0" smtClean="0">
                <a:solidFill>
                  <a:srgbClr val="494949"/>
                </a:solidFill>
              </a:rPr>
              <a:t>Konditorei mit Café, Postleitzahl 01067, Versicherungssumme Inhaltsversicherung 75.000 EUR, Lohn- und Gehaltssumme </a:t>
            </a:r>
            <a:r>
              <a:rPr lang="de-DE" sz="2400" dirty="0">
                <a:solidFill>
                  <a:srgbClr val="494949"/>
                </a:solidFill>
              </a:rPr>
              <a:t>80.000 </a:t>
            </a:r>
            <a:r>
              <a:rPr lang="de-DE" sz="2400" dirty="0" smtClean="0">
                <a:solidFill>
                  <a:srgbClr val="494949"/>
                </a:solidFill>
              </a:rPr>
              <a:t>EUR und </a:t>
            </a:r>
            <a:r>
              <a:rPr lang="de-DE" sz="2400" dirty="0">
                <a:solidFill>
                  <a:srgbClr val="494949"/>
                </a:solidFill>
              </a:rPr>
              <a:t>80 m</a:t>
            </a:r>
            <a:r>
              <a:rPr lang="de-DE" sz="2400" baseline="30000" dirty="0">
                <a:solidFill>
                  <a:srgbClr val="494949"/>
                </a:solidFill>
              </a:rPr>
              <a:t>2</a:t>
            </a:r>
            <a:r>
              <a:rPr lang="de-DE" sz="2400" dirty="0">
                <a:solidFill>
                  <a:srgbClr val="494949"/>
                </a:solidFill>
              </a:rPr>
              <a:t> </a:t>
            </a:r>
            <a:r>
              <a:rPr lang="de-DE" sz="2400" dirty="0" smtClean="0">
                <a:solidFill>
                  <a:srgbClr val="494949"/>
                </a:solidFill>
              </a:rPr>
              <a:t>Ladenlokalfläche</a:t>
            </a:r>
            <a:endParaRPr lang="de-DE" sz="2400" dirty="0">
              <a:solidFill>
                <a:srgbClr val="494949"/>
              </a:solidFill>
            </a:endParaRPr>
          </a:p>
        </p:txBody>
      </p:sp>
      <p:graphicFrame>
        <p:nvGraphicFramePr>
          <p:cNvPr id="6" name="Tabelle 5"/>
          <p:cNvGraphicFramePr>
            <a:graphicFrameLocks noGrp="1"/>
          </p:cNvGraphicFramePr>
          <p:nvPr>
            <p:extLst>
              <p:ext uri="{D42A27DB-BD31-4B8C-83A1-F6EECF244321}">
                <p14:modId xmlns:p14="http://schemas.microsoft.com/office/powerpoint/2010/main" val="3651824676"/>
              </p:ext>
            </p:extLst>
          </p:nvPr>
        </p:nvGraphicFramePr>
        <p:xfrm>
          <a:off x="602034" y="2548466"/>
          <a:ext cx="8128000" cy="185420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de-DE" dirty="0" smtClean="0"/>
                        <a:t>Sparte</a:t>
                      </a:r>
                      <a:endParaRPr lang="de-DE" dirty="0"/>
                    </a:p>
                  </a:txBody>
                  <a:tcPr/>
                </a:tc>
                <a:tc>
                  <a:txBody>
                    <a:bodyPr/>
                    <a:lstStyle/>
                    <a:p>
                      <a:pPr algn="r"/>
                      <a:r>
                        <a:rPr lang="de-DE" dirty="0" smtClean="0"/>
                        <a:t>Bruttojahresbeitrag</a:t>
                      </a:r>
                      <a:endParaRPr lang="de-DE" dirty="0"/>
                    </a:p>
                  </a:txBody>
                  <a:tcPr/>
                </a:tc>
              </a:tr>
              <a:tr h="370840">
                <a:tc>
                  <a:txBody>
                    <a:bodyPr/>
                    <a:lstStyle/>
                    <a:p>
                      <a:r>
                        <a:rPr lang="de-DE" dirty="0" smtClean="0"/>
                        <a:t>Betriebshaftpflichtversicherung</a:t>
                      </a:r>
                      <a:endParaRPr lang="de-DE" dirty="0"/>
                    </a:p>
                  </a:txBody>
                  <a:tcPr/>
                </a:tc>
                <a:tc>
                  <a:txBody>
                    <a:bodyPr/>
                    <a:lstStyle/>
                    <a:p>
                      <a:pPr algn="r"/>
                      <a:r>
                        <a:rPr lang="de-DE" dirty="0" smtClean="0"/>
                        <a:t>99,00</a:t>
                      </a:r>
                      <a:r>
                        <a:rPr lang="de-DE" baseline="0" dirty="0" smtClean="0"/>
                        <a:t> EUR</a:t>
                      </a:r>
                      <a:endParaRPr lang="de-DE" dirty="0"/>
                    </a:p>
                  </a:txBody>
                  <a:tcPr/>
                </a:tc>
              </a:tr>
              <a:tr h="370840">
                <a:tc>
                  <a:txBody>
                    <a:bodyPr/>
                    <a:lstStyle/>
                    <a:p>
                      <a:r>
                        <a:rPr lang="de-DE" dirty="0" smtClean="0"/>
                        <a:t>Inhaltsversicherung</a:t>
                      </a:r>
                      <a:endParaRPr lang="de-DE" dirty="0"/>
                    </a:p>
                  </a:txBody>
                  <a:tcPr/>
                </a:tc>
                <a:tc>
                  <a:txBody>
                    <a:bodyPr/>
                    <a:lstStyle/>
                    <a:p>
                      <a:pPr algn="r"/>
                      <a:r>
                        <a:rPr lang="de-DE" dirty="0" smtClean="0"/>
                        <a:t>332,25 EUR</a:t>
                      </a:r>
                      <a:endParaRPr lang="de-DE" dirty="0"/>
                    </a:p>
                  </a:txBody>
                  <a:tcPr/>
                </a:tc>
              </a:tr>
              <a:tr h="370840">
                <a:tc>
                  <a:txBody>
                    <a:bodyPr/>
                    <a:lstStyle/>
                    <a:p>
                      <a:r>
                        <a:rPr lang="de-DE" dirty="0" smtClean="0"/>
                        <a:t>Glasversicherung</a:t>
                      </a:r>
                      <a:endParaRPr lang="de-DE" dirty="0"/>
                    </a:p>
                  </a:txBody>
                  <a:tcPr/>
                </a:tc>
                <a:tc>
                  <a:txBody>
                    <a:bodyPr/>
                    <a:lstStyle/>
                    <a:p>
                      <a:pPr algn="r"/>
                      <a:r>
                        <a:rPr lang="de-DE" dirty="0" smtClean="0"/>
                        <a:t>61,60 EUR</a:t>
                      </a:r>
                      <a:endParaRPr lang="de-DE" dirty="0"/>
                    </a:p>
                  </a:txBody>
                  <a:tcPr/>
                </a:tc>
              </a:tr>
              <a:tr h="370840">
                <a:tc>
                  <a:txBody>
                    <a:bodyPr/>
                    <a:lstStyle/>
                    <a:p>
                      <a:r>
                        <a:rPr lang="de-DE" b="1" dirty="0" smtClean="0"/>
                        <a:t>Gesamtbeitrag</a:t>
                      </a:r>
                      <a:endParaRPr lang="de-DE" b="1" dirty="0"/>
                    </a:p>
                  </a:txBody>
                  <a:tcPr/>
                </a:tc>
                <a:tc>
                  <a:txBody>
                    <a:bodyPr/>
                    <a:lstStyle/>
                    <a:p>
                      <a:pPr algn="r"/>
                      <a:r>
                        <a:rPr lang="de-DE" b="1" dirty="0" smtClean="0"/>
                        <a:t>492,85 EUR</a:t>
                      </a:r>
                      <a:endParaRPr lang="de-DE" b="1" dirty="0"/>
                    </a:p>
                  </a:txBody>
                  <a:tcPr/>
                </a:tc>
              </a:tr>
            </a:tbl>
          </a:graphicData>
        </a:graphic>
      </p:graphicFrame>
      <p:sp>
        <p:nvSpPr>
          <p:cNvPr id="8" name="Textfeld 7"/>
          <p:cNvSpPr txBox="1"/>
          <p:nvPr/>
        </p:nvSpPr>
        <p:spPr>
          <a:xfrm>
            <a:off x="603115" y="4659549"/>
            <a:ext cx="8103140" cy="646331"/>
          </a:xfrm>
          <a:prstGeom prst="rect">
            <a:avLst/>
          </a:prstGeom>
          <a:solidFill>
            <a:schemeClr val="accent5"/>
          </a:solidFill>
        </p:spPr>
        <p:txBody>
          <a:bodyPr wrap="square" rtlCol="0">
            <a:spAutoFit/>
          </a:bodyPr>
          <a:lstStyle/>
          <a:p>
            <a:r>
              <a:rPr lang="de-DE" dirty="0" smtClean="0">
                <a:solidFill>
                  <a:srgbClr val="FFFFFF"/>
                </a:solidFill>
              </a:rPr>
              <a:t>Wichtiger Hinweis: Prämie gemäß Linienprodukt aus AVANTI-Angebotsberechnung ohne Glasversicherung = </a:t>
            </a:r>
            <a:r>
              <a:rPr lang="de-DE" b="1" dirty="0" smtClean="0">
                <a:solidFill>
                  <a:srgbClr val="FFFFFF"/>
                </a:solidFill>
              </a:rPr>
              <a:t>784,70 EUR</a:t>
            </a:r>
            <a:r>
              <a:rPr lang="de-DE" dirty="0" smtClean="0">
                <a:solidFill>
                  <a:srgbClr val="FFFFFF"/>
                </a:solidFill>
              </a:rPr>
              <a:t>. Das entspricht einer </a:t>
            </a:r>
            <a:r>
              <a:rPr lang="de-DE" b="1" dirty="0" smtClean="0">
                <a:solidFill>
                  <a:srgbClr val="FFFFFF"/>
                </a:solidFill>
              </a:rPr>
              <a:t>Ersparnis von 45 %</a:t>
            </a:r>
            <a:r>
              <a:rPr lang="de-DE" dirty="0" smtClean="0">
                <a:solidFill>
                  <a:srgbClr val="FFFFFF"/>
                </a:solidFill>
              </a:rPr>
              <a:t>!  </a:t>
            </a:r>
            <a:endParaRPr lang="de-DE" dirty="0">
              <a:solidFill>
                <a:srgbClr val="FFFFFF"/>
              </a:solidFill>
            </a:endParaRPr>
          </a:p>
        </p:txBody>
      </p:sp>
    </p:spTree>
    <p:extLst>
      <p:ext uri="{BB962C8B-B14F-4D97-AF65-F5344CB8AC3E}">
        <p14:creationId xmlns:p14="http://schemas.microsoft.com/office/powerpoint/2010/main" val="41131173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51</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Praxisaufgabe</a:t>
            </a:r>
            <a:endParaRPr lang="de-DE" sz="4000" dirty="0">
              <a:solidFill>
                <a:srgbClr val="008237"/>
              </a:solidFill>
            </a:endParaRPr>
          </a:p>
        </p:txBody>
      </p:sp>
      <p:sp>
        <p:nvSpPr>
          <p:cNvPr id="3" name="Textfeld 2"/>
          <p:cNvSpPr txBox="1"/>
          <p:nvPr/>
        </p:nvSpPr>
        <p:spPr>
          <a:xfrm>
            <a:off x="525599" y="1267200"/>
            <a:ext cx="10534750" cy="3416320"/>
          </a:xfrm>
          <a:prstGeom prst="rect">
            <a:avLst/>
          </a:prstGeom>
          <a:noFill/>
        </p:spPr>
        <p:txBody>
          <a:bodyPr wrap="square" rtlCol="0">
            <a:spAutoFit/>
          </a:bodyPr>
          <a:lstStyle/>
          <a:p>
            <a:pPr>
              <a:buClr>
                <a:srgbClr val="008237"/>
              </a:buClr>
            </a:pPr>
            <a:r>
              <a:rPr lang="de-DE" sz="2400" dirty="0" smtClean="0">
                <a:solidFill>
                  <a:srgbClr val="494949"/>
                </a:solidFill>
              </a:rPr>
              <a:t>Sie bereiten sich auf Ihren Firmenkundentermin mit Herrn Kern vor. Herr Kern betreibt eine Frühstückspension in der </a:t>
            </a:r>
            <a:r>
              <a:rPr lang="de-DE" sz="2400" dirty="0" err="1" smtClean="0">
                <a:solidFill>
                  <a:srgbClr val="494949"/>
                </a:solidFill>
              </a:rPr>
              <a:t>Marsstr</a:t>
            </a:r>
            <a:r>
              <a:rPr lang="de-DE" sz="2400" dirty="0" smtClean="0">
                <a:solidFill>
                  <a:srgbClr val="494949"/>
                </a:solidFill>
              </a:rPr>
              <a:t>. 37, 80335 München. Neben Herrn Kern arbeitet noch eine Teilzeitkraft für monatlich 600 EUR in der Frühstückspension.</a:t>
            </a:r>
            <a:br>
              <a:rPr lang="de-DE" sz="2400" dirty="0" smtClean="0">
                <a:solidFill>
                  <a:srgbClr val="494949"/>
                </a:solidFill>
              </a:rPr>
            </a:br>
            <a:r>
              <a:rPr lang="de-DE" sz="2400" dirty="0" smtClean="0">
                <a:solidFill>
                  <a:srgbClr val="494949"/>
                </a:solidFill>
              </a:rPr>
              <a:t>Der Wert der Betriebseinrichtung beläuft sich auf 77.000 EUR. Waren und Vorräte hat Herr Kern im Wert von 8.000 EUR. Die Pension hat eine Nutzfläche von 273 m</a:t>
            </a:r>
            <a:r>
              <a:rPr lang="de-DE" sz="2400" baseline="30000" dirty="0" smtClean="0">
                <a:solidFill>
                  <a:srgbClr val="494949"/>
                </a:solidFill>
              </a:rPr>
              <a:t>2</a:t>
            </a:r>
            <a:r>
              <a:rPr lang="de-DE" sz="2400" dirty="0" smtClean="0">
                <a:solidFill>
                  <a:srgbClr val="494949"/>
                </a:solidFill>
              </a:rPr>
              <a:t/>
            </a:r>
            <a:br>
              <a:rPr lang="de-DE" sz="2400" dirty="0" smtClean="0">
                <a:solidFill>
                  <a:srgbClr val="494949"/>
                </a:solidFill>
              </a:rPr>
            </a:br>
            <a:r>
              <a:rPr lang="de-DE" sz="2400" dirty="0" smtClean="0">
                <a:solidFill>
                  <a:srgbClr val="494949"/>
                </a:solidFill>
              </a:rPr>
              <a:t>und im Keller eine Lagerfläche von 65 m</a:t>
            </a:r>
            <a:r>
              <a:rPr lang="de-DE" sz="2400" baseline="30000" dirty="0" smtClean="0">
                <a:solidFill>
                  <a:srgbClr val="494949"/>
                </a:solidFill>
              </a:rPr>
              <a:t>2</a:t>
            </a:r>
            <a:r>
              <a:rPr lang="de-DE" sz="2400" dirty="0" smtClean="0">
                <a:solidFill>
                  <a:srgbClr val="494949"/>
                </a:solidFill>
              </a:rPr>
              <a:t>.</a:t>
            </a:r>
            <a:br>
              <a:rPr lang="de-DE" sz="2400" dirty="0" smtClean="0">
                <a:solidFill>
                  <a:srgbClr val="494949"/>
                </a:solidFill>
              </a:rPr>
            </a:br>
            <a:r>
              <a:rPr lang="de-DE" sz="2400" dirty="0" smtClean="0">
                <a:solidFill>
                  <a:srgbClr val="494949"/>
                </a:solidFill>
              </a:rPr>
              <a:t/>
            </a:r>
            <a:br>
              <a:rPr lang="de-DE" sz="2400" dirty="0" smtClean="0">
                <a:solidFill>
                  <a:srgbClr val="494949"/>
                </a:solidFill>
              </a:rPr>
            </a:br>
            <a:r>
              <a:rPr lang="de-DE" sz="2400" dirty="0" smtClean="0">
                <a:solidFill>
                  <a:srgbClr val="494949"/>
                </a:solidFill>
              </a:rPr>
              <a:t>Bereiten Sie für das Beratungsgespräch mittels </a:t>
            </a:r>
            <a:br>
              <a:rPr lang="de-DE" sz="2400" dirty="0" smtClean="0">
                <a:solidFill>
                  <a:srgbClr val="494949"/>
                </a:solidFill>
              </a:rPr>
            </a:br>
            <a:r>
              <a:rPr lang="de-DE" sz="2400" dirty="0" smtClean="0">
                <a:solidFill>
                  <a:srgbClr val="494949"/>
                </a:solidFill>
              </a:rPr>
              <a:t>WWK Dreifach Einfach die bestmögliche Absicherung vor.  </a:t>
            </a:r>
            <a:endParaRPr lang="de-DE" sz="2400" dirty="0">
              <a:solidFill>
                <a:srgbClr val="494949"/>
              </a:solidFill>
            </a:endParaRPr>
          </a:p>
        </p:txBody>
      </p:sp>
    </p:spTree>
    <p:extLst>
      <p:ext uri="{BB962C8B-B14F-4D97-AF65-F5344CB8AC3E}">
        <p14:creationId xmlns:p14="http://schemas.microsoft.com/office/powerpoint/2010/main" val="32069528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52</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Praxisaufgabe</a:t>
            </a:r>
            <a:endParaRPr lang="de-DE" sz="4000" dirty="0">
              <a:solidFill>
                <a:srgbClr val="008237"/>
              </a:solidFill>
            </a:endParaRPr>
          </a:p>
        </p:txBody>
      </p:sp>
      <p:sp>
        <p:nvSpPr>
          <p:cNvPr id="3" name="Textfeld 2"/>
          <p:cNvSpPr txBox="1"/>
          <p:nvPr/>
        </p:nvSpPr>
        <p:spPr>
          <a:xfrm>
            <a:off x="525599" y="1267200"/>
            <a:ext cx="10534750" cy="2308324"/>
          </a:xfrm>
          <a:prstGeom prst="rect">
            <a:avLst/>
          </a:prstGeom>
          <a:noFill/>
        </p:spPr>
        <p:txBody>
          <a:bodyPr wrap="square" rtlCol="0">
            <a:spAutoFit/>
          </a:bodyPr>
          <a:lstStyle/>
          <a:p>
            <a:pPr>
              <a:buClr>
                <a:srgbClr val="008237"/>
              </a:buClr>
            </a:pPr>
            <a:r>
              <a:rPr lang="de-DE" sz="2400" dirty="0" smtClean="0">
                <a:solidFill>
                  <a:srgbClr val="494949"/>
                </a:solidFill>
              </a:rPr>
              <a:t>Sie bereiten sich auf Ihren Firmenkundentermin mit Herrn Kern vor. Herr Kern betreibt eine Frühstückspension in der </a:t>
            </a:r>
            <a:r>
              <a:rPr lang="de-DE" sz="2400" dirty="0" err="1" smtClean="0">
                <a:solidFill>
                  <a:srgbClr val="494949"/>
                </a:solidFill>
              </a:rPr>
              <a:t>Marsstr</a:t>
            </a:r>
            <a:r>
              <a:rPr lang="de-DE" sz="2400" dirty="0" smtClean="0">
                <a:solidFill>
                  <a:srgbClr val="494949"/>
                </a:solidFill>
              </a:rPr>
              <a:t>. 37, 80335 München. Neben Herrn Kern arbeitet noch eine Teilzeitkraft für monatlich 600 EUR in der Frühstückspension.</a:t>
            </a:r>
            <a:br>
              <a:rPr lang="de-DE" sz="2400" dirty="0" smtClean="0">
                <a:solidFill>
                  <a:srgbClr val="494949"/>
                </a:solidFill>
              </a:rPr>
            </a:br>
            <a:r>
              <a:rPr lang="de-DE" sz="2400" dirty="0" smtClean="0">
                <a:solidFill>
                  <a:srgbClr val="494949"/>
                </a:solidFill>
              </a:rPr>
              <a:t>Der Wert der Betriebseinrichtung beläuft sich auf 77.000 EUR. Waren und Vorräte hat Herr Kern im Wert von 8.000 </a:t>
            </a:r>
            <a:r>
              <a:rPr lang="de-DE" sz="2400" dirty="0">
                <a:solidFill>
                  <a:srgbClr val="494949"/>
                </a:solidFill>
              </a:rPr>
              <a:t>EUR. Die Pension hat eine Nutzfläche von 273 m</a:t>
            </a:r>
            <a:r>
              <a:rPr lang="de-DE" sz="2400" baseline="30000" dirty="0">
                <a:solidFill>
                  <a:srgbClr val="494949"/>
                </a:solidFill>
              </a:rPr>
              <a:t>2</a:t>
            </a:r>
            <a:r>
              <a:rPr lang="de-DE" sz="2400" dirty="0">
                <a:solidFill>
                  <a:srgbClr val="494949"/>
                </a:solidFill>
              </a:rPr>
              <a:t/>
            </a:r>
            <a:br>
              <a:rPr lang="de-DE" sz="2400" dirty="0">
                <a:solidFill>
                  <a:srgbClr val="494949"/>
                </a:solidFill>
              </a:rPr>
            </a:br>
            <a:r>
              <a:rPr lang="de-DE" sz="2400" dirty="0">
                <a:solidFill>
                  <a:srgbClr val="494949"/>
                </a:solidFill>
              </a:rPr>
              <a:t>und im Keller eine Lagerfläche von 65 m</a:t>
            </a:r>
            <a:r>
              <a:rPr lang="de-DE" sz="2400" baseline="30000" dirty="0">
                <a:solidFill>
                  <a:srgbClr val="494949"/>
                </a:solidFill>
              </a:rPr>
              <a:t>2</a:t>
            </a:r>
            <a:r>
              <a:rPr lang="de-DE" sz="2400" dirty="0">
                <a:solidFill>
                  <a:srgbClr val="494949"/>
                </a:solidFill>
              </a:rPr>
              <a:t>.</a:t>
            </a:r>
          </a:p>
        </p:txBody>
      </p:sp>
      <p:graphicFrame>
        <p:nvGraphicFramePr>
          <p:cNvPr id="4" name="Tabelle 3"/>
          <p:cNvGraphicFramePr>
            <a:graphicFrameLocks noGrp="1"/>
          </p:cNvGraphicFramePr>
          <p:nvPr>
            <p:extLst>
              <p:ext uri="{D42A27DB-BD31-4B8C-83A1-F6EECF244321}">
                <p14:modId xmlns:p14="http://schemas.microsoft.com/office/powerpoint/2010/main" val="261685331"/>
              </p:ext>
            </p:extLst>
          </p:nvPr>
        </p:nvGraphicFramePr>
        <p:xfrm>
          <a:off x="525598" y="3725513"/>
          <a:ext cx="10719576" cy="2276452"/>
        </p:xfrm>
        <a:graphic>
          <a:graphicData uri="http://schemas.openxmlformats.org/drawingml/2006/table">
            <a:tbl>
              <a:tblPr firstRow="1" bandRow="1">
                <a:tableStyleId>{5C22544A-7EE6-4342-B048-85BDC9FD1C3A}</a:tableStyleId>
              </a:tblPr>
              <a:tblGrid>
                <a:gridCol w="5359788"/>
                <a:gridCol w="5359788"/>
              </a:tblGrid>
              <a:tr h="569113">
                <a:tc>
                  <a:txBody>
                    <a:bodyPr/>
                    <a:lstStyle/>
                    <a:p>
                      <a:r>
                        <a:rPr lang="de-DE" sz="2800" dirty="0" smtClean="0"/>
                        <a:t>Sparte</a:t>
                      </a:r>
                      <a:endParaRPr lang="de-DE" sz="2800" dirty="0"/>
                    </a:p>
                  </a:txBody>
                  <a:tcPr/>
                </a:tc>
                <a:tc>
                  <a:txBody>
                    <a:bodyPr/>
                    <a:lstStyle/>
                    <a:p>
                      <a:pPr algn="r"/>
                      <a:r>
                        <a:rPr lang="de-DE" sz="2800" dirty="0" smtClean="0"/>
                        <a:t>Bruttojahresbeitrag</a:t>
                      </a:r>
                      <a:endParaRPr lang="de-DE" sz="2800" dirty="0"/>
                    </a:p>
                  </a:txBody>
                  <a:tcPr/>
                </a:tc>
              </a:tr>
              <a:tr h="569113">
                <a:tc>
                  <a:txBody>
                    <a:bodyPr/>
                    <a:lstStyle/>
                    <a:p>
                      <a:r>
                        <a:rPr lang="de-DE" sz="2800" dirty="0" smtClean="0"/>
                        <a:t>Betriebshaftpflichtversicherung</a:t>
                      </a:r>
                      <a:endParaRPr lang="de-DE" sz="2800" dirty="0"/>
                    </a:p>
                  </a:txBody>
                  <a:tcPr/>
                </a:tc>
                <a:tc>
                  <a:txBody>
                    <a:bodyPr/>
                    <a:lstStyle/>
                    <a:p>
                      <a:endParaRPr lang="de-DE" sz="2800"/>
                    </a:p>
                  </a:txBody>
                  <a:tcPr/>
                </a:tc>
              </a:tr>
              <a:tr h="569113">
                <a:tc>
                  <a:txBody>
                    <a:bodyPr/>
                    <a:lstStyle/>
                    <a:p>
                      <a:r>
                        <a:rPr lang="de-DE" sz="2800" dirty="0" smtClean="0"/>
                        <a:t>Inhaltsversicherung</a:t>
                      </a:r>
                      <a:endParaRPr lang="de-DE" sz="2800" dirty="0"/>
                    </a:p>
                  </a:txBody>
                  <a:tcPr/>
                </a:tc>
                <a:tc>
                  <a:txBody>
                    <a:bodyPr/>
                    <a:lstStyle/>
                    <a:p>
                      <a:endParaRPr lang="de-DE" sz="2800"/>
                    </a:p>
                  </a:txBody>
                  <a:tcPr/>
                </a:tc>
              </a:tr>
              <a:tr h="569113">
                <a:tc>
                  <a:txBody>
                    <a:bodyPr/>
                    <a:lstStyle/>
                    <a:p>
                      <a:r>
                        <a:rPr lang="de-DE" sz="2800" dirty="0" smtClean="0"/>
                        <a:t>Glasversicherung</a:t>
                      </a:r>
                      <a:endParaRPr lang="de-DE" sz="2800" dirty="0"/>
                    </a:p>
                  </a:txBody>
                  <a:tcPr/>
                </a:tc>
                <a:tc>
                  <a:txBody>
                    <a:bodyPr/>
                    <a:lstStyle/>
                    <a:p>
                      <a:endParaRPr lang="de-DE" sz="2800" dirty="0"/>
                    </a:p>
                  </a:txBody>
                  <a:tcPr/>
                </a:tc>
              </a:tr>
            </a:tbl>
          </a:graphicData>
        </a:graphic>
      </p:graphicFrame>
    </p:spTree>
    <p:extLst>
      <p:ext uri="{BB962C8B-B14F-4D97-AF65-F5344CB8AC3E}">
        <p14:creationId xmlns:p14="http://schemas.microsoft.com/office/powerpoint/2010/main" val="8056602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53</a:t>
            </a:fld>
            <a:endParaRPr lang="de-DE" dirty="0">
              <a:solidFill>
                <a:srgbClr val="FFFFFF"/>
              </a:solidFill>
            </a:endParaRPr>
          </a:p>
        </p:txBody>
      </p:sp>
      <p:sp>
        <p:nvSpPr>
          <p:cNvPr id="5" name="Titel 2"/>
          <p:cNvSpPr txBox="1">
            <a:spLocks/>
          </p:cNvSpPr>
          <p:nvPr/>
        </p:nvSpPr>
        <p:spPr>
          <a:xfrm>
            <a:off x="525600" y="669600"/>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4000" dirty="0" smtClean="0">
                <a:solidFill>
                  <a:srgbClr val="008237"/>
                </a:solidFill>
              </a:rPr>
              <a:t>Praxisaufgabe</a:t>
            </a:r>
            <a:endParaRPr lang="de-DE" sz="4000" dirty="0">
              <a:solidFill>
                <a:srgbClr val="008237"/>
              </a:solidFill>
            </a:endParaRPr>
          </a:p>
        </p:txBody>
      </p:sp>
      <p:sp>
        <p:nvSpPr>
          <p:cNvPr id="3" name="Textfeld 2"/>
          <p:cNvSpPr txBox="1"/>
          <p:nvPr/>
        </p:nvSpPr>
        <p:spPr>
          <a:xfrm>
            <a:off x="525599" y="1267200"/>
            <a:ext cx="10534750" cy="2308324"/>
          </a:xfrm>
          <a:prstGeom prst="rect">
            <a:avLst/>
          </a:prstGeom>
          <a:noFill/>
        </p:spPr>
        <p:txBody>
          <a:bodyPr wrap="square" rtlCol="0">
            <a:spAutoFit/>
          </a:bodyPr>
          <a:lstStyle/>
          <a:p>
            <a:pPr>
              <a:buClr>
                <a:srgbClr val="008237"/>
              </a:buClr>
            </a:pPr>
            <a:r>
              <a:rPr lang="de-DE" sz="2400" dirty="0" smtClean="0">
                <a:solidFill>
                  <a:srgbClr val="494949"/>
                </a:solidFill>
              </a:rPr>
              <a:t>Sie bereiten sich auf Ihren Firmenkundentermin mit Herrn Kern vor. Herr Kern betreibt eine Frühstückspension in der </a:t>
            </a:r>
            <a:r>
              <a:rPr lang="de-DE" sz="2400" dirty="0" err="1" smtClean="0">
                <a:solidFill>
                  <a:srgbClr val="494949"/>
                </a:solidFill>
              </a:rPr>
              <a:t>Marsstr</a:t>
            </a:r>
            <a:r>
              <a:rPr lang="de-DE" sz="2400" dirty="0" smtClean="0">
                <a:solidFill>
                  <a:srgbClr val="494949"/>
                </a:solidFill>
              </a:rPr>
              <a:t>. 37, 80335 München. Neben Herrn Kern arbeitet noch eine Teilzeitkraft für monatlich 600 EUR in der Frühstückspension.</a:t>
            </a:r>
            <a:br>
              <a:rPr lang="de-DE" sz="2400" dirty="0" smtClean="0">
                <a:solidFill>
                  <a:srgbClr val="494949"/>
                </a:solidFill>
              </a:rPr>
            </a:br>
            <a:r>
              <a:rPr lang="de-DE" sz="2400" dirty="0" smtClean="0">
                <a:solidFill>
                  <a:srgbClr val="494949"/>
                </a:solidFill>
              </a:rPr>
              <a:t>Der Wert der Betriebseinrichtung beläuft sich auf 77.000 EUR. Waren und Vorräte hat Herr Kern im Wert von 8.000 </a:t>
            </a:r>
            <a:r>
              <a:rPr lang="de-DE" sz="2400" dirty="0">
                <a:solidFill>
                  <a:srgbClr val="494949"/>
                </a:solidFill>
              </a:rPr>
              <a:t>EUR. Die Pension hat eine Nutzfläche von 273 m</a:t>
            </a:r>
            <a:r>
              <a:rPr lang="de-DE" sz="2400" baseline="30000" dirty="0">
                <a:solidFill>
                  <a:srgbClr val="494949"/>
                </a:solidFill>
              </a:rPr>
              <a:t>2</a:t>
            </a:r>
            <a:r>
              <a:rPr lang="de-DE" sz="2400" dirty="0">
                <a:solidFill>
                  <a:srgbClr val="494949"/>
                </a:solidFill>
              </a:rPr>
              <a:t/>
            </a:r>
            <a:br>
              <a:rPr lang="de-DE" sz="2400" dirty="0">
                <a:solidFill>
                  <a:srgbClr val="494949"/>
                </a:solidFill>
              </a:rPr>
            </a:br>
            <a:r>
              <a:rPr lang="de-DE" sz="2400" dirty="0">
                <a:solidFill>
                  <a:srgbClr val="494949"/>
                </a:solidFill>
              </a:rPr>
              <a:t>und im Keller eine Lagerfläche von 65 m</a:t>
            </a:r>
            <a:r>
              <a:rPr lang="de-DE" sz="2400" baseline="30000" dirty="0">
                <a:solidFill>
                  <a:srgbClr val="494949"/>
                </a:solidFill>
              </a:rPr>
              <a:t>2</a:t>
            </a:r>
            <a:r>
              <a:rPr lang="de-DE" sz="2400" dirty="0">
                <a:solidFill>
                  <a:srgbClr val="494949"/>
                </a:solidFill>
              </a:rPr>
              <a:t>.</a:t>
            </a:r>
          </a:p>
        </p:txBody>
      </p:sp>
      <p:graphicFrame>
        <p:nvGraphicFramePr>
          <p:cNvPr id="4" name="Tabelle 3"/>
          <p:cNvGraphicFramePr>
            <a:graphicFrameLocks noGrp="1"/>
          </p:cNvGraphicFramePr>
          <p:nvPr>
            <p:extLst>
              <p:ext uri="{D42A27DB-BD31-4B8C-83A1-F6EECF244321}">
                <p14:modId xmlns:p14="http://schemas.microsoft.com/office/powerpoint/2010/main" val="2497947818"/>
              </p:ext>
            </p:extLst>
          </p:nvPr>
        </p:nvGraphicFramePr>
        <p:xfrm>
          <a:off x="525598" y="3725513"/>
          <a:ext cx="10719576" cy="2276452"/>
        </p:xfrm>
        <a:graphic>
          <a:graphicData uri="http://schemas.openxmlformats.org/drawingml/2006/table">
            <a:tbl>
              <a:tblPr firstRow="1" bandRow="1">
                <a:tableStyleId>{5C22544A-7EE6-4342-B048-85BDC9FD1C3A}</a:tableStyleId>
              </a:tblPr>
              <a:tblGrid>
                <a:gridCol w="5359788"/>
                <a:gridCol w="5359788"/>
              </a:tblGrid>
              <a:tr h="569113">
                <a:tc>
                  <a:txBody>
                    <a:bodyPr/>
                    <a:lstStyle/>
                    <a:p>
                      <a:r>
                        <a:rPr lang="de-DE" sz="2800" dirty="0" smtClean="0"/>
                        <a:t>Sparte</a:t>
                      </a:r>
                      <a:endParaRPr lang="de-DE" sz="2800" dirty="0"/>
                    </a:p>
                  </a:txBody>
                  <a:tcPr/>
                </a:tc>
                <a:tc>
                  <a:txBody>
                    <a:bodyPr/>
                    <a:lstStyle/>
                    <a:p>
                      <a:pPr algn="r"/>
                      <a:r>
                        <a:rPr lang="de-DE" sz="2800" dirty="0" smtClean="0"/>
                        <a:t>Bruttojahresbeitrag</a:t>
                      </a:r>
                      <a:endParaRPr lang="de-DE" sz="2800" dirty="0"/>
                    </a:p>
                  </a:txBody>
                  <a:tcPr/>
                </a:tc>
              </a:tr>
              <a:tr h="569113">
                <a:tc>
                  <a:txBody>
                    <a:bodyPr/>
                    <a:lstStyle/>
                    <a:p>
                      <a:r>
                        <a:rPr lang="de-DE" sz="2800" dirty="0" smtClean="0"/>
                        <a:t>Betriebshaftpflichtversicherung</a:t>
                      </a:r>
                      <a:endParaRPr lang="de-DE" sz="2800" dirty="0"/>
                    </a:p>
                  </a:txBody>
                  <a:tcPr/>
                </a:tc>
                <a:tc>
                  <a:txBody>
                    <a:bodyPr/>
                    <a:lstStyle/>
                    <a:p>
                      <a:r>
                        <a:rPr lang="de-DE" sz="2800" dirty="0" smtClean="0"/>
                        <a:t>149,00 EUR</a:t>
                      </a:r>
                      <a:r>
                        <a:rPr lang="de-DE" sz="1200" dirty="0" smtClean="0"/>
                        <a:t> (Für den mitarbeitenden Inhaber 25.000 Lohnsumme)</a:t>
                      </a:r>
                      <a:r>
                        <a:rPr lang="de-DE" sz="2800" dirty="0" smtClean="0"/>
                        <a:t> </a:t>
                      </a:r>
                      <a:endParaRPr lang="de-DE" sz="2800" dirty="0"/>
                    </a:p>
                  </a:txBody>
                  <a:tcPr/>
                </a:tc>
              </a:tr>
              <a:tr h="569113">
                <a:tc>
                  <a:txBody>
                    <a:bodyPr/>
                    <a:lstStyle/>
                    <a:p>
                      <a:r>
                        <a:rPr lang="de-DE" sz="2800" dirty="0" smtClean="0"/>
                        <a:t>Inhaltsversicherung</a:t>
                      </a:r>
                      <a:endParaRPr lang="de-DE" sz="2800" dirty="0"/>
                    </a:p>
                  </a:txBody>
                  <a:tcPr/>
                </a:tc>
                <a:tc>
                  <a:txBody>
                    <a:bodyPr/>
                    <a:lstStyle/>
                    <a:p>
                      <a:r>
                        <a:rPr lang="de-DE" sz="2800" dirty="0" smtClean="0"/>
                        <a:t>271,15 EUR </a:t>
                      </a:r>
                      <a:r>
                        <a:rPr lang="de-DE" sz="1200" dirty="0" smtClean="0"/>
                        <a:t>(Zone 1)</a:t>
                      </a:r>
                      <a:endParaRPr lang="de-DE" sz="1200" dirty="0"/>
                    </a:p>
                  </a:txBody>
                  <a:tcPr/>
                </a:tc>
              </a:tr>
              <a:tr h="569113">
                <a:tc>
                  <a:txBody>
                    <a:bodyPr/>
                    <a:lstStyle/>
                    <a:p>
                      <a:r>
                        <a:rPr lang="de-DE" sz="2800" dirty="0" smtClean="0"/>
                        <a:t>Glasversicherung</a:t>
                      </a:r>
                      <a:endParaRPr lang="de-DE" sz="2800" dirty="0"/>
                    </a:p>
                  </a:txBody>
                  <a:tcPr/>
                </a:tc>
                <a:tc>
                  <a:txBody>
                    <a:bodyPr/>
                    <a:lstStyle/>
                    <a:p>
                      <a:r>
                        <a:rPr lang="de-DE" sz="2800" dirty="0" smtClean="0"/>
                        <a:t>226,46 EUR</a:t>
                      </a:r>
                      <a:r>
                        <a:rPr lang="de-DE" sz="1200" dirty="0" smtClean="0"/>
                        <a:t> (Es zählt die Nutz- und Lagerfläche)</a:t>
                      </a:r>
                      <a:endParaRPr lang="de-DE" sz="1200" dirty="0"/>
                    </a:p>
                  </a:txBody>
                  <a:tcPr/>
                </a:tc>
              </a:tr>
            </a:tbl>
          </a:graphicData>
        </a:graphic>
      </p:graphicFrame>
    </p:spTree>
    <p:extLst>
      <p:ext uri="{BB962C8B-B14F-4D97-AF65-F5344CB8AC3E}">
        <p14:creationId xmlns:p14="http://schemas.microsoft.com/office/powerpoint/2010/main" val="15657711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p:txBody>
          <a:bodyPr/>
          <a:lstStyle/>
          <a:p>
            <a:endParaRPr lang="de-DE"/>
          </a:p>
        </p:txBody>
      </p:sp>
      <p:sp>
        <p:nvSpPr>
          <p:cNvPr id="3" name="Textplatzhalter 2"/>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27631425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3488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heme/theme1.xml><?xml version="1.0" encoding="utf-8"?>
<a:theme xmlns:a="http://schemas.openxmlformats.org/drawingml/2006/main" name="01_WWK_MASTER_0212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äsentation1" id="{3A4D9255-3BB1-4511-A2C9-17C0EA4E381B}" vid="{55F39765-C37E-4F23-BAE0-402B5A3CE7B8}"/>
    </a:ext>
  </a:extLst>
</a:theme>
</file>

<file path=ppt/theme/theme2.xml><?xml version="1.0" encoding="utf-8"?>
<a:theme xmlns:a="http://schemas.openxmlformats.org/drawingml/2006/main" name="3_WWK_MASTER_0212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äsentation1" id="{3A4D9255-3BB1-4511-A2C9-17C0EA4E381B}" vid="{55F39765-C37E-4F23-BAE0-402B5A3CE7B8}"/>
    </a:ext>
  </a:extLst>
</a:theme>
</file>

<file path=ppt/theme/theme3.xml><?xml version="1.0" encoding="utf-8"?>
<a:theme xmlns:a="http://schemas.openxmlformats.org/drawingml/2006/main" name="7_Zusatzfolien_WWK_PPT_Master_291119 (1)">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05_Zusatzfolien_WWK_PPT_Master" id="{30D4FD87-3DEA-7E42-86AC-676568764841}" vid="{6653C68D-7FCF-1F47-B504-1EB0AE5BE2FF}"/>
    </a:ext>
  </a:extLst>
</a:theme>
</file>

<file path=ppt/theme/theme4.xml><?xml version="1.0" encoding="utf-8"?>
<a:theme xmlns:a="http://schemas.openxmlformats.org/drawingml/2006/main" name="4_WWK_MASTER_0212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äsentation1" id="{3A4D9255-3BB1-4511-A2C9-17C0EA4E381B}" vid="{55F39765-C37E-4F23-BAE0-402B5A3CE7B8}"/>
    </a:ext>
  </a:extLst>
</a:theme>
</file>

<file path=ppt/theme/theme5.xml><?xml version="1.0" encoding="utf-8"?>
<a:theme xmlns:a="http://schemas.openxmlformats.org/drawingml/2006/main" name="3_WWK_MASTER_021219 (1)">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äsentation1" id="{3A4D9255-3BB1-4511-A2C9-17C0EA4E381B}" vid="{55F39765-C37E-4F23-BAE0-402B5A3CE7B8}"/>
    </a:ext>
  </a:extLst>
</a:theme>
</file>

<file path=ppt/theme/theme6.xml><?xml version="1.0" encoding="utf-8"?>
<a:theme xmlns:a="http://schemas.openxmlformats.org/drawingml/2006/main" name="2_WWK_MASTER_0212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äsentation1" id="{3A4D9255-3BB1-4511-A2C9-17C0EA4E381B}" vid="{55F39765-C37E-4F23-BAE0-402B5A3CE7B8}"/>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2ddeea-0535-4b9f-bd69-d65fe7ced844">
      <Value>2</Value>
    </TaxCatchAll>
    <n8ad1a8a513c48bc83c76ce8595eeea9 xmlns="5f2ddeea-0535-4b9f-bd69-d65fe7ced844">
      <Terms xmlns="http://schemas.microsoft.com/office/infopath/2007/PartnerControls">
        <TermInfo xmlns="http://schemas.microsoft.com/office/infopath/2007/PartnerControls">
          <TermName xmlns="http://schemas.microsoft.com/office/infopath/2007/PartnerControls">Verkaufsförderung/Werbung</TermName>
          <TermId xmlns="http://schemas.microsoft.com/office/infopath/2007/PartnerControls">2fe15c81-3dae-46a9-9879-cd03059c7210</TermId>
        </TermInfo>
      </Terms>
    </n8ad1a8a513c48bc83c76ce8595eeea9>
    <j41b585a14f749f3995b4dcf420d9b50 xmlns="5f2ddeea-0535-4b9f-bd69-d65fe7ced844">
      <Terms xmlns="http://schemas.microsoft.com/office/infopath/2007/PartnerControls"/>
    </j41b585a14f749f3995b4dcf420d9b50>
    <WWKRespPers xmlns="5f2ddeea-0535-4b9f-bd69-d65fe7ced844">
      <UserInfo>
        <DisplayName>Drewnick, Robert</DisplayName>
        <AccountId>903</AccountId>
        <AccountType/>
      </UserInfo>
    </WWKRespPers>
    <bf05e35fb45d4dd6a73e790e1e55a4a3 xmlns="5f2ddeea-0535-4b9f-bd69-d65fe7ced844">
      <Terms xmlns="http://schemas.microsoft.com/office/infopath/2007/PartnerControls"/>
    </bf05e35fb45d4dd6a73e790e1e55a4a3>
  </documentManagement>
</p:properties>
</file>

<file path=customXml/item2.xml><?xml version="1.0" encoding="utf-8"?>
<?mso-contentType ?>
<SharedContentType xmlns="Microsoft.SharePoint.Taxonomy.ContentTypeSync" SourceId="1dde63f0-4008-4cff-a9c6-c8451c41fd8b" ContentTypeId="0x0101002B16F0856DB20A419E7D567F2C2BB4C3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WWKOrgDokument" ma:contentTypeID="0x0101002B16F0856DB20A419E7D567F2C2BB4C30100C632C489A6282C44BC38C742EA91DAEF" ma:contentTypeVersion="20" ma:contentTypeDescription="Ein neues Dokument erstellen." ma:contentTypeScope="" ma:versionID="32bc04abefcd541927e37ac0440d4b9b">
  <xsd:schema xmlns:xsd="http://www.w3.org/2001/XMLSchema" xmlns:xs="http://www.w3.org/2001/XMLSchema" xmlns:p="http://schemas.microsoft.com/office/2006/metadata/properties" xmlns:ns2="5f2ddeea-0535-4b9f-bd69-d65fe7ced844" targetNamespace="http://schemas.microsoft.com/office/2006/metadata/properties" ma:root="true" ma:fieldsID="6a22fea4407a4a1ca1d253ed4e4c62e1" ns2:_="">
    <xsd:import namespace="5f2ddeea-0535-4b9f-bd69-d65fe7ced844"/>
    <xsd:element name="properties">
      <xsd:complexType>
        <xsd:sequence>
          <xsd:element name="documentManagement">
            <xsd:complexType>
              <xsd:all>
                <xsd:element ref="ns2:TaxCatchAll" minOccurs="0"/>
                <xsd:element ref="ns2:TaxCatchAllLabel" minOccurs="0"/>
                <xsd:element ref="ns2:n8ad1a8a513c48bc83c76ce8595eeea9" minOccurs="0"/>
                <xsd:element ref="ns2:j41b585a14f749f3995b4dcf420d9b50" minOccurs="0"/>
                <xsd:element ref="ns2:bf05e35fb45d4dd6a73e790e1e55a4a3" minOccurs="0"/>
                <xsd:element ref="ns2:WWKRespPer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2ddeea-0535-4b9f-bd69-d65fe7ced844" elementFormDefault="qualified">
    <xsd:import namespace="http://schemas.microsoft.com/office/2006/documentManagement/types"/>
    <xsd:import namespace="http://schemas.microsoft.com/office/infopath/2007/PartnerControls"/>
    <xsd:element name="TaxCatchAll" ma:index="8" nillable="true" ma:displayName="Taxonomiespalte &quot;Alle abfangen&quot;" ma:hidden="true" ma:list="{a106213a-d155-40a8-996d-04fa62037b19}" ma:internalName="TaxCatchAll" ma:showField="CatchAllData" ma:web="97dcd2f9-5e68-49c1-9b33-3e2954a11e06">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iespalte &quot;Alle abfangen&quot;1" ma:hidden="true" ma:list="{a106213a-d155-40a8-996d-04fa62037b19}" ma:internalName="TaxCatchAllLabel" ma:readOnly="true" ma:showField="CatchAllDataLabel" ma:web="97dcd2f9-5e68-49c1-9b33-3e2954a11e06">
      <xsd:complexType>
        <xsd:complexContent>
          <xsd:extension base="dms:MultiChoiceLookup">
            <xsd:sequence>
              <xsd:element name="Value" type="dms:Lookup" maxOccurs="unbounded" minOccurs="0" nillable="true"/>
            </xsd:sequence>
          </xsd:extension>
        </xsd:complexContent>
      </xsd:complexType>
    </xsd:element>
    <xsd:element name="n8ad1a8a513c48bc83c76ce8595eeea9" ma:index="10" ma:taxonomy="true" ma:internalName="n8ad1a8a513c48bc83c76ce8595eeea9" ma:taxonomyFieldName="WWKOrgEinheit" ma:displayName="Organisationseinheit" ma:default="" ma:fieldId="{78ad1a8a-513c-48bc-83c7-6ce8595eeea9}" ma:sspId="1dde63f0-4008-4cff-a9c6-c8451c41fd8b" ma:termSetId="9b28a466-866b-47ab-a311-9d280f7b22a5" ma:anchorId="00000000-0000-0000-0000-000000000000" ma:open="false" ma:isKeyword="false">
      <xsd:complexType>
        <xsd:sequence>
          <xsd:element ref="pc:Terms" minOccurs="0" maxOccurs="1"/>
        </xsd:sequence>
      </xsd:complexType>
    </xsd:element>
    <xsd:element name="j41b585a14f749f3995b4dcf420d9b50" ma:index="12" nillable="true" ma:taxonomy="true" ma:internalName="j41b585a14f749f3995b4dcf420d9b50" ma:taxonomyFieldName="WWKDokumententyp" ma:displayName="Dokumententyp" ma:fieldId="{341b585a-14f7-49f3-995b-4dcf420d9b50}" ma:taxonomyMulti="true" ma:sspId="1dde63f0-4008-4cff-a9c6-c8451c41fd8b" ma:termSetId="988355d2-16c8-45ab-b9f0-2e947fabd3ef" ma:anchorId="00000000-0000-0000-0000-000000000000" ma:open="false" ma:isKeyword="false">
      <xsd:complexType>
        <xsd:sequence>
          <xsd:element ref="pc:Terms" minOccurs="0" maxOccurs="1"/>
        </xsd:sequence>
      </xsd:complexType>
    </xsd:element>
    <xsd:element name="bf05e35fb45d4dd6a73e790e1e55a4a3" ma:index="14" nillable="true" ma:taxonomy="true" ma:internalName="bf05e35fb45d4dd6a73e790e1e55a4a3" ma:taxonomyFieldName="WWKSchlagworte" ma:displayName="Schlagworte" ma:default="" ma:fieldId="{bf05e35f-b45d-4dd6-a73e-790e1e55a4a3}" ma:taxonomyMulti="true" ma:sspId="1dde63f0-4008-4cff-a9c6-c8451c41fd8b" ma:termSetId="6618cda8-608f-4a0b-9df3-5fea5306f755" ma:anchorId="00000000-0000-0000-0000-000000000000" ma:open="false" ma:isKeyword="false">
      <xsd:complexType>
        <xsd:sequence>
          <xsd:element ref="pc:Terms" minOccurs="0" maxOccurs="1"/>
        </xsd:sequence>
      </xsd:complexType>
    </xsd:element>
    <xsd:element name="WWKRespPers" ma:index="16" ma:displayName="Verantwortlicher" ma:SharePointGroup="0" ma:internalName="WWKRespPers"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5D154-F058-4860-A879-2899D47ABEF9}">
  <ds:schemaRefs>
    <ds:schemaRef ds:uri="http://purl.org/dc/elements/1.1/"/>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5f2ddeea-0535-4b9f-bd69-d65fe7ced844"/>
    <ds:schemaRef ds:uri="http://www.w3.org/XML/1998/namespace"/>
    <ds:schemaRef ds:uri="http://purl.org/dc/dcmitype/"/>
  </ds:schemaRefs>
</ds:datastoreItem>
</file>

<file path=customXml/itemProps2.xml><?xml version="1.0" encoding="utf-8"?>
<ds:datastoreItem xmlns:ds="http://schemas.openxmlformats.org/officeDocument/2006/customXml" ds:itemID="{B1967AB4-49DB-45DC-AB8C-9028D805C56F}">
  <ds:schemaRefs>
    <ds:schemaRef ds:uri="Microsoft.SharePoint.Taxonomy.ContentTypeSync"/>
  </ds:schemaRefs>
</ds:datastoreItem>
</file>

<file path=customXml/itemProps3.xml><?xml version="1.0" encoding="utf-8"?>
<ds:datastoreItem xmlns:ds="http://schemas.openxmlformats.org/officeDocument/2006/customXml" ds:itemID="{867B4EE9-57A1-4512-BFDE-62AF7BC4659C}">
  <ds:schemaRefs>
    <ds:schemaRef ds:uri="http://schemas.microsoft.com/sharepoint/v3/contenttype/forms"/>
  </ds:schemaRefs>
</ds:datastoreItem>
</file>

<file path=customXml/itemProps4.xml><?xml version="1.0" encoding="utf-8"?>
<ds:datastoreItem xmlns:ds="http://schemas.openxmlformats.org/officeDocument/2006/customXml" ds:itemID="{F7E1D1C3-A8DE-4F6F-BF37-82A48A7493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2ddeea-0535-4b9f-bd69-d65fe7ced8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01_WWK_MASTER_021219</Template>
  <TotalTime>0</TotalTime>
  <Words>1567</Words>
  <Application>Microsoft Office PowerPoint</Application>
  <PresentationFormat>Benutzerdefiniert</PresentationFormat>
  <Paragraphs>499</Paragraphs>
  <Slides>55</Slides>
  <Notes>0</Notes>
  <HiddenSlides>0</HiddenSlides>
  <MMClips>0</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55</vt:i4>
      </vt:variant>
    </vt:vector>
  </HeadingPairs>
  <TitlesOfParts>
    <vt:vector size="67" baseType="lpstr">
      <vt:lpstr>Arial</vt:lpstr>
      <vt:lpstr>Polo22RVBuch</vt:lpstr>
      <vt:lpstr>WWKPolo66 Buch</vt:lpstr>
      <vt:lpstr>Wingdings</vt:lpstr>
      <vt:lpstr>WWKPolo66 Leicht</vt:lpstr>
      <vt:lpstr>Calibri</vt:lpstr>
      <vt:lpstr>01_WWK_MASTER_021219</vt:lpstr>
      <vt:lpstr>3_WWK_MASTER_021219</vt:lpstr>
      <vt:lpstr>7_Zusatzfolien_WWK_PPT_Master_291119 (1)</vt:lpstr>
      <vt:lpstr>4_WWK_MASTER_021219</vt:lpstr>
      <vt:lpstr>3_WWK_MASTER_021219 (1)</vt:lpstr>
      <vt:lpstr>2_WWK_MASTER_021219</vt:lpstr>
      <vt:lpstr>Firmenkunden</vt:lpstr>
      <vt:lpstr>PowerPoint-Präsentation</vt:lpstr>
      <vt:lpstr>PowerPoint-Präsentation</vt:lpstr>
      <vt:lpstr>PowerPoint-Präsentation</vt:lpstr>
      <vt:lpstr>PowerPoint-Präsentation</vt:lpstr>
      <vt:lpstr>WWK Firmen Kombi plus</vt:lpstr>
      <vt:lpstr>WWK Firmen Kombi plus Im Paket besonders günstig</vt:lpstr>
      <vt:lpstr>PowerPoint-Präsentation</vt:lpstr>
      <vt:lpstr>PowerPoint-Präsentation</vt:lpstr>
      <vt:lpstr>PowerPoint-Präsentation</vt:lpstr>
      <vt:lpstr>PowerPoint-Präsentation</vt:lpstr>
      <vt:lpstr>Firmen Kombi plus Sach</vt:lpstr>
      <vt:lpstr>PowerPoint-Präsentation</vt:lpstr>
      <vt:lpstr>PowerPoint-Präsentation</vt:lpstr>
      <vt:lpstr>Geschäftsfahrräder und -pedelecs </vt:lpstr>
      <vt:lpstr>PowerPoint-Präsentation</vt:lpstr>
      <vt:lpstr>Elektronik – Definition</vt:lpstr>
      <vt:lpstr>Elektronik – versicherte Sachen</vt:lpstr>
      <vt:lpstr>Betriebsschließung – Voraussetzung</vt:lpstr>
      <vt:lpstr>Betriebsschließung – Versicherungsbedarf</vt:lpstr>
      <vt:lpstr>Firmen Kombi plus haftpflicht</vt:lpstr>
      <vt:lpstr>PowerPoint-Präsentation</vt:lpstr>
      <vt:lpstr>PowerPoint-Präsentation</vt:lpstr>
      <vt:lpstr>PowerPoint-Präsentation</vt:lpstr>
      <vt:lpstr>Non-Ownership-Deckung – Definition</vt:lpstr>
      <vt:lpstr>Gewahrsamsschäden – Definition</vt:lpstr>
      <vt:lpstr>PowerPoint-Präsentation</vt:lpstr>
      <vt:lpstr>Erweiterte Produkthaftung</vt:lpstr>
      <vt:lpstr>Gastank/Heizöltank – Prämienbeispiele</vt:lpstr>
      <vt:lpstr>Cyberrisiken – Haftpflichtansprüche</vt:lpstr>
      <vt:lpstr>Cyberrisiken – Eigenschäden</vt:lpstr>
      <vt:lpstr>Cyberrisiken – Eigenschäden</vt:lpstr>
      <vt:lpstr>Cyberrisiken – Serviceleistungen</vt:lpstr>
      <vt:lpstr>Cyberrisiken – Serviceleistungen</vt:lpstr>
      <vt:lpstr>Gruppenunfall- versicherung</vt:lpstr>
      <vt:lpstr>PowerPoint-Präsentation</vt:lpstr>
      <vt:lpstr>PowerPoint-Präsentation</vt:lpstr>
      <vt:lpstr>Highlight verbesserte Gliedertaxe</vt:lpstr>
      <vt:lpstr>Versteuerung</vt:lpstr>
      <vt:lpstr>Versteuerung</vt:lpstr>
      <vt:lpstr>WWK Firmenkunden dreifach einfach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WWK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Krenz, Oliver</dc:creator>
  <cp:lastModifiedBy>Krenz, Oliver</cp:lastModifiedBy>
  <cp:revision>66</cp:revision>
  <dcterms:created xsi:type="dcterms:W3CDTF">2020-03-17T04:23:59Z</dcterms:created>
  <dcterms:modified xsi:type="dcterms:W3CDTF">2020-04-16T06:42:26Z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0x0101002B16F0856DB20A419E7D567F2C2BB4C30100C632C489A6282C44BC38C742EA91DAEF</vt:lpwstr>
  </property>
  <property fmtid="{D5CDD505-2E9C-101B-9397-08002B2CF9AE}" pid="3" name="WWKSchlagworte">
    <vt:lpwstr/>
  </property>
  <property fmtid="{D5CDD505-2E9C-101B-9397-08002B2CF9AE}" pid="4" name="WWKDokumententyp">
    <vt:lpwstr/>
  </property>
  <property fmtid="{D5CDD505-2E9C-101B-9397-08002B2CF9AE}" pid="5" name="WWKOrgEinheit">
    <vt:lpwstr>2;#Verkaufsförderung/Werbung|2fe15c81-3dae-46a9-9879-cd03059c7210</vt:lpwstr>
  </property>
</Properties>
</file>