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6" r:id="rId5"/>
  </p:sldMasterIdLst>
  <p:notesMasterIdLst>
    <p:notesMasterId r:id="rId23"/>
  </p:notesMasterIdLst>
  <p:handoutMasterIdLst>
    <p:handoutMasterId r:id="rId24"/>
  </p:handoutMasterIdLst>
  <p:sldIdLst>
    <p:sldId id="392" r:id="rId6"/>
    <p:sldId id="335" r:id="rId7"/>
    <p:sldId id="529" r:id="rId8"/>
    <p:sldId id="530" r:id="rId9"/>
    <p:sldId id="393" r:id="rId10"/>
    <p:sldId id="395" r:id="rId11"/>
    <p:sldId id="396" r:id="rId12"/>
    <p:sldId id="474" r:id="rId13"/>
    <p:sldId id="394" r:id="rId14"/>
    <p:sldId id="532" r:id="rId15"/>
    <p:sldId id="531" r:id="rId16"/>
    <p:sldId id="398" r:id="rId17"/>
    <p:sldId id="400" r:id="rId18"/>
    <p:sldId id="533" r:id="rId19"/>
    <p:sldId id="534" r:id="rId20"/>
    <p:sldId id="332" r:id="rId21"/>
    <p:sldId id="340" r:id="rId22"/>
  </p:sldIdLst>
  <p:sldSz cx="12192000" cy="6858000"/>
  <p:notesSz cx="6858000" cy="9144000"/>
  <p:embeddedFontLst>
    <p:embeddedFont>
      <p:font typeface="WWKPolo66 Leicht" panose="020B0300000000020000" pitchFamily="34" charset="0"/>
      <p:regular r:id="rId25"/>
      <p:italic r:id="rId26"/>
    </p:embeddedFont>
    <p:embeddedFont>
      <p:font typeface="WWKPolo66 Buch" panose="020B0500000000020000" pitchFamily="34" charset="0"/>
      <p:regular r:id="rId27"/>
      <p:italic r:id="rId28"/>
    </p:embeddedFont>
    <p:embeddedFont>
      <p:font typeface="Calibri" panose="020F0502020204030204" pitchFamily="34" charset="0"/>
      <p:regular r:id="rId29"/>
      <p:bold r:id="rId30"/>
      <p:italic r:id="rId31"/>
      <p:boldItalic r:id="rId32"/>
    </p:embeddedFont>
  </p:embeddedFontLst>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orient="horz" pos="693">
          <p15:clr>
            <a:srgbClr val="A4A3A4"/>
          </p15:clr>
        </p15:guide>
        <p15:guide id="4" orient="horz" pos="808">
          <p15:clr>
            <a:srgbClr val="A4A3A4"/>
          </p15:clr>
        </p15:guide>
        <p15:guide id="5" orient="horz" pos="3870">
          <p15:clr>
            <a:srgbClr val="A4A3A4"/>
          </p15:clr>
        </p15:guide>
        <p15:guide id="6" orient="horz" pos="190">
          <p15:clr>
            <a:srgbClr val="A4A3A4"/>
          </p15:clr>
        </p15:guide>
        <p15:guide id="7" orient="horz" pos="2331">
          <p15:clr>
            <a:srgbClr val="A4A3A4"/>
          </p15:clr>
        </p15:guide>
        <p15:guide id="8" pos="469">
          <p15:clr>
            <a:srgbClr val="A4A3A4"/>
          </p15:clr>
        </p15:guide>
        <p15:guide id="9" pos="7272">
          <p15:clr>
            <a:srgbClr val="A4A3A4"/>
          </p15:clr>
        </p15:guide>
        <p15:guide id="10" pos="3774">
          <p15:clr>
            <a:srgbClr val="A4A3A4"/>
          </p15:clr>
        </p15:guide>
        <p15:guide id="11" pos="3915">
          <p15:clr>
            <a:srgbClr val="A4A3A4"/>
          </p15:clr>
        </p15:guide>
        <p15:guide id="12" pos="2646">
          <p15:clr>
            <a:srgbClr val="A4A3A4"/>
          </p15:clr>
        </p15:guide>
        <p15:guide id="13" pos="2780">
          <p15:clr>
            <a:srgbClr val="A4A3A4"/>
          </p15:clr>
        </p15:guide>
        <p15:guide id="14" pos="4962">
          <p15:clr>
            <a:srgbClr val="A4A3A4"/>
          </p15:clr>
        </p15:guide>
        <p15:guide id="15" pos="5101">
          <p15:clr>
            <a:srgbClr val="A4A3A4"/>
          </p15:clr>
        </p15:guide>
        <p15:guide id="16" pos="383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BDBCE"/>
    <a:srgbClr val="E7EEE8"/>
    <a:srgbClr val="EE7D00"/>
    <a:srgbClr val="DDDDDD"/>
    <a:srgbClr val="008337"/>
    <a:srgbClr val="6FBC85"/>
    <a:srgbClr val="EAEAEA"/>
    <a:srgbClr val="FAFAFA"/>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72"/>
      </p:cViewPr>
      <p:guideLst>
        <p:guide orient="horz" pos="2160"/>
        <p:guide orient="horz" pos="693"/>
        <p:guide orient="horz" pos="808"/>
        <p:guide orient="horz" pos="3870"/>
        <p:guide orient="horz" pos="190"/>
        <p:guide orient="horz" pos="2331"/>
        <p:guide pos="3840"/>
        <p:guide pos="469"/>
        <p:guide pos="7272"/>
        <p:guide pos="3774"/>
        <p:guide pos="3915"/>
        <p:guide pos="2646"/>
        <p:guide pos="2780"/>
        <p:guide pos="4962"/>
        <p:guide pos="5101"/>
        <p:guide pos="3839"/>
      </p:guideLst>
    </p:cSldViewPr>
  </p:slideViewPr>
  <p:notesTextViewPr>
    <p:cViewPr>
      <p:scale>
        <a:sx n="1" d="1"/>
        <a:sy n="1" d="1"/>
      </p:scale>
      <p:origin x="0" y="0"/>
    </p:cViewPr>
  </p:notesTextViewPr>
  <p:notesViewPr>
    <p:cSldViewPr snapToGrid="0" showGuides="1">
      <p:cViewPr varScale="1">
        <p:scale>
          <a:sx n="63" d="100"/>
          <a:sy n="63" d="100"/>
        </p:scale>
        <p:origin x="2692" y="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xmlns="" id="{2C8836F5-A02D-4EE9-BFE0-3F5B60F7B8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xmlns="" id="{A84BFEFE-755B-4B04-AACD-303CD29998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C00B02-293B-4E7E-A95C-C4D6C36F422E}" type="datetimeFigureOut">
              <a:rPr lang="de-DE" smtClean="0"/>
              <a:t>16.04.2020</a:t>
            </a:fld>
            <a:endParaRPr lang="de-DE"/>
          </a:p>
        </p:txBody>
      </p:sp>
      <p:sp>
        <p:nvSpPr>
          <p:cNvPr id="4" name="Fußzeilenplatzhalter 3">
            <a:extLst>
              <a:ext uri="{FF2B5EF4-FFF2-40B4-BE49-F238E27FC236}">
                <a16:creationId xmlns:a16="http://schemas.microsoft.com/office/drawing/2014/main" xmlns="" id="{90ADAE7E-014E-44C4-845C-E28C1B6DB2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xmlns="" id="{74AC5CF8-4F3A-42B9-A5BF-90BBC916DB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449AF75-3F53-43F8-8784-6A7593EAE507}" type="slidenum">
              <a:rPr lang="de-DE" smtClean="0"/>
              <a:t>‹Nr.›</a:t>
            </a:fld>
            <a:endParaRPr lang="de-DE"/>
          </a:p>
        </p:txBody>
      </p:sp>
    </p:spTree>
    <p:extLst>
      <p:ext uri="{BB962C8B-B14F-4D97-AF65-F5344CB8AC3E}">
        <p14:creationId xmlns:p14="http://schemas.microsoft.com/office/powerpoint/2010/main" val="41691998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5DC6A-FB19-49F9-8127-5543DED85DEC}" type="datetimeFigureOut">
              <a:rPr lang="de-DE" smtClean="0"/>
              <a:t>16.04.2020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245A8-60DF-4402-945F-CDD4DE961E59}" type="slidenum">
              <a:rPr lang="de-DE" smtClean="0"/>
              <a:t>‹Nr.›</a:t>
            </a:fld>
            <a:endParaRPr lang="de-DE"/>
          </a:p>
        </p:txBody>
      </p:sp>
    </p:spTree>
    <p:extLst>
      <p:ext uri="{BB962C8B-B14F-4D97-AF65-F5344CB8AC3E}">
        <p14:creationId xmlns:p14="http://schemas.microsoft.com/office/powerpoint/2010/main" val="178976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elfoli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CED0323D-831E-42F1-9BEC-0D769A85E7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a16="http://schemas.microsoft.com/office/drawing/2014/main" xmlns="" id="{56076A5E-0A03-434F-AB68-565CDE40CF07}"/>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xmlns=""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Subtitle 2">
            <a:extLst>
              <a:ext uri="{FF2B5EF4-FFF2-40B4-BE49-F238E27FC236}">
                <a16:creationId xmlns:a16="http://schemas.microsoft.com/office/drawing/2014/main" xmlns="" id="{FC595321-BB83-4E7F-A492-2465B73CA30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a16="http://schemas.microsoft.com/office/drawing/2014/main" xmlns="" id="{B0287F4C-D62F-4749-A186-24017831D1A8}"/>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0" name="Textplatzhalter 4">
            <a:extLst>
              <a:ext uri="{FF2B5EF4-FFF2-40B4-BE49-F238E27FC236}">
                <a16:creationId xmlns:a16="http://schemas.microsoft.com/office/drawing/2014/main" xmlns="" id="{C2B5CA33-1305-4507-AE8A-C40E7F946C4B}"/>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1" name="Rechteck 20">
            <a:extLst>
              <a:ext uri="{FF2B5EF4-FFF2-40B4-BE49-F238E27FC236}">
                <a16:creationId xmlns:a16="http://schemas.microsoft.com/office/drawing/2014/main" xmlns=""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grpSp>
        <p:nvGrpSpPr>
          <p:cNvPr id="3" name="Gruppieren 2">
            <a:extLst>
              <a:ext uri="{FF2B5EF4-FFF2-40B4-BE49-F238E27FC236}">
                <a16:creationId xmlns:a16="http://schemas.microsoft.com/office/drawing/2014/main" xmlns="" id="{75773B6C-3F01-0548-984A-789668812477}"/>
              </a:ext>
            </a:extLst>
          </p:cNvPr>
          <p:cNvGrpSpPr/>
          <p:nvPr userDrawn="1"/>
        </p:nvGrpSpPr>
        <p:grpSpPr>
          <a:xfrm>
            <a:off x="470403" y="-1"/>
            <a:ext cx="2219497" cy="1422654"/>
            <a:chOff x="3802183" y="1611923"/>
            <a:chExt cx="2219497" cy="1422654"/>
          </a:xfrm>
        </p:grpSpPr>
        <p:sp>
          <p:nvSpPr>
            <p:cNvPr id="26" name="Rechteck 25">
              <a:extLst>
                <a:ext uri="{FF2B5EF4-FFF2-40B4-BE49-F238E27FC236}">
                  <a16:creationId xmlns:a16="http://schemas.microsoft.com/office/drawing/2014/main" xmlns=""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7" descr="WWK-Logo-_Eine starke Gemeinschaft_CMYK">
              <a:extLst>
                <a:ext uri="{FF2B5EF4-FFF2-40B4-BE49-F238E27FC236}">
                  <a16:creationId xmlns:a16="http://schemas.microsoft.com/office/drawing/2014/main" xmlns="" id="{2BA981E3-6B23-E241-9C54-025862C7C89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7265255"/>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T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8164EC0-7C6B-CF46-B990-2C7835DF8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3771900"/>
          </a:xfrm>
          <a:prstGeom prst="rect">
            <a:avLst/>
          </a:prstGeom>
        </p:spPr>
      </p:pic>
      <p:grpSp>
        <p:nvGrpSpPr>
          <p:cNvPr id="12" name="Gruppieren 11">
            <a:extLst>
              <a:ext uri="{FF2B5EF4-FFF2-40B4-BE49-F238E27FC236}">
                <a16:creationId xmlns:a16="http://schemas.microsoft.com/office/drawing/2014/main" xmlns="" id="{B8961B66-B780-F446-831E-7B1266A040B1}"/>
              </a:ext>
            </a:extLst>
          </p:cNvPr>
          <p:cNvGrpSpPr/>
          <p:nvPr userDrawn="1"/>
        </p:nvGrpSpPr>
        <p:grpSpPr>
          <a:xfrm>
            <a:off x="470403" y="-1"/>
            <a:ext cx="2219497" cy="1422654"/>
            <a:chOff x="3802183" y="1611923"/>
            <a:chExt cx="2219497" cy="1422654"/>
          </a:xfrm>
        </p:grpSpPr>
        <p:sp>
          <p:nvSpPr>
            <p:cNvPr id="14" name="Rechteck 13">
              <a:extLst>
                <a:ext uri="{FF2B5EF4-FFF2-40B4-BE49-F238E27FC236}">
                  <a16:creationId xmlns:a16="http://schemas.microsoft.com/office/drawing/2014/main" xmlns=""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7" descr="WWK-Logo-_Eine starke Gemeinschaft_CMYK">
              <a:extLst>
                <a:ext uri="{FF2B5EF4-FFF2-40B4-BE49-F238E27FC236}">
                  <a16:creationId xmlns:a16="http://schemas.microsoft.com/office/drawing/2014/main" xmlns=""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a16="http://schemas.microsoft.com/office/drawing/2014/main" xmlns="" id="{8EF6F274-8EDA-264E-B2A3-4DCB0C2B9382}"/>
              </a:ext>
            </a:extLst>
          </p:cNvPr>
          <p:cNvSpPr>
            <a:spLocks noGrp="1"/>
          </p:cNvSpPr>
          <p:nvPr>
            <p:ph type="ctrTitle" hasCustomPrompt="1"/>
          </p:nvPr>
        </p:nvSpPr>
        <p:spPr>
          <a:xfrm>
            <a:off x="747603" y="4237940"/>
            <a:ext cx="10785585" cy="1088110"/>
          </a:xfrm>
        </p:spPr>
        <p:txBody>
          <a:bodyPr lIns="0" tIns="0" rIns="0" bIns="0" anchor="b">
            <a:norm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a16="http://schemas.microsoft.com/office/drawing/2014/main" xmlns=""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Subtitle 2">
            <a:extLst>
              <a:ext uri="{FF2B5EF4-FFF2-40B4-BE49-F238E27FC236}">
                <a16:creationId xmlns:a16="http://schemas.microsoft.com/office/drawing/2014/main" xmlns="" id="{DAB74D68-F101-DC49-BC40-80807EE1C13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a16="http://schemas.microsoft.com/office/drawing/2014/main" xmlns="" id="{E4BAD925-4A8E-104A-9E18-2C96493268DD}"/>
              </a:ext>
            </a:extLst>
          </p:cNvPr>
          <p:cNvSpPr>
            <a:spLocks noGrp="1"/>
          </p:cNvSpPr>
          <p:nvPr>
            <p:ph type="body" sz="quarter" idx="12" hasCustomPrompt="1"/>
          </p:nvPr>
        </p:nvSpPr>
        <p:spPr>
          <a:xfrm>
            <a:off x="747603" y="4025484"/>
            <a:ext cx="6126162" cy="284693"/>
          </a:xfrm>
        </p:spPr>
        <p:txBody>
          <a:bodyPr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26" name="Textplatzhalter 4">
            <a:extLst>
              <a:ext uri="{FF2B5EF4-FFF2-40B4-BE49-F238E27FC236}">
                <a16:creationId xmlns:a16="http://schemas.microsoft.com/office/drawing/2014/main" xmlns="" id="{E141FBB9-934F-7043-91E2-E01971069DC5}"/>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7" name="Rechteck 26">
            <a:extLst>
              <a:ext uri="{FF2B5EF4-FFF2-40B4-BE49-F238E27FC236}">
                <a16:creationId xmlns:a16="http://schemas.microsoft.com/office/drawing/2014/main" xmlns=""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2629061337"/>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itelfoli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F8A194F3-2034-4FE3-BEFE-643723A077D9}"/>
              </a:ext>
            </a:extLst>
          </p:cNvPr>
          <p:cNvSpPr>
            <a:spLocks noGrp="1"/>
          </p:cNvSpPr>
          <p:nvPr>
            <p:ph type="ctrTitle" hasCustomPrompt="1"/>
          </p:nvPr>
        </p:nvSpPr>
        <p:spPr>
          <a:xfrm>
            <a:off x="731838" y="3276560"/>
            <a:ext cx="10801350" cy="2146142"/>
          </a:xfrm>
        </p:spPr>
        <p:txBody>
          <a:bodyPr lIns="0" tIns="0" rIns="0" bIns="0" anchor="t">
            <a:normAutofit/>
          </a:bodyPr>
          <a:lstStyle>
            <a:lvl1pPr algn="l">
              <a:lnSpc>
                <a:spcPts val="5400"/>
              </a:lnSpc>
              <a:defRPr sz="6000" b="1" cap="all" baseline="0"/>
            </a:lvl1pPr>
          </a:lstStyle>
          <a:p>
            <a:r>
              <a:rPr lang="de-DE" dirty="0"/>
              <a:t>Ein langer </a:t>
            </a:r>
            <a:br>
              <a:rPr lang="de-DE" dirty="0"/>
            </a:br>
            <a:r>
              <a:rPr lang="de-DE" dirty="0"/>
              <a:t>Präsentationstitel</a:t>
            </a:r>
            <a:br>
              <a:rPr lang="de-DE" dirty="0"/>
            </a:br>
            <a:r>
              <a:rPr lang="de-DE" dirty="0"/>
              <a:t>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xmlns="" id="{EEA814D9-3515-49FE-A16F-5FD7B8536498}"/>
              </a:ext>
            </a:extLst>
          </p:cNvPr>
          <p:cNvSpPr>
            <a:spLocks noGrp="1"/>
          </p:cNvSpPr>
          <p:nvPr>
            <p:ph type="body" sz="quarter" idx="12" hasCustomPrompt="1"/>
          </p:nvPr>
        </p:nvSpPr>
        <p:spPr>
          <a:xfrm>
            <a:off x="731838" y="2802998"/>
            <a:ext cx="5616891" cy="427040"/>
          </a:xfrm>
        </p:spPr>
        <p:txBody>
          <a:bodyPr wrap="square" lIns="0" tIns="0" rIns="0" bIns="0">
            <a:spAutoFit/>
          </a:bodyPr>
          <a:lstStyle>
            <a:lvl1pPr marL="0" indent="0">
              <a:buNone/>
              <a:defRPr sz="3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a16="http://schemas.microsoft.com/office/drawing/2014/main" xmlns="" id="{E4A7E07D-FEF5-3346-A4A1-30D9D009BE25}"/>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a16="http://schemas.microsoft.com/office/drawing/2014/main" xmlns=""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xmlns=""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xmlns=""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Subtitle 2">
            <a:extLst>
              <a:ext uri="{FF2B5EF4-FFF2-40B4-BE49-F238E27FC236}">
                <a16:creationId xmlns:a16="http://schemas.microsoft.com/office/drawing/2014/main" xmlns="" id="{A1B8A46B-10E0-CD43-B13B-125117595F4B}"/>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xmlns="" id="{C38DFFC3-F907-134C-8377-E4B56DE35CE4}"/>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a16="http://schemas.microsoft.com/office/drawing/2014/main" xmlns=""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1912060261"/>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Kap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6000" y="0"/>
            <a:ext cx="6096797" cy="5347187"/>
          </a:xfrm>
          <a:prstGeom prst="rect">
            <a:avLst/>
          </a:prstGeom>
        </p:spPr>
      </p:pic>
      <p:sp>
        <p:nvSpPr>
          <p:cNvPr id="11" name="Title 1">
            <a:extLst>
              <a:ext uri="{FF2B5EF4-FFF2-40B4-BE49-F238E27FC236}">
                <a16:creationId xmlns:a16="http://schemas.microsoft.com/office/drawing/2014/main" xmlns="" id="{E5DF7BBB-2448-412E-9794-E6DE1DB1B196}"/>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a16="http://schemas.microsoft.com/office/drawing/2014/main" xmlns="" id="{F4BB5F66-8407-44EB-8E7C-5D46C51A0863}"/>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grpSp>
        <p:nvGrpSpPr>
          <p:cNvPr id="18" name="Gruppieren 17">
            <a:extLst>
              <a:ext uri="{FF2B5EF4-FFF2-40B4-BE49-F238E27FC236}">
                <a16:creationId xmlns:a16="http://schemas.microsoft.com/office/drawing/2014/main" xmlns="" id="{79321353-6B05-1446-9369-009ACB17BC5B}"/>
              </a:ext>
            </a:extLst>
          </p:cNvPr>
          <p:cNvGrpSpPr/>
          <p:nvPr userDrawn="1"/>
        </p:nvGrpSpPr>
        <p:grpSpPr>
          <a:xfrm>
            <a:off x="470403" y="-1"/>
            <a:ext cx="2219497" cy="1422654"/>
            <a:chOff x="3802183" y="1611923"/>
            <a:chExt cx="2219497" cy="1422654"/>
          </a:xfrm>
        </p:grpSpPr>
        <p:sp>
          <p:nvSpPr>
            <p:cNvPr id="19" name="Rechteck 18">
              <a:extLst>
                <a:ext uri="{FF2B5EF4-FFF2-40B4-BE49-F238E27FC236}">
                  <a16:creationId xmlns:a16="http://schemas.microsoft.com/office/drawing/2014/main" xmlns=""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xmlns=""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xmlns=""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Subtitle 2">
            <a:extLst>
              <a:ext uri="{FF2B5EF4-FFF2-40B4-BE49-F238E27FC236}">
                <a16:creationId xmlns:a16="http://schemas.microsoft.com/office/drawing/2014/main" xmlns="" id="{158ACDF1-82FC-7A47-ABEA-F32CB46C84BE}"/>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xmlns="" id="{8423565D-253F-5242-9414-C6FBE4F962AE}"/>
              </a:ext>
            </a:extLst>
          </p:cNvPr>
          <p:cNvSpPr>
            <a:spLocks noGrp="1"/>
          </p:cNvSpPr>
          <p:nvPr>
            <p:ph type="body" sz="quarter" idx="14"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4" name="Rechteck 23">
            <a:extLst>
              <a:ext uri="{FF2B5EF4-FFF2-40B4-BE49-F238E27FC236}">
                <a16:creationId xmlns:a16="http://schemas.microsoft.com/office/drawing/2014/main" xmlns=""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833319443"/>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Kapitelfoli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xmlns="" id="{FC826978-CACE-47D8-A9B6-4AFD5299CB84}"/>
              </a:ext>
            </a:extLst>
          </p:cNvPr>
          <p:cNvSpPr>
            <a:spLocks noGrp="1"/>
          </p:cNvSpPr>
          <p:nvPr>
            <p:ph type="pic" sz="quarter" idx="14"/>
          </p:nvPr>
        </p:nvSpPr>
        <p:spPr>
          <a:xfrm>
            <a:off x="6096000" y="0"/>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a16="http://schemas.microsoft.com/office/drawing/2014/main" xmlns="" id="{D7CB2ED4-8B0E-3748-8081-A8CDE486B31D}"/>
              </a:ext>
            </a:extLst>
          </p:cNvPr>
          <p:cNvSpPr>
            <a:spLocks noGrp="1"/>
          </p:cNvSpPr>
          <p:nvPr>
            <p:ph type="ctrTitle" hasCustomPrompt="1"/>
          </p:nvPr>
        </p:nvSpPr>
        <p:spPr>
          <a:xfrm>
            <a:off x="742911" y="3881238"/>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a16="http://schemas.microsoft.com/office/drawing/2014/main" xmlns="" id="{53EFE766-9417-DF4F-AB3A-9F059496C921}"/>
              </a:ext>
            </a:extLst>
          </p:cNvPr>
          <p:cNvGrpSpPr/>
          <p:nvPr userDrawn="1"/>
        </p:nvGrpSpPr>
        <p:grpSpPr>
          <a:xfrm>
            <a:off x="470403" y="-1"/>
            <a:ext cx="2219497" cy="1422654"/>
            <a:chOff x="3802183" y="1611923"/>
            <a:chExt cx="2219497" cy="1422654"/>
          </a:xfrm>
        </p:grpSpPr>
        <p:sp>
          <p:nvSpPr>
            <p:cNvPr id="25" name="Rechteck 24">
              <a:extLst>
                <a:ext uri="{FF2B5EF4-FFF2-40B4-BE49-F238E27FC236}">
                  <a16:creationId xmlns:a16="http://schemas.microsoft.com/office/drawing/2014/main" xmlns=""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Picture 7" descr="WWK-Logo-_Eine starke Gemeinschaft_CMYK">
              <a:extLst>
                <a:ext uri="{FF2B5EF4-FFF2-40B4-BE49-F238E27FC236}">
                  <a16:creationId xmlns:a16="http://schemas.microsoft.com/office/drawing/2014/main" xmlns=""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a16="http://schemas.microsoft.com/office/drawing/2014/main" xmlns="" id="{6F99AAC1-E145-CF40-9C48-DBB1A65A4642}"/>
              </a:ext>
            </a:extLst>
          </p:cNvPr>
          <p:cNvSpPr>
            <a:spLocks noGrp="1"/>
          </p:cNvSpPr>
          <p:nvPr>
            <p:ph type="body" sz="quarter" idx="12" hasCustomPrompt="1"/>
          </p:nvPr>
        </p:nvSpPr>
        <p:spPr>
          <a:xfrm>
            <a:off x="743487" y="3532670"/>
            <a:ext cx="5244563" cy="284693"/>
          </a:xfrm>
        </p:spPr>
        <p:txBody>
          <a:bodyPr wrap="square" lIns="0" tIns="0" rIns="0" bIns="0">
            <a:spAutoFit/>
          </a:bodyPr>
          <a:lstStyle>
            <a:lvl1pPr marL="0" indent="0">
              <a:buNone/>
              <a:defRPr sz="200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Platz für eine </a:t>
            </a:r>
            <a:r>
              <a:rPr lang="de-DE" dirty="0" err="1"/>
              <a:t>Topline</a:t>
            </a:r>
            <a:endParaRPr lang="de-DE" dirty="0"/>
          </a:p>
        </p:txBody>
      </p:sp>
      <p:sp>
        <p:nvSpPr>
          <p:cNvPr id="13" name="Rechteck 12">
            <a:extLst>
              <a:ext uri="{FF2B5EF4-FFF2-40B4-BE49-F238E27FC236}">
                <a16:creationId xmlns:a16="http://schemas.microsoft.com/office/drawing/2014/main" xmlns=""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ubtitle 2">
            <a:extLst>
              <a:ext uri="{FF2B5EF4-FFF2-40B4-BE49-F238E27FC236}">
                <a16:creationId xmlns:a16="http://schemas.microsoft.com/office/drawing/2014/main" xmlns="" id="{8539779D-60F8-DC4D-AFEE-44F5D6A88AD8}"/>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a16="http://schemas.microsoft.com/office/drawing/2014/main" xmlns="" id="{3A32DAB3-3CEC-F74E-BF8B-4873F3CB35E5}"/>
              </a:ext>
            </a:extLst>
          </p:cNvPr>
          <p:cNvSpPr>
            <a:spLocks noGrp="1"/>
          </p:cNvSpPr>
          <p:nvPr>
            <p:ph type="body" sz="quarter" idx="15"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6" name="Rechteck 15">
            <a:extLst>
              <a:ext uri="{FF2B5EF4-FFF2-40B4-BE49-F238E27FC236}">
                <a16:creationId xmlns:a16="http://schemas.microsoft.com/office/drawing/2014/main" xmlns=""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6"/>
              </a:solidFill>
            </a:endParaRPr>
          </a:p>
        </p:txBody>
      </p:sp>
    </p:spTree>
    <p:extLst>
      <p:ext uri="{BB962C8B-B14F-4D97-AF65-F5344CB8AC3E}">
        <p14:creationId xmlns:p14="http://schemas.microsoft.com/office/powerpoint/2010/main" val="896651347"/>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Agend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xmlns="" id="{FACA7FE4-5B19-405D-A6A7-3B7B56FEB80C}"/>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a:solidFill>
                  <a:schemeClr val="tx2"/>
                </a:solidFill>
              </a:rPr>
              <a:t>Agenda</a:t>
            </a:r>
          </a:p>
        </p:txBody>
      </p:sp>
      <p:sp>
        <p:nvSpPr>
          <p:cNvPr id="13" name="Rechteck 12">
            <a:extLst>
              <a:ext uri="{FF2B5EF4-FFF2-40B4-BE49-F238E27FC236}">
                <a16:creationId xmlns:a16="http://schemas.microsoft.com/office/drawing/2014/main" xmlns=""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E866822A-DBE2-4C42-9132-636D3DDDB95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Slide Number Placeholder 5">
            <a:extLst>
              <a:ext uri="{FF2B5EF4-FFF2-40B4-BE49-F238E27FC236}">
                <a16:creationId xmlns:a16="http://schemas.microsoft.com/office/drawing/2014/main" xmlns="" id="{961EAEEB-610E-4995-B934-0F6EE51D22BD}"/>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xmlns=""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xmlns="" id="{B9ED9549-BE7D-47DC-BB6A-65372FD6401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18" name="Rechteck 17">
            <a:extLst>
              <a:ext uri="{FF2B5EF4-FFF2-40B4-BE49-F238E27FC236}">
                <a16:creationId xmlns:a16="http://schemas.microsoft.com/office/drawing/2014/main" xmlns="" id="{FAEE99AE-8769-4E15-8181-6A7BB6EA0716}"/>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Content Placeholder 2">
            <a:extLst>
              <a:ext uri="{FF2B5EF4-FFF2-40B4-BE49-F238E27FC236}">
                <a16:creationId xmlns:a16="http://schemas.microsoft.com/office/drawing/2014/main" xmlns="" id="{90037F95-9619-4B76-A5DA-1036AE903698}"/>
              </a:ext>
            </a:extLst>
          </p:cNvPr>
          <p:cNvSpPr>
            <a:spLocks noGrp="1"/>
          </p:cNvSpPr>
          <p:nvPr>
            <p:ph idx="1" hasCustomPrompt="1"/>
          </p:nvPr>
        </p:nvSpPr>
        <p:spPr>
          <a:xfrm>
            <a:off x="731838" y="1268413"/>
            <a:ext cx="10801349" cy="4860924"/>
          </a:xfrm>
        </p:spPr>
        <p:txBody>
          <a:bodyPr lIns="0" tIns="0" rIns="0" bIns="0">
            <a:normAutofit/>
          </a:bodyPr>
          <a:lstStyle>
            <a:lvl1pPr marL="180000" indent="-180000">
              <a:buClr>
                <a:schemeClr val="accent2"/>
              </a:buClr>
              <a:defRPr sz="2400">
                <a:solidFill>
                  <a:schemeClr val="tx1"/>
                </a:solidFill>
              </a:defRPr>
            </a:lvl1pPr>
            <a:lvl2pPr>
              <a:defRPr sz="2000"/>
            </a:lvl2pPr>
            <a:lvl3pPr>
              <a:defRPr sz="18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1206895345"/>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799" userDrawn="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userDrawn="1">
          <p15:clr>
            <a:srgbClr val="FBAE40"/>
          </p15:clr>
        </p15:guide>
        <p15:guide id="12" orient="horz" pos="1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Inhal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8" cy="6129338"/>
          </a:xfrm>
          <a:prstGeom prst="rect">
            <a:avLst/>
          </a:prstGeom>
        </p:spPr>
      </p:pic>
      <p:sp>
        <p:nvSpPr>
          <p:cNvPr id="9" name="Rechteck 8">
            <a:extLst>
              <a:ext uri="{FF2B5EF4-FFF2-40B4-BE49-F238E27FC236}">
                <a16:creationId xmlns:a16="http://schemas.microsoft.com/office/drawing/2014/main" xmlns=""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0" name="Rechteck 9">
            <a:extLst>
              <a:ext uri="{FF2B5EF4-FFF2-40B4-BE49-F238E27FC236}">
                <a16:creationId xmlns:a16="http://schemas.microsoft.com/office/drawing/2014/main" xmlns="" id="{DDFF1963-4FBF-BF48-BE4B-78ACF125249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Slide Number Placeholder 5">
            <a:extLst>
              <a:ext uri="{FF2B5EF4-FFF2-40B4-BE49-F238E27FC236}">
                <a16:creationId xmlns:a16="http://schemas.microsoft.com/office/drawing/2014/main" xmlns="" id="{1B82E99B-8ADC-3D4E-A5C4-790C3F9D8558}"/>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2" name="Picture 7" descr="WWK-Logo-_Eine starke Gemeinschaft_CMYK">
            <a:extLst>
              <a:ext uri="{FF2B5EF4-FFF2-40B4-BE49-F238E27FC236}">
                <a16:creationId xmlns:a16="http://schemas.microsoft.com/office/drawing/2014/main" xmlns=""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xmlns="" id="{66ED4B6E-84F6-C94A-B25D-ABBDF53EF454}"/>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Rechteck 19">
            <a:extLst>
              <a:ext uri="{FF2B5EF4-FFF2-40B4-BE49-F238E27FC236}">
                <a16:creationId xmlns:a16="http://schemas.microsoft.com/office/drawing/2014/main" xmlns="" id="{A6AC97E0-A887-A94C-9B1A-76CBCD4F238C}"/>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607170151"/>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Inhal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129338"/>
          </a:xfrm>
          <a:prstGeom prst="rect">
            <a:avLst/>
          </a:prstGeom>
        </p:spPr>
      </p:pic>
      <p:sp>
        <p:nvSpPr>
          <p:cNvPr id="10" name="Rechteck 9">
            <a:extLst>
              <a:ext uri="{FF2B5EF4-FFF2-40B4-BE49-F238E27FC236}">
                <a16:creationId xmlns:a16="http://schemas.microsoft.com/office/drawing/2014/main" xmlns=""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xmlns="" id="{E4DAC996-08A6-6A46-83F9-423F88EC9A01}"/>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Slide Number Placeholder 5">
            <a:extLst>
              <a:ext uri="{FF2B5EF4-FFF2-40B4-BE49-F238E27FC236}">
                <a16:creationId xmlns:a16="http://schemas.microsoft.com/office/drawing/2014/main" xmlns="" id="{BDE67387-16EA-CF4E-88BE-0068D28A98F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xmlns=""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xmlns="" id="{50E36813-0270-C542-8BE1-820254F5324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1" name="Rechteck 20">
            <a:extLst>
              <a:ext uri="{FF2B5EF4-FFF2-40B4-BE49-F238E27FC236}">
                <a16:creationId xmlns:a16="http://schemas.microsoft.com/office/drawing/2014/main" xmlns="" id="{A646020F-C59C-6E4E-A440-E19363F43174}"/>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621964192"/>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0"/>
            <a:ext cx="12191998" cy="3987145"/>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0823195C-5163-3248-B485-BACF5F37B017}"/>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B2F39F1B-6F34-CF4C-A6E4-B6EC2452B79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9E7B2DA-4992-214B-BBBD-3F4CFFF3EFFC}"/>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33F3C6FC-DBAA-A242-AD27-DF662E2EB2C1}"/>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483300546"/>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0"/>
            <a:ext cx="12191997" cy="3987144"/>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err="1">
                <a:ln>
                  <a:noFill/>
                </a:ln>
                <a:solidFill>
                  <a:srgbClr val="009036"/>
                </a:solidFill>
                <a:effectLst/>
                <a:uLnTx/>
                <a:uFillTx/>
                <a:latin typeface="+mj-lt"/>
                <a:ea typeface="+mj-ea"/>
                <a:cs typeface="+mj-cs"/>
              </a:rPr>
              <a:t>kaffeepause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FBA93480-2A9D-2343-B815-83F1CFF5C7F0}"/>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8475D837-AD9D-A54B-B3EE-0FCED761467A}"/>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7E5C516-B610-C848-9CB0-FB3488B8CBC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D66E448A-0928-DB40-A597-DFCB5EBB24C7}"/>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3085278432"/>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Mittags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6" cy="3987144"/>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Mittagspause</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1FF3BB53-442C-8840-B381-FEE0003D988B}"/>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1F95BD35-6530-9F42-96B8-48ACF091679B}"/>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C5205B3B-B650-2245-A205-A92A8CDED7A7}"/>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56E5058A-F59B-C84F-8010-9000E1B89EA2}"/>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719592217"/>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Frage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3987146"/>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773853"/>
            <a:ext cx="10801350"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Noch fragen?</a:t>
            </a:r>
            <a:endParaRPr lang="de-DE" sz="3600" b="1" cap="all" baseline="0" dirty="0">
              <a:latin typeface="+mj-lt"/>
            </a:endParaRP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5677294B-FCD4-F646-BCCD-A4267C0BFB73}"/>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30159B41-1CDB-3A4E-B68C-1813372051B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71D55A14-53EE-F644-91E8-B7F2269E68D9}"/>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9C4413F8-5604-7C41-B953-5D2374B8A50E}"/>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403394086"/>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Handyaus">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5" y="0"/>
            <a:ext cx="12191995" cy="3987146"/>
          </a:xfrm>
          <a:prstGeom prst="rect">
            <a:avLst/>
          </a:prstGeom>
        </p:spPr>
      </p:pic>
      <p:sp>
        <p:nvSpPr>
          <p:cNvPr id="11" name="Textfeld 10">
            <a:extLst>
              <a:ext uri="{FF2B5EF4-FFF2-40B4-BE49-F238E27FC236}">
                <a16:creationId xmlns:a16="http://schemas.microsoft.com/office/drawing/2014/main" xmlns="" id="{EA0B8F5D-7683-496A-80E7-B63700AC0C25}"/>
              </a:ext>
            </a:extLst>
          </p:cNvPr>
          <p:cNvSpPr txBox="1"/>
          <p:nvPr userDrawn="1"/>
        </p:nvSpPr>
        <p:spPr>
          <a:xfrm>
            <a:off x="682966" y="4252299"/>
            <a:ext cx="10801350" cy="1304863"/>
          </a:xfrm>
          <a:prstGeom prst="rect">
            <a:avLst/>
          </a:prstGeom>
          <a:noFill/>
        </p:spPr>
        <p:txBody>
          <a:bodyPr wrap="square" lIns="0" tIns="0" rIns="0" bIns="0" rtlCol="0">
            <a:noAutofit/>
          </a:bodyPr>
          <a:lstStyle/>
          <a:p>
            <a:pPr>
              <a:lnSpc>
                <a:spcPts val="5400"/>
              </a:lnSpc>
            </a:pPr>
            <a:r>
              <a:rPr kumimoji="0" lang="de-DE" sz="6000" b="1" i="0" u="none" strike="noStrike" kern="1200" cap="all" spc="0" normalizeH="0" baseline="0" noProof="0" dirty="0">
                <a:ln>
                  <a:noFill/>
                </a:ln>
                <a:solidFill>
                  <a:srgbClr val="009036"/>
                </a:solidFill>
                <a:effectLst/>
                <a:uLnTx/>
                <a:uFillTx/>
                <a:latin typeface="+mj-lt"/>
                <a:ea typeface="+mj-ea"/>
                <a:cs typeface="+mj-cs"/>
              </a:rPr>
              <a:t>Bitte schalten sie ihr </a:t>
            </a:r>
            <a:r>
              <a:rPr kumimoji="0" lang="de-DE" sz="6000" b="1" i="0" u="none" strike="noStrike" kern="1200" cap="all" spc="0" normalizeH="0" baseline="0" noProof="0" dirty="0" err="1">
                <a:ln>
                  <a:noFill/>
                </a:ln>
                <a:solidFill>
                  <a:srgbClr val="009036"/>
                </a:solidFill>
                <a:effectLst/>
                <a:uLnTx/>
                <a:uFillTx/>
                <a:latin typeface="+mj-lt"/>
                <a:ea typeface="+mj-ea"/>
                <a:cs typeface="+mj-cs"/>
              </a:rPr>
              <a:t>smartphone</a:t>
            </a:r>
            <a:r>
              <a:rPr kumimoji="0" lang="de-DE" sz="6000" b="1" i="0" u="none" strike="noStrike" kern="1200" cap="all" spc="0" normalizeH="0" baseline="0" noProof="0" dirty="0">
                <a:ln>
                  <a:noFill/>
                </a:ln>
                <a:solidFill>
                  <a:srgbClr val="009036"/>
                </a:solidFill>
                <a:effectLst/>
                <a:uLnTx/>
                <a:uFillTx/>
                <a:latin typeface="+mj-lt"/>
                <a:ea typeface="+mj-ea"/>
                <a:cs typeface="+mj-cs"/>
              </a:rPr>
              <a:t> aus</a:t>
            </a:r>
          </a:p>
        </p:txBody>
      </p:sp>
      <p:sp>
        <p:nvSpPr>
          <p:cNvPr id="10" name="Subtitle 2">
            <a:extLst>
              <a:ext uri="{FF2B5EF4-FFF2-40B4-BE49-F238E27FC236}">
                <a16:creationId xmlns:a16="http://schemas.microsoft.com/office/drawing/2014/main" xmlns="" id="{D09695A9-02D8-498C-AADC-0C0CD3FBCB79}"/>
              </a:ext>
            </a:extLst>
          </p:cNvPr>
          <p:cNvSpPr>
            <a:spLocks noGrp="1"/>
          </p:cNvSpPr>
          <p:nvPr>
            <p:ph type="subTitle" idx="1" hasCustomPrompt="1"/>
          </p:nvPr>
        </p:nvSpPr>
        <p:spPr>
          <a:xfrm>
            <a:off x="731837" y="5569452"/>
            <a:ext cx="10801350" cy="547143"/>
          </a:xfrm>
        </p:spPr>
        <p:txBody>
          <a:bodyPr lIns="0" tIns="0" rIns="0" bIns="0">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xmlns=""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xmlns="" id="{A7884AE5-0370-3847-8C22-5F7DB8E06075}"/>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lide Number Placeholder 5">
            <a:extLst>
              <a:ext uri="{FF2B5EF4-FFF2-40B4-BE49-F238E27FC236}">
                <a16:creationId xmlns:a16="http://schemas.microsoft.com/office/drawing/2014/main" xmlns="" id="{ED3C2186-887F-334E-8BF0-1059D9B56E1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xmlns=""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5FC2D301-80C8-6B4A-8D10-8CA4449759A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7F09A2C9-E9AF-9749-B966-D6B1F25B966D}"/>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438811648"/>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Inhal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xmlns=""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9" name="Rechteck 8">
            <a:extLst>
              <a:ext uri="{FF2B5EF4-FFF2-40B4-BE49-F238E27FC236}">
                <a16:creationId xmlns:a16="http://schemas.microsoft.com/office/drawing/2014/main" xmlns="" id="{D42EACC5-E928-454A-B52D-60E8E8410D12}"/>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Slide Number Placeholder 5">
            <a:extLst>
              <a:ext uri="{FF2B5EF4-FFF2-40B4-BE49-F238E27FC236}">
                <a16:creationId xmlns:a16="http://schemas.microsoft.com/office/drawing/2014/main" xmlns="" id="{F96BCF56-6D1D-3346-987F-9DB1D17D32E0}"/>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1" name="Picture 7" descr="WWK-Logo-_Eine starke Gemeinschaft_CMYK">
            <a:extLst>
              <a:ext uri="{FF2B5EF4-FFF2-40B4-BE49-F238E27FC236}">
                <a16:creationId xmlns:a16="http://schemas.microsoft.com/office/drawing/2014/main" xmlns=""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a16="http://schemas.microsoft.com/office/drawing/2014/main" xmlns="" id="{27D4DAC9-7848-454B-9C52-A855F5266D2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19" name="Rechteck 18">
            <a:extLst>
              <a:ext uri="{FF2B5EF4-FFF2-40B4-BE49-F238E27FC236}">
                <a16:creationId xmlns:a16="http://schemas.microsoft.com/office/drawing/2014/main" xmlns="" id="{F89E7F5B-0790-4240-BED5-2CD0CC00767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2711248260"/>
      </p:ext>
    </p:extLst>
  </p:cSld>
  <p:clrMapOvr>
    <a:masterClrMapping/>
  </p:clrMapOvr>
  <p:extLst mod="1">
    <p:ext uri="{DCECCB84-F9BA-43D5-87BE-67443E8EF086}">
      <p15:sldGuideLst xmlns:p15="http://schemas.microsoft.com/office/powerpoint/2012/main" xmlns="">
        <p15:guide id="1" pos="461">
          <p15:clr>
            <a:srgbClr val="FBAE40"/>
          </p15:clr>
        </p15:guide>
        <p15:guide id="2" orient="horz" pos="3861" userDrawn="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userDrawn="1">
          <p15:clr>
            <a:srgbClr val="FBAE40"/>
          </p15:clr>
        </p15:guide>
        <p15:guide id="10" pos="5087">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1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xmlns="" id="{34D952A9-A4C6-425E-B9F9-1382EAD376C3}"/>
              </a:ext>
            </a:extLst>
          </p:cNvPr>
          <p:cNvSpPr>
            <a:spLocks noGrp="1"/>
          </p:cNvSpPr>
          <p:nvPr>
            <p:ph idx="1"/>
          </p:nvPr>
        </p:nvSpPr>
        <p:spPr>
          <a:xfrm>
            <a:off x="731837" y="1268412"/>
            <a:ext cx="10801350"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a16="http://schemas.microsoft.com/office/drawing/2014/main" xmlns="" id="{C5DE1A6D-AB04-4166-8378-7D05202CC15E}"/>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a16="http://schemas.microsoft.com/office/drawing/2014/main" xmlns=""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xmlns="" id="{5388404E-778D-0445-AEBA-098287DEC48E}"/>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Slide Number Placeholder 5">
            <a:extLst>
              <a:ext uri="{FF2B5EF4-FFF2-40B4-BE49-F238E27FC236}">
                <a16:creationId xmlns:a16="http://schemas.microsoft.com/office/drawing/2014/main" xmlns="" id="{CD10EDA0-4A46-2846-8625-4964D38AD931}"/>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4" name="Picture 7" descr="WWK-Logo-_Eine starke Gemeinschaft_CMYK">
            <a:extLst>
              <a:ext uri="{FF2B5EF4-FFF2-40B4-BE49-F238E27FC236}">
                <a16:creationId xmlns:a16="http://schemas.microsoft.com/office/drawing/2014/main" xmlns=""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xmlns="" id="{6A9C6F28-3B55-3845-A4B8-3DB7BB125AC8}"/>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C7990AE1-3D83-C246-A8ED-7C1460B579DF}"/>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687236283"/>
      </p:ext>
    </p:extLst>
  </p:cSld>
  <p:clrMapOvr>
    <a:masterClrMapping/>
  </p:clrMapOvr>
  <p:extLst mod="1">
    <p:ext uri="{DCECCB84-F9BA-43D5-87BE-67443E8EF086}">
      <p15:sldGuideLst xmlns:p15="http://schemas.microsoft.com/office/powerpoint/2012/main" xmlns="">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3863">
          <p15:clr>
            <a:srgbClr val="FBAE40"/>
          </p15:clr>
        </p15:guide>
        <p15:guide id="9" orient="horz" pos="799" userDrawn="1">
          <p15:clr>
            <a:srgbClr val="FBAE40"/>
          </p15:clr>
        </p15:guide>
        <p15:guide id="10" orient="horz" pos="3861" userDrawn="1">
          <p15:clr>
            <a:srgbClr val="FBAE40"/>
          </p15:clr>
        </p15:guide>
        <p15:guide id="11" orient="horz" pos="686" userDrawn="1">
          <p15:clr>
            <a:srgbClr val="FBAE40"/>
          </p15:clr>
        </p15:guide>
        <p15:guide id="12" orient="horz" pos="1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2Spalte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xmlns="" id="{86171793-1F7B-854A-B477-FB49C96210F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a16="http://schemas.microsoft.com/office/drawing/2014/main" xmlns="" id="{0BBA0C9F-45F6-2E4B-AA1D-67642737E417}"/>
              </a:ext>
            </a:extLst>
          </p:cNvPr>
          <p:cNvSpPr>
            <a:spLocks noGrp="1"/>
          </p:cNvSpPr>
          <p:nvPr>
            <p:ph idx="1"/>
          </p:nvPr>
        </p:nvSpPr>
        <p:spPr>
          <a:xfrm>
            <a:off x="731837" y="1268412"/>
            <a:ext cx="5252244"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xmlns="" id="{0B796774-0B54-5F4C-8CA4-833F595E9131}"/>
              </a:ext>
            </a:extLst>
          </p:cNvPr>
          <p:cNvSpPr>
            <a:spLocks noGrp="1"/>
          </p:cNvSpPr>
          <p:nvPr>
            <p:ph idx="13"/>
          </p:nvPr>
        </p:nvSpPr>
        <p:spPr>
          <a:xfrm>
            <a:off x="6204744" y="1268413"/>
            <a:ext cx="5328445" cy="4860925"/>
          </a:xfrm>
        </p:spPr>
        <p:txBody>
          <a:bodyPr lIns="0" tIns="0" rIns="0" bIns="0">
            <a:normAutofit/>
          </a:bodyPr>
          <a:lstStyle>
            <a:lvl1pPr>
              <a:defRPr sz="24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a16="http://schemas.microsoft.com/office/drawing/2014/main" xmlns=""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3" name="Rechteck 12">
            <a:extLst>
              <a:ext uri="{FF2B5EF4-FFF2-40B4-BE49-F238E27FC236}">
                <a16:creationId xmlns:a16="http://schemas.microsoft.com/office/drawing/2014/main" xmlns="" id="{5E9D9E96-573E-B34E-B1F0-4AB036C3AFCD}"/>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lide Number Placeholder 5">
            <a:extLst>
              <a:ext uri="{FF2B5EF4-FFF2-40B4-BE49-F238E27FC236}">
                <a16:creationId xmlns:a16="http://schemas.microsoft.com/office/drawing/2014/main" xmlns="" id="{4CD48329-23C8-4849-B5C0-06B15A4322F9}"/>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1" name="Picture 7" descr="WWK-Logo-_Eine starke Gemeinschaft_CMYK">
            <a:extLst>
              <a:ext uri="{FF2B5EF4-FFF2-40B4-BE49-F238E27FC236}">
                <a16:creationId xmlns:a16="http://schemas.microsoft.com/office/drawing/2014/main" xmlns=""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xmlns="" id="{34277887-CCE8-2141-A2EC-F40CF04D19C2}"/>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3" name="Rechteck 22">
            <a:extLst>
              <a:ext uri="{FF2B5EF4-FFF2-40B4-BE49-F238E27FC236}">
                <a16:creationId xmlns:a16="http://schemas.microsoft.com/office/drawing/2014/main" xmlns="" id="{D162DEDC-94AB-4F47-AA9A-E6C5E936B198}"/>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282116948"/>
      </p:ext>
    </p:extLst>
  </p:cSld>
  <p:clrMapOvr>
    <a:masterClrMapping/>
  </p:clrMapOvr>
  <p:extLst mod="1">
    <p:ext uri="{DCECCB84-F9BA-43D5-87BE-67443E8EF086}">
      <p15:sldGuideLst xmlns:p15="http://schemas.microsoft.com/office/powerpoint/2012/main" xmlns="">
        <p15:guide id="1" pos="461">
          <p15:clr>
            <a:srgbClr val="FBAE40"/>
          </p15:clr>
        </p15:guide>
        <p15:guide id="4" orient="horz" pos="3952" userDrawn="1">
          <p15:clr>
            <a:srgbClr val="FBAE40"/>
          </p15:clr>
        </p15:guide>
        <p15:guide id="5" pos="7265" userDrawn="1">
          <p15:clr>
            <a:srgbClr val="FBAE40"/>
          </p15:clr>
        </p15:guide>
        <p15:guide id="6" pos="3863" userDrawn="1">
          <p15:clr>
            <a:srgbClr val="FBAE40"/>
          </p15:clr>
        </p15:guide>
        <p15:guide id="7" pos="3931" userDrawn="1">
          <p15:clr>
            <a:srgbClr val="FBAE40"/>
          </p15:clr>
        </p15:guide>
        <p15:guide id="8" pos="3795">
          <p15:clr>
            <a:srgbClr val="FBAE40"/>
          </p15:clr>
        </p15:guide>
        <p15:guide id="9" orient="horz" pos="686" userDrawn="1">
          <p15:clr>
            <a:srgbClr val="FBAE40"/>
          </p15:clr>
        </p15:guide>
        <p15:guide id="10" orient="horz" pos="799" userDrawn="1">
          <p15:clr>
            <a:srgbClr val="FBAE40"/>
          </p15:clr>
        </p15:guide>
        <p15:guide id="11" orient="horz" pos="3861" userDrawn="1">
          <p15:clr>
            <a:srgbClr val="FBAE40"/>
          </p15:clr>
        </p15:guide>
        <p15:guide id="12" orient="horz" pos="4020" userDrawn="1">
          <p15:clr>
            <a:srgbClr val="FBAE40"/>
          </p15:clr>
        </p15:guide>
        <p15:guide id="13" orient="horz" pos="16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3Spalten">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xmlns="" id="{9880F86A-E697-4EE2-914D-173454659BB0}"/>
              </a:ext>
            </a:extLst>
          </p:cNvPr>
          <p:cNvSpPr>
            <a:spLocks noGrp="1"/>
          </p:cNvSpPr>
          <p:nvPr>
            <p:ph idx="1"/>
          </p:nvPr>
        </p:nvSpPr>
        <p:spPr>
          <a:xfrm>
            <a:off x="731838" y="1268414"/>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xmlns="" id="{22408356-3E97-4E72-8223-D0D4414BCA37}"/>
              </a:ext>
            </a:extLst>
          </p:cNvPr>
          <p:cNvSpPr>
            <a:spLocks noGrp="1"/>
          </p:cNvSpPr>
          <p:nvPr>
            <p:ph idx="13"/>
          </p:nvPr>
        </p:nvSpPr>
        <p:spPr>
          <a:xfrm>
            <a:off x="4407302" y="1268413"/>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a16="http://schemas.microsoft.com/office/drawing/2014/main" xmlns="" id="{09551787-AA82-4C6B-88CA-82E212D68F59}"/>
              </a:ext>
            </a:extLst>
          </p:cNvPr>
          <p:cNvSpPr>
            <a:spLocks noGrp="1"/>
          </p:cNvSpPr>
          <p:nvPr>
            <p:ph idx="14"/>
          </p:nvPr>
        </p:nvSpPr>
        <p:spPr>
          <a:xfrm>
            <a:off x="8082766" y="1268412"/>
            <a:ext cx="3455987" cy="4860925"/>
          </a:xfrm>
        </p:spPr>
        <p:txBody>
          <a:bodyPr lIns="0" tIns="0" rIns="0" bIns="0">
            <a:normAutofit/>
          </a:bodyPr>
          <a:lstStyle>
            <a:lvl1pPr>
              <a:defRPr sz="2000"/>
            </a:lvl1pPr>
            <a:lvl2pPr>
              <a:defRPr sz="1800"/>
            </a:lvl2pPr>
            <a:lvl3pPr>
              <a:defRPr sz="16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a16="http://schemas.microsoft.com/office/drawing/2014/main" xmlns="" id="{203E030A-3359-D745-8A2A-3D8DD217733B}"/>
              </a:ext>
            </a:extLst>
          </p:cNvPr>
          <p:cNvSpPr>
            <a:spLocks noGrp="1"/>
          </p:cNvSpPr>
          <p:nvPr>
            <p:ph type="title" hasCustomPrompt="1"/>
          </p:nvPr>
        </p:nvSpPr>
        <p:spPr>
          <a:xfrm>
            <a:off x="731838" y="284959"/>
            <a:ext cx="10801350" cy="804066"/>
          </a:xfrm>
        </p:spPr>
        <p:txBody>
          <a:bodyPr wrap="square" lIns="0" tIns="0" rIns="0" bIns="0" anchor="b">
            <a:spAutoFit/>
          </a:bodyPr>
          <a:lstStyle>
            <a:lvl1pPr>
              <a:lnSpc>
                <a:spcPts val="3000"/>
              </a:lnSpc>
              <a:defRPr sz="34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a16="http://schemas.microsoft.com/office/drawing/2014/main" xmlns=""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23" name="Rechteck 22">
            <a:extLst>
              <a:ext uri="{FF2B5EF4-FFF2-40B4-BE49-F238E27FC236}">
                <a16:creationId xmlns:a16="http://schemas.microsoft.com/office/drawing/2014/main" xmlns="" id="{4367200E-3A09-8542-BA1F-075C91D74144}"/>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Slide Number Placeholder 5">
            <a:extLst>
              <a:ext uri="{FF2B5EF4-FFF2-40B4-BE49-F238E27FC236}">
                <a16:creationId xmlns:a16="http://schemas.microsoft.com/office/drawing/2014/main" xmlns="" id="{AD8CEDBB-6AED-7143-BA94-DBDBBF53876E}"/>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extLst>
              <a:ext uri="{FF2B5EF4-FFF2-40B4-BE49-F238E27FC236}">
                <a16:creationId xmlns:a16="http://schemas.microsoft.com/office/drawing/2014/main" xmlns=""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xmlns="" id="{2680DA5F-3849-C242-B184-4ACD11464701}"/>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7" name="Rechteck 26">
            <a:extLst>
              <a:ext uri="{FF2B5EF4-FFF2-40B4-BE49-F238E27FC236}">
                <a16:creationId xmlns:a16="http://schemas.microsoft.com/office/drawing/2014/main" xmlns="" id="{AB500094-B821-564D-857D-C039B39B6DCA}"/>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Tree>
    <p:extLst>
      <p:ext uri="{BB962C8B-B14F-4D97-AF65-F5344CB8AC3E}">
        <p14:creationId xmlns:p14="http://schemas.microsoft.com/office/powerpoint/2010/main" val="1927856088"/>
      </p:ext>
    </p:extLst>
  </p:cSld>
  <p:clrMapOvr>
    <a:masterClrMapping/>
  </p:clrMapOvr>
  <p:extLst mod="1">
    <p:ext uri="{DCECCB84-F9BA-43D5-87BE-67443E8EF086}">
      <p15:sldGuideLst xmlns:p15="http://schemas.microsoft.com/office/powerpoint/2012/main" xmlns="">
        <p15:guide id="1" pos="461">
          <p15:clr>
            <a:srgbClr val="FBAE40"/>
          </p15:clr>
        </p15:guide>
        <p15:guide id="3" orient="horz" pos="3952" userDrawn="1">
          <p15:clr>
            <a:srgbClr val="FBAE40"/>
          </p15:clr>
        </p15:guide>
        <p15:guide id="4" orient="horz" pos="4020" userDrawn="1">
          <p15:clr>
            <a:srgbClr val="FBAE40"/>
          </p15:clr>
        </p15:guide>
        <p15:guide id="5" pos="7265">
          <p15:clr>
            <a:srgbClr val="FBAE40"/>
          </p15:clr>
        </p15:guide>
        <p15:guide id="6" pos="2774" userDrawn="1">
          <p15:clr>
            <a:srgbClr val="FBAE40"/>
          </p15:clr>
        </p15:guide>
        <p15:guide id="7" pos="4951" userDrawn="1">
          <p15:clr>
            <a:srgbClr val="FBAE40"/>
          </p15:clr>
        </p15:guide>
        <p15:guide id="8" pos="2638" userDrawn="1">
          <p15:clr>
            <a:srgbClr val="FBAE40"/>
          </p15:clr>
        </p15:guide>
        <p15:guide id="9" orient="horz" pos="799" userDrawn="1">
          <p15:clr>
            <a:srgbClr val="FBAE40"/>
          </p15:clr>
        </p15:guide>
        <p15:guide id="10" pos="5087" userDrawn="1">
          <p15:clr>
            <a:srgbClr val="FBAE40"/>
          </p15:clr>
        </p15:guide>
        <p15:guide id="11" orient="horz" pos="686" userDrawn="1">
          <p15:clr>
            <a:srgbClr val="FBAE40"/>
          </p15:clr>
        </p15:guide>
        <p15:guide id="12" orient="horz" pos="3861" userDrawn="1">
          <p15:clr>
            <a:srgbClr val="FBAE40"/>
          </p15:clr>
        </p15:guide>
        <p15:guide id="13" orient="horz" pos="1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Schlussfolie">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xmlns=""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0"/>
          </a:xfrm>
          <a:prstGeom prst="rect">
            <a:avLst/>
          </a:prstGeom>
        </p:spPr>
      </p:pic>
      <p:sp>
        <p:nvSpPr>
          <p:cNvPr id="15" name="Rechteck 14">
            <a:extLst>
              <a:ext uri="{FF2B5EF4-FFF2-40B4-BE49-F238E27FC236}">
                <a16:creationId xmlns:a16="http://schemas.microsoft.com/office/drawing/2014/main" xmlns=""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ubtitle 2">
            <a:extLst>
              <a:ext uri="{FF2B5EF4-FFF2-40B4-BE49-F238E27FC236}">
                <a16:creationId xmlns:a16="http://schemas.microsoft.com/office/drawing/2014/main" xmlns="" id="{C7D1D0E5-8A79-4EA4-9619-8FE04421D5F4}"/>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0" name="Rechteck 19">
            <a:extLst>
              <a:ext uri="{FF2B5EF4-FFF2-40B4-BE49-F238E27FC236}">
                <a16:creationId xmlns:a16="http://schemas.microsoft.com/office/drawing/2014/main" xmlns=""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uppieren 22">
            <a:extLst>
              <a:ext uri="{FF2B5EF4-FFF2-40B4-BE49-F238E27FC236}">
                <a16:creationId xmlns:a16="http://schemas.microsoft.com/office/drawing/2014/main" xmlns="" id="{82485390-76C4-CE47-BA4F-635F96EF2FC5}"/>
              </a:ext>
            </a:extLst>
          </p:cNvPr>
          <p:cNvGrpSpPr/>
          <p:nvPr userDrawn="1"/>
        </p:nvGrpSpPr>
        <p:grpSpPr>
          <a:xfrm>
            <a:off x="470403" y="-1"/>
            <a:ext cx="2219497" cy="1422654"/>
            <a:chOff x="3802183" y="1611923"/>
            <a:chExt cx="2219497" cy="1422654"/>
          </a:xfrm>
        </p:grpSpPr>
        <p:sp>
          <p:nvSpPr>
            <p:cNvPr id="24" name="Rechteck 23">
              <a:extLst>
                <a:ext uri="{FF2B5EF4-FFF2-40B4-BE49-F238E27FC236}">
                  <a16:creationId xmlns:a16="http://schemas.microsoft.com/office/drawing/2014/main" xmlns=""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Picture 7" descr="WWK-Logo-_Eine starke Gemeinschaft_CMYK">
              <a:extLst>
                <a:ext uri="{FF2B5EF4-FFF2-40B4-BE49-F238E27FC236}">
                  <a16:creationId xmlns:a16="http://schemas.microsoft.com/office/drawing/2014/main" xmlns=""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4">
            <a:extLst>
              <a:ext uri="{FF2B5EF4-FFF2-40B4-BE49-F238E27FC236}">
                <a16:creationId xmlns:a16="http://schemas.microsoft.com/office/drawing/2014/main" xmlns="" id="{03B9521B-0BD1-4D4C-8A14-CC5BE089294F}"/>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2" name="Rechteck 1">
            <a:extLst>
              <a:ext uri="{FF2B5EF4-FFF2-40B4-BE49-F238E27FC236}">
                <a16:creationId xmlns:a16="http://schemas.microsoft.com/office/drawing/2014/main" xmlns="" id="{64711AB5-89EA-664C-960C-9869B8A513BE}"/>
              </a:ext>
            </a:extLst>
          </p:cNvPr>
          <p:cNvSpPr/>
          <p:nvPr userDrawn="1"/>
        </p:nvSpPr>
        <p:spPr>
          <a:xfrm>
            <a:off x="731838" y="3968662"/>
            <a:ext cx="2164054" cy="307777"/>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WWK Versicherungen</a:t>
            </a:r>
          </a:p>
        </p:txBody>
      </p:sp>
      <p:sp>
        <p:nvSpPr>
          <p:cNvPr id="3" name="Rechteck 2">
            <a:extLst>
              <a:ext uri="{FF2B5EF4-FFF2-40B4-BE49-F238E27FC236}">
                <a16:creationId xmlns:a16="http://schemas.microsoft.com/office/drawing/2014/main" xmlns="" id="{08ADE8B5-4DEE-8940-AC92-A4EDA30AC3C6}"/>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chemeClr val="tx2"/>
                </a:solidFill>
                <a:latin typeface="+mj-lt"/>
              </a:rPr>
              <a:t>VIELEN DANK FÜR</a:t>
            </a:r>
            <a:br>
              <a:rPr lang="de-DE" sz="4000" b="1" dirty="0">
                <a:solidFill>
                  <a:schemeClr val="tx2"/>
                </a:solidFill>
                <a:latin typeface="+mj-lt"/>
              </a:rPr>
            </a:br>
            <a:r>
              <a:rPr lang="de-DE" sz="4000" b="1" dirty="0">
                <a:solidFill>
                  <a:schemeClr val="tx2"/>
                </a:solidFill>
                <a:latin typeface="+mj-lt"/>
              </a:rPr>
              <a:t>IHRE AUFMERKSAMKEIT.</a:t>
            </a:r>
          </a:p>
        </p:txBody>
      </p:sp>
    </p:spTree>
    <p:extLst>
      <p:ext uri="{BB962C8B-B14F-4D97-AF65-F5344CB8AC3E}">
        <p14:creationId xmlns:p14="http://schemas.microsoft.com/office/powerpoint/2010/main" val="79363535"/>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Schluss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F7C14848-C023-FE4B-A8C5-B27A8A0AB7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195"/>
          </a:xfrm>
          <a:prstGeom prst="rect">
            <a:avLst/>
          </a:prstGeom>
        </p:spPr>
      </p:pic>
      <p:grpSp>
        <p:nvGrpSpPr>
          <p:cNvPr id="21" name="Gruppieren 20">
            <a:extLst>
              <a:ext uri="{FF2B5EF4-FFF2-40B4-BE49-F238E27FC236}">
                <a16:creationId xmlns:a16="http://schemas.microsoft.com/office/drawing/2014/main" xmlns="" id="{BED0908E-3C0D-3E4F-BE4B-84906B69E158}"/>
              </a:ext>
            </a:extLst>
          </p:cNvPr>
          <p:cNvGrpSpPr/>
          <p:nvPr userDrawn="1"/>
        </p:nvGrpSpPr>
        <p:grpSpPr>
          <a:xfrm>
            <a:off x="470403" y="-1"/>
            <a:ext cx="2219497" cy="1422654"/>
            <a:chOff x="3802183" y="1611923"/>
            <a:chExt cx="2219497" cy="1422654"/>
          </a:xfrm>
        </p:grpSpPr>
        <p:sp>
          <p:nvSpPr>
            <p:cNvPr id="23" name="Rechteck 22">
              <a:extLst>
                <a:ext uri="{FF2B5EF4-FFF2-40B4-BE49-F238E27FC236}">
                  <a16:creationId xmlns:a16="http://schemas.microsoft.com/office/drawing/2014/main" xmlns=""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Picture 7" descr="WWK-Logo-_Eine starke Gemeinschaft_CMYK">
              <a:extLst>
                <a:ext uri="{FF2B5EF4-FFF2-40B4-BE49-F238E27FC236}">
                  <a16:creationId xmlns:a16="http://schemas.microsoft.com/office/drawing/2014/main" xmlns="" id="{8C35F4FB-0318-D24A-91A1-3C2BCDA3F06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eck 13">
            <a:extLst>
              <a:ext uri="{FF2B5EF4-FFF2-40B4-BE49-F238E27FC236}">
                <a16:creationId xmlns:a16="http://schemas.microsoft.com/office/drawing/2014/main" xmlns=""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ubtitle 2">
            <a:extLst>
              <a:ext uri="{FF2B5EF4-FFF2-40B4-BE49-F238E27FC236}">
                <a16:creationId xmlns:a16="http://schemas.microsoft.com/office/drawing/2014/main" xmlns="" id="{36E86ED7-5564-B140-8C15-C74B384F4A2C}"/>
              </a:ext>
            </a:extLst>
          </p:cNvPr>
          <p:cNvSpPr>
            <a:spLocks noGrp="1"/>
          </p:cNvSpPr>
          <p:nvPr>
            <p:ph type="subTitle" idx="1" hasCustomPrompt="1"/>
          </p:nvPr>
        </p:nvSpPr>
        <p:spPr>
          <a:xfrm>
            <a:off x="731838" y="5674087"/>
            <a:ext cx="10801350" cy="691989"/>
          </a:xfrm>
        </p:spPr>
        <p:txBody>
          <a:bodyPr lIns="0" tIns="0" rIns="0" bIns="0">
            <a:normAutofit/>
          </a:bodyPr>
          <a:lstStyle>
            <a:lvl1pPr marL="0" indent="0" algn="l">
              <a:buNone/>
              <a:defRPr sz="18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Platz für eine </a:t>
            </a:r>
            <a:r>
              <a:rPr lang="de-DE" dirty="0" err="1"/>
              <a:t>Subline</a:t>
            </a:r>
            <a:r>
              <a:rPr lang="de-DE" dirty="0"/>
              <a:t>, wenn diese benötigt wird.</a:t>
            </a:r>
            <a:endParaRPr lang="en-US" dirty="0"/>
          </a:p>
        </p:txBody>
      </p:sp>
      <p:sp>
        <p:nvSpPr>
          <p:cNvPr id="26" name="Rechteck 25">
            <a:extLst>
              <a:ext uri="{FF2B5EF4-FFF2-40B4-BE49-F238E27FC236}">
                <a16:creationId xmlns:a16="http://schemas.microsoft.com/office/drawing/2014/main" xmlns=""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platzhalter 4">
            <a:extLst>
              <a:ext uri="{FF2B5EF4-FFF2-40B4-BE49-F238E27FC236}">
                <a16:creationId xmlns:a16="http://schemas.microsoft.com/office/drawing/2014/main" xmlns="" id="{35D9AFD7-BCDB-5C46-B714-9075EFCF71A0}"/>
              </a:ext>
            </a:extLst>
          </p:cNvPr>
          <p:cNvSpPr>
            <a:spLocks noGrp="1"/>
          </p:cNvSpPr>
          <p:nvPr>
            <p:ph type="body" sz="quarter" idx="13" hasCustomPrompt="1"/>
          </p:nvPr>
        </p:nvSpPr>
        <p:spPr>
          <a:xfrm>
            <a:off x="731838" y="6493826"/>
            <a:ext cx="7146925" cy="199285"/>
          </a:xfrm>
        </p:spPr>
        <p:txBody>
          <a:bodyPr lIns="0" tIns="0" rIns="0" bIns="0">
            <a:spAutoFit/>
          </a:bodyPr>
          <a:lstStyle>
            <a:lvl1pPr marL="0" indent="0">
              <a:buNone/>
              <a:defRPr sz="1400">
                <a:solidFill>
                  <a:schemeClr val="bg1"/>
                </a:solidFill>
              </a:defRPr>
            </a:lvl1pPr>
            <a:lvl2pPr marL="457200" indent="0">
              <a:buNone/>
              <a:defRPr sz="1200">
                <a:solidFill>
                  <a:schemeClr val="accent5"/>
                </a:solidFill>
              </a:defRPr>
            </a:lvl2pPr>
            <a:lvl3pPr marL="914400" indent="0">
              <a:buNone/>
              <a:defRPr sz="1100">
                <a:solidFill>
                  <a:schemeClr val="accent5"/>
                </a:solidFill>
              </a:defRPr>
            </a:lvl3pPr>
            <a:lvl4pPr marL="1371600" indent="0">
              <a:buNone/>
              <a:defRPr sz="1050">
                <a:solidFill>
                  <a:schemeClr val="accent5"/>
                </a:solidFill>
              </a:defRPr>
            </a:lvl4pPr>
            <a:lvl5pPr marL="1828800" indent="0">
              <a:buNone/>
              <a:defRPr sz="1050">
                <a:solidFill>
                  <a:schemeClr val="accent5"/>
                </a:solidFill>
              </a:defRPr>
            </a:lvl5pPr>
          </a:lstStyle>
          <a:p>
            <a:pPr lvl="0"/>
            <a:r>
              <a:rPr lang="de-DE" dirty="0"/>
              <a:t>Datum | Bereich/Abteilung/Gruppe | Referent</a:t>
            </a:r>
          </a:p>
        </p:txBody>
      </p:sp>
      <p:sp>
        <p:nvSpPr>
          <p:cNvPr id="17" name="Rechteck 16">
            <a:extLst>
              <a:ext uri="{FF2B5EF4-FFF2-40B4-BE49-F238E27FC236}">
                <a16:creationId xmlns:a16="http://schemas.microsoft.com/office/drawing/2014/main" xmlns="" id="{5DD014E3-B2CE-AC48-83D5-2DCFD21F815A}"/>
              </a:ext>
            </a:extLst>
          </p:cNvPr>
          <p:cNvSpPr/>
          <p:nvPr userDrawn="1"/>
        </p:nvSpPr>
        <p:spPr>
          <a:xfrm>
            <a:off x="731838" y="3968662"/>
            <a:ext cx="2164054" cy="307777"/>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WWK Versicherungen</a:t>
            </a:r>
          </a:p>
        </p:txBody>
      </p:sp>
      <p:sp>
        <p:nvSpPr>
          <p:cNvPr id="19" name="Rechteck 18">
            <a:extLst>
              <a:ext uri="{FF2B5EF4-FFF2-40B4-BE49-F238E27FC236}">
                <a16:creationId xmlns:a16="http://schemas.microsoft.com/office/drawing/2014/main" xmlns="" id="{9092F67D-CF99-964D-8E31-E4AC1C96EEA4}"/>
              </a:ext>
            </a:extLst>
          </p:cNvPr>
          <p:cNvSpPr/>
          <p:nvPr userDrawn="1"/>
        </p:nvSpPr>
        <p:spPr>
          <a:xfrm>
            <a:off x="731838" y="4306436"/>
            <a:ext cx="6096000" cy="1051570"/>
          </a:xfrm>
          <a:prstGeom prst="rect">
            <a:avLst/>
          </a:prstGeom>
        </p:spPr>
        <p:txBody>
          <a:bodyPr lIns="0" tIns="0" rIns="0" bIns="0">
            <a:spAutoFit/>
          </a:bodyPr>
          <a:lstStyle/>
          <a:p>
            <a:pPr>
              <a:lnSpc>
                <a:spcPts val="4000"/>
              </a:lnSpc>
            </a:pPr>
            <a:r>
              <a:rPr lang="de-DE" sz="4000" b="1" dirty="0">
                <a:solidFill>
                  <a:schemeClr val="tx2"/>
                </a:solidFill>
                <a:latin typeface="+mj-lt"/>
              </a:rPr>
              <a:t>VIELEN DANK FÜR</a:t>
            </a:r>
            <a:br>
              <a:rPr lang="de-DE" sz="4000" b="1" dirty="0">
                <a:solidFill>
                  <a:schemeClr val="tx2"/>
                </a:solidFill>
                <a:latin typeface="+mj-lt"/>
              </a:rPr>
            </a:br>
            <a:r>
              <a:rPr lang="de-DE" sz="4000" b="1" dirty="0">
                <a:solidFill>
                  <a:schemeClr val="tx2"/>
                </a:solidFill>
                <a:latin typeface="+mj-lt"/>
              </a:rPr>
              <a:t>IHRE AUFMERKSAMKEIT.</a:t>
            </a:r>
          </a:p>
        </p:txBody>
      </p:sp>
    </p:spTree>
    <p:extLst>
      <p:ext uri="{BB962C8B-B14F-4D97-AF65-F5344CB8AC3E}">
        <p14:creationId xmlns:p14="http://schemas.microsoft.com/office/powerpoint/2010/main" val="707932378"/>
      </p:ext>
    </p:extLst>
  </p:cSld>
  <p:clrMapOvr>
    <a:masterClrMapping/>
  </p:clrMapOvr>
  <p:extLst mod="1">
    <p:ext uri="{DCECCB84-F9BA-43D5-87BE-67443E8EF086}">
      <p15:sldGuideLst xmlns:p15="http://schemas.microsoft.com/office/powerpoint/2012/main" xmlns="">
        <p15:guide id="1" pos="461">
          <p15:clr>
            <a:srgbClr val="FBAE40"/>
          </p15:clr>
        </p15:guide>
        <p15:guide id="2" pos="72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Impressum">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xmlns=""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xmlns="" id="{021369B1-4C17-4938-AC88-E6665F3CAA8C}"/>
              </a:ext>
            </a:extLst>
          </p:cNvPr>
          <p:cNvSpPr/>
          <p:nvPr userDrawn="1"/>
        </p:nvSpPr>
        <p:spPr>
          <a:xfrm>
            <a:off x="1"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lide Number Placeholder 5">
            <a:extLst>
              <a:ext uri="{FF2B5EF4-FFF2-40B4-BE49-F238E27FC236}">
                <a16:creationId xmlns:a16="http://schemas.microsoft.com/office/drawing/2014/main" xmlns="" id="{5C4062C3-0A7A-46E7-8F09-8484D414D385}"/>
              </a:ext>
            </a:extLst>
          </p:cNvPr>
          <p:cNvSpPr>
            <a:spLocks noGrp="1"/>
          </p:cNvSpPr>
          <p:nvPr>
            <p:ph type="sldNum" sz="quarter" idx="12"/>
          </p:nvPr>
        </p:nvSpPr>
        <p:spPr>
          <a:xfrm>
            <a:off x="156636" y="6418754"/>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xmlns=""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8" y="6381750"/>
            <a:ext cx="741362"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xmlns="" id="{538942CF-DD0A-491A-8A1E-A130932C58EE}"/>
              </a:ext>
            </a:extLst>
          </p:cNvPr>
          <p:cNvSpPr/>
          <p:nvPr userDrawn="1"/>
        </p:nvSpPr>
        <p:spPr>
          <a:xfrm>
            <a:off x="11533187"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0" name="Rechteck 19">
            <a:extLst>
              <a:ext uri="{FF2B5EF4-FFF2-40B4-BE49-F238E27FC236}">
                <a16:creationId xmlns:a16="http://schemas.microsoft.com/office/drawing/2014/main" xmlns="" id="{F174BC86-BC66-4F4E-B8A2-502CA0C12E99}"/>
              </a:ext>
            </a:extLst>
          </p:cNvPr>
          <p:cNvSpPr/>
          <p:nvPr userDrawn="1"/>
        </p:nvSpPr>
        <p:spPr>
          <a:xfrm>
            <a:off x="11533187"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defTabSz="457200" rtl="0" eaLnBrk="1" latinLnBrk="0" hangingPunct="1">
              <a:buFont typeface="+mj-lt"/>
              <a:buChar char="•"/>
            </a:pPr>
            <a:endParaRPr lang="de-DE"/>
          </a:p>
        </p:txBody>
      </p:sp>
      <p:sp>
        <p:nvSpPr>
          <p:cNvPr id="2" name="Textfeld 1">
            <a:extLst>
              <a:ext uri="{FF2B5EF4-FFF2-40B4-BE49-F238E27FC236}">
                <a16:creationId xmlns:a16="http://schemas.microsoft.com/office/drawing/2014/main" xmlns="" id="{9ADF3F01-26E8-404C-A362-574785F9E7E6}"/>
              </a:ext>
            </a:extLst>
          </p:cNvPr>
          <p:cNvSpPr txBox="1"/>
          <p:nvPr userDrawn="1"/>
        </p:nvSpPr>
        <p:spPr>
          <a:xfrm>
            <a:off x="731838" y="1268413"/>
            <a:ext cx="10801349" cy="2246769"/>
          </a:xfrm>
          <a:prstGeom prst="rect">
            <a:avLst/>
          </a:prstGeom>
          <a:noFill/>
        </p:spPr>
        <p:txBody>
          <a:bodyPr wrap="square" lIns="0" tIns="0" rIns="0" bIns="0" rtlCol="0">
            <a:spAutoFit/>
          </a:bodyPr>
          <a:lstStyle/>
          <a:p>
            <a:r>
              <a:rPr lang="de-DE" sz="1600" dirty="0">
                <a:solidFill>
                  <a:schemeClr val="tx1"/>
                </a:solidFill>
              </a:rPr>
              <a:t>Diese Präsentation wurde von der WWK Versicherungsgruppe erstellt und wir behalten uns sämtliche Rechte daran vor.</a:t>
            </a:r>
          </a:p>
          <a:p>
            <a:endParaRPr lang="de-DE" sz="1600" dirty="0">
              <a:solidFill>
                <a:schemeClr val="tx1"/>
              </a:solidFill>
            </a:endParaRPr>
          </a:p>
          <a:p>
            <a:r>
              <a:rPr lang="de-DE" sz="1600" dirty="0">
                <a:solidFill>
                  <a:schemeClr val="tx1"/>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chemeClr val="tx1"/>
                </a:solidFill>
              </a:rPr>
              <a:t>Geltendmachen</a:t>
            </a:r>
            <a:r>
              <a:rPr lang="de-DE" sz="1600" dirty="0">
                <a:solidFill>
                  <a:schemeClr val="tx1"/>
                </a:solidFill>
              </a:rPr>
              <a:t> von Ansprüchen jeglicher Art ist ausgeschlossen.</a:t>
            </a:r>
          </a:p>
          <a:p>
            <a:endParaRPr lang="de-DE" dirty="0">
              <a:solidFill>
                <a:schemeClr val="tx1"/>
              </a:solidFill>
            </a:endParaRPr>
          </a:p>
        </p:txBody>
      </p:sp>
      <p:sp>
        <p:nvSpPr>
          <p:cNvPr id="11" name="Textfeld 10">
            <a:extLst>
              <a:ext uri="{FF2B5EF4-FFF2-40B4-BE49-F238E27FC236}">
                <a16:creationId xmlns:a16="http://schemas.microsoft.com/office/drawing/2014/main" xmlns="" id="{5444E430-00A6-0D43-B629-5793BFDB7496}"/>
              </a:ext>
            </a:extLst>
          </p:cNvPr>
          <p:cNvSpPr txBox="1"/>
          <p:nvPr userDrawn="1"/>
        </p:nvSpPr>
        <p:spPr>
          <a:xfrm>
            <a:off x="731838" y="3317690"/>
            <a:ext cx="2042359" cy="1846659"/>
          </a:xfrm>
          <a:prstGeom prst="rect">
            <a:avLst/>
          </a:prstGeom>
          <a:noFill/>
        </p:spPr>
        <p:txBody>
          <a:bodyPr wrap="square" lIns="0" tIns="0" rIns="0" bIns="0" rtlCol="0">
            <a:spAutoFit/>
          </a:bodyPr>
          <a:lstStyle/>
          <a:p>
            <a:r>
              <a:rPr lang="de-DE" sz="1200" dirty="0">
                <a:solidFill>
                  <a:schemeClr val="tx1"/>
                </a:solidFill>
                <a:latin typeface="+mj-lt"/>
              </a:rPr>
              <a:t>WWK Lebensversicherung a.G.</a:t>
            </a:r>
          </a:p>
          <a:p>
            <a:r>
              <a:rPr lang="de-DE" sz="1200" dirty="0">
                <a:solidFill>
                  <a:schemeClr val="tx1"/>
                </a:solidFill>
              </a:rPr>
              <a:t>Vorstand: Jürgen Schrameier (V.),</a:t>
            </a:r>
          </a:p>
          <a:p>
            <a:r>
              <a:rPr lang="de-DE" sz="1200" dirty="0">
                <a:solidFill>
                  <a:schemeClr val="tx1"/>
                </a:solidFill>
              </a:rPr>
              <a:t>Rainer </a:t>
            </a:r>
            <a:r>
              <a:rPr lang="de-DE" sz="1200" dirty="0" err="1">
                <a:solidFill>
                  <a:schemeClr val="tx1"/>
                </a:solidFill>
              </a:rPr>
              <a:t>Gebhart</a:t>
            </a:r>
            <a:r>
              <a:rPr lang="de-DE" sz="1200" dirty="0">
                <a:solidFill>
                  <a:schemeClr val="tx1"/>
                </a:solidFill>
              </a:rPr>
              <a:t> (</a:t>
            </a:r>
            <a:r>
              <a:rPr lang="de-DE" sz="1200" dirty="0" err="1">
                <a:solidFill>
                  <a:schemeClr val="tx1"/>
                </a:solidFill>
              </a:rPr>
              <a:t>stv</a:t>
            </a:r>
            <a:r>
              <a:rPr lang="de-DE" sz="1200" dirty="0">
                <a:solidFill>
                  <a:schemeClr val="tx1"/>
                </a:solidFill>
              </a:rPr>
              <a:t>. V.),</a:t>
            </a:r>
          </a:p>
          <a:p>
            <a:r>
              <a:rPr lang="de-DE" sz="1200" dirty="0">
                <a:solidFill>
                  <a:schemeClr val="tx1"/>
                </a:solidFill>
              </a:rPr>
              <a:t>Dirk </a:t>
            </a:r>
            <a:r>
              <a:rPr lang="de-DE" sz="1200" dirty="0" err="1">
                <a:solidFill>
                  <a:schemeClr val="tx1"/>
                </a:solidFill>
              </a:rPr>
              <a:t>Fassott</a:t>
            </a:r>
            <a:endParaRPr lang="de-DE" sz="1200" dirty="0">
              <a:solidFill>
                <a:schemeClr val="tx1"/>
              </a:solidFill>
            </a:endParaRPr>
          </a:p>
          <a:p>
            <a:r>
              <a:rPr lang="de-DE" sz="1200" dirty="0">
                <a:solidFill>
                  <a:schemeClr val="tx1"/>
                </a:solidFill>
              </a:rPr>
              <a:t>Vorsitzender des Aufsichtsrats:</a:t>
            </a:r>
          </a:p>
          <a:p>
            <a:r>
              <a:rPr lang="de-DE" sz="1200" dirty="0">
                <a:solidFill>
                  <a:schemeClr val="tx1"/>
                </a:solidFill>
              </a:rPr>
              <a:t>Dr. Frank Schindelhauer</a:t>
            </a:r>
          </a:p>
          <a:p>
            <a:r>
              <a:rPr lang="de-DE" sz="1200" dirty="0">
                <a:solidFill>
                  <a:schemeClr val="tx1"/>
                </a:solidFill>
              </a:rPr>
              <a:t>Registergericht</a:t>
            </a:r>
          </a:p>
          <a:p>
            <a:r>
              <a:rPr lang="de-DE" sz="1200" dirty="0">
                <a:solidFill>
                  <a:schemeClr val="tx1"/>
                </a:solidFill>
              </a:rPr>
              <a:t>München HR B 211</a:t>
            </a:r>
          </a:p>
          <a:p>
            <a:r>
              <a:rPr lang="de-DE" sz="1200" dirty="0">
                <a:solidFill>
                  <a:schemeClr val="tx1"/>
                </a:solidFill>
              </a:rPr>
              <a:t>St. Nr. 143/108/40018</a:t>
            </a:r>
          </a:p>
          <a:p>
            <a:r>
              <a:rPr lang="de-DE" sz="1200" dirty="0">
                <a:solidFill>
                  <a:schemeClr val="tx1"/>
                </a:solidFill>
              </a:rPr>
              <a:t>Gl. Id. DE81WWK00000069127</a:t>
            </a:r>
          </a:p>
        </p:txBody>
      </p:sp>
      <p:sp>
        <p:nvSpPr>
          <p:cNvPr id="12" name="Textfeld 11">
            <a:extLst>
              <a:ext uri="{FF2B5EF4-FFF2-40B4-BE49-F238E27FC236}">
                <a16:creationId xmlns:a16="http://schemas.microsoft.com/office/drawing/2014/main" xmlns="" id="{3D03F648-BAF4-D448-8BA0-56E8C5B2005E}"/>
              </a:ext>
            </a:extLst>
          </p:cNvPr>
          <p:cNvSpPr txBox="1"/>
          <p:nvPr userDrawn="1"/>
        </p:nvSpPr>
        <p:spPr>
          <a:xfrm>
            <a:off x="3671924" y="3317690"/>
            <a:ext cx="2154237" cy="2031325"/>
          </a:xfrm>
          <a:prstGeom prst="rect">
            <a:avLst/>
          </a:prstGeom>
          <a:noFill/>
        </p:spPr>
        <p:txBody>
          <a:bodyPr wrap="square" lIns="0" tIns="0" rIns="0" bIns="0" rtlCol="0">
            <a:spAutoFit/>
          </a:bodyPr>
          <a:lstStyle/>
          <a:p>
            <a:r>
              <a:rPr lang="de-DE" sz="1200" dirty="0">
                <a:solidFill>
                  <a:schemeClr val="tx1"/>
                </a:solidFill>
                <a:latin typeface="+mj-lt"/>
              </a:rPr>
              <a:t>WWK Allgemeine Versicherung AG</a:t>
            </a:r>
          </a:p>
          <a:p>
            <a:r>
              <a:rPr lang="de-DE" sz="1200" dirty="0">
                <a:solidFill>
                  <a:schemeClr val="tx1"/>
                </a:solidFill>
                <a:latin typeface="+mn-lt"/>
              </a:rPr>
              <a:t>Vorstand: Jürgen Schrameier (V.),</a:t>
            </a:r>
          </a:p>
          <a:p>
            <a:r>
              <a:rPr lang="de-DE" sz="1200" dirty="0">
                <a:solidFill>
                  <a:schemeClr val="tx1"/>
                </a:solidFill>
                <a:latin typeface="+mn-lt"/>
              </a:rPr>
              <a:t>Rainer </a:t>
            </a:r>
            <a:r>
              <a:rPr lang="de-DE" sz="1200" dirty="0" err="1">
                <a:solidFill>
                  <a:schemeClr val="tx1"/>
                </a:solidFill>
                <a:latin typeface="+mn-lt"/>
              </a:rPr>
              <a:t>Gebhart</a:t>
            </a:r>
            <a:r>
              <a:rPr lang="de-DE" sz="1200" dirty="0">
                <a:solidFill>
                  <a:schemeClr val="tx1"/>
                </a:solidFill>
                <a:latin typeface="+mn-lt"/>
              </a:rPr>
              <a:t> (</a:t>
            </a:r>
            <a:r>
              <a:rPr lang="de-DE" sz="1200" dirty="0" err="1">
                <a:solidFill>
                  <a:schemeClr val="tx1"/>
                </a:solidFill>
                <a:latin typeface="+mn-lt"/>
              </a:rPr>
              <a:t>stv</a:t>
            </a:r>
            <a:r>
              <a:rPr lang="de-DE" sz="1200" dirty="0">
                <a:solidFill>
                  <a:schemeClr val="tx1"/>
                </a:solidFill>
                <a:latin typeface="+mn-lt"/>
              </a:rPr>
              <a:t>. V.),</a:t>
            </a:r>
          </a:p>
          <a:p>
            <a:r>
              <a:rPr lang="de-DE" sz="1200" dirty="0">
                <a:solidFill>
                  <a:schemeClr val="tx1"/>
                </a:solidFill>
                <a:latin typeface="+mn-lt"/>
              </a:rPr>
              <a:t>Dirk </a:t>
            </a:r>
            <a:r>
              <a:rPr lang="de-DE" sz="1200" dirty="0" err="1">
                <a:solidFill>
                  <a:schemeClr val="tx1"/>
                </a:solidFill>
                <a:latin typeface="+mn-lt"/>
              </a:rPr>
              <a:t>Fassott</a:t>
            </a:r>
            <a:r>
              <a:rPr lang="de-DE" sz="1200" dirty="0">
                <a:solidFill>
                  <a:schemeClr val="tx1"/>
                </a:solidFill>
                <a:latin typeface="+mn-lt"/>
              </a:rPr>
              <a:t> </a:t>
            </a:r>
          </a:p>
          <a:p>
            <a:r>
              <a:rPr lang="de-DE" sz="1200" dirty="0">
                <a:solidFill>
                  <a:schemeClr val="tx1"/>
                </a:solidFill>
                <a:latin typeface="+mn-lt"/>
              </a:rPr>
              <a:t>Vorsitzender des Aufsichtsrats:</a:t>
            </a:r>
          </a:p>
          <a:p>
            <a:r>
              <a:rPr lang="de-DE" sz="1200" dirty="0">
                <a:solidFill>
                  <a:schemeClr val="tx1"/>
                </a:solidFill>
                <a:latin typeface="+mn-lt"/>
              </a:rPr>
              <a:t>Prof. Dr. Peter Reiff </a:t>
            </a:r>
          </a:p>
          <a:p>
            <a:r>
              <a:rPr lang="de-DE" sz="1200" dirty="0">
                <a:solidFill>
                  <a:schemeClr val="tx1"/>
                </a:solidFill>
                <a:latin typeface="+mn-lt"/>
              </a:rPr>
              <a:t>Registergericht </a:t>
            </a:r>
          </a:p>
          <a:p>
            <a:r>
              <a:rPr lang="de-DE" sz="1200" dirty="0">
                <a:solidFill>
                  <a:schemeClr val="tx1"/>
                </a:solidFill>
                <a:latin typeface="+mn-lt"/>
              </a:rPr>
              <a:t>München HR B 5553</a:t>
            </a:r>
          </a:p>
          <a:p>
            <a:r>
              <a:rPr lang="de-DE" sz="1200" dirty="0">
                <a:solidFill>
                  <a:schemeClr val="tx1"/>
                </a:solidFill>
                <a:latin typeface="+mn-lt"/>
              </a:rPr>
              <a:t>St. Nr. 143/108/40026</a:t>
            </a:r>
          </a:p>
          <a:p>
            <a:r>
              <a:rPr lang="de-DE" sz="1200" dirty="0" err="1">
                <a:solidFill>
                  <a:schemeClr val="tx1"/>
                </a:solidFill>
                <a:latin typeface="+mn-lt"/>
              </a:rPr>
              <a:t>Vst</a:t>
            </a:r>
            <a:r>
              <a:rPr lang="de-DE" sz="1200" dirty="0">
                <a:solidFill>
                  <a:schemeClr val="tx1"/>
                </a:solidFill>
                <a:latin typeface="+mn-lt"/>
              </a:rPr>
              <a:t>. Nr. 802/V908 0200 4423 </a:t>
            </a:r>
          </a:p>
          <a:p>
            <a:r>
              <a:rPr lang="de-DE" sz="1200" dirty="0">
                <a:solidFill>
                  <a:schemeClr val="tx1"/>
                </a:solidFill>
                <a:latin typeface="+mn-lt"/>
              </a:rPr>
              <a:t>Gl. Id. DE11WWK00000069126</a:t>
            </a:r>
          </a:p>
        </p:txBody>
      </p:sp>
      <p:sp>
        <p:nvSpPr>
          <p:cNvPr id="14" name="Textfeld 13">
            <a:extLst>
              <a:ext uri="{FF2B5EF4-FFF2-40B4-BE49-F238E27FC236}">
                <a16:creationId xmlns:a16="http://schemas.microsoft.com/office/drawing/2014/main" xmlns="" id="{096322C1-737B-504F-95AC-DF5A5B4DE4FA}"/>
              </a:ext>
            </a:extLst>
          </p:cNvPr>
          <p:cNvSpPr txBox="1"/>
          <p:nvPr userDrawn="1"/>
        </p:nvSpPr>
        <p:spPr>
          <a:xfrm>
            <a:off x="6723888" y="3317689"/>
            <a:ext cx="1957602" cy="1477328"/>
          </a:xfrm>
          <a:prstGeom prst="rect">
            <a:avLst/>
          </a:prstGeom>
          <a:noFill/>
        </p:spPr>
        <p:txBody>
          <a:bodyPr wrap="square" lIns="0" tIns="0" rIns="0" bIns="0" rtlCol="0">
            <a:spAutoFit/>
          </a:bodyPr>
          <a:lstStyle/>
          <a:p>
            <a:r>
              <a:rPr lang="de-DE" sz="1200" dirty="0">
                <a:solidFill>
                  <a:schemeClr val="tx1"/>
                </a:solidFill>
                <a:latin typeface="+mj-lt"/>
              </a:rPr>
              <a:t>WWK </a:t>
            </a:r>
            <a:r>
              <a:rPr lang="de-DE" sz="1200" dirty="0" err="1">
                <a:solidFill>
                  <a:schemeClr val="tx1"/>
                </a:solidFill>
                <a:latin typeface="+mj-lt"/>
              </a:rPr>
              <a:t>Vermögensverwaltungs</a:t>
            </a:r>
            <a:endParaRPr lang="de-DE" sz="1200" dirty="0">
              <a:solidFill>
                <a:schemeClr val="tx1"/>
              </a:solidFill>
              <a:latin typeface="+mj-lt"/>
            </a:endParaRPr>
          </a:p>
          <a:p>
            <a:r>
              <a:rPr lang="de-DE" sz="1200" dirty="0">
                <a:solidFill>
                  <a:schemeClr val="tx1"/>
                </a:solidFill>
                <a:latin typeface="+mj-lt"/>
              </a:rPr>
              <a:t>und </a:t>
            </a:r>
            <a:r>
              <a:rPr lang="de-DE" sz="1200" dirty="0" err="1">
                <a:solidFill>
                  <a:schemeClr val="tx1"/>
                </a:solidFill>
                <a:latin typeface="+mj-lt"/>
              </a:rPr>
              <a:t>Dienstleistungs</a:t>
            </a:r>
            <a:r>
              <a:rPr lang="de-DE" sz="1200" dirty="0">
                <a:solidFill>
                  <a:schemeClr val="tx1"/>
                </a:solidFill>
                <a:latin typeface="+mj-lt"/>
              </a:rPr>
              <a:t> GmbH</a:t>
            </a:r>
          </a:p>
          <a:p>
            <a:r>
              <a:rPr lang="de-DE" sz="1200" dirty="0">
                <a:solidFill>
                  <a:schemeClr val="tx1"/>
                </a:solidFill>
                <a:latin typeface="+mn-lt"/>
              </a:rPr>
              <a:t>Geschäftsführer: Karl Ruffing,</a:t>
            </a:r>
          </a:p>
          <a:p>
            <a:r>
              <a:rPr lang="de-DE" sz="1200" dirty="0">
                <a:solidFill>
                  <a:schemeClr val="tx1"/>
                </a:solidFill>
                <a:latin typeface="+mn-lt"/>
              </a:rPr>
              <a:t>Stefan </a:t>
            </a:r>
            <a:r>
              <a:rPr lang="de-DE" sz="1200" dirty="0" err="1">
                <a:solidFill>
                  <a:schemeClr val="tx1"/>
                </a:solidFill>
                <a:latin typeface="+mn-lt"/>
              </a:rPr>
              <a:t>Sedlmeir</a:t>
            </a:r>
            <a:endParaRPr lang="de-DE" sz="1200" dirty="0">
              <a:solidFill>
                <a:schemeClr val="tx1"/>
              </a:solidFill>
              <a:latin typeface="+mn-lt"/>
            </a:endParaRPr>
          </a:p>
          <a:p>
            <a:r>
              <a:rPr lang="de-DE" sz="1200" dirty="0">
                <a:solidFill>
                  <a:schemeClr val="tx1"/>
                </a:solidFill>
                <a:latin typeface="+mn-lt"/>
              </a:rPr>
              <a:t>Registergericht</a:t>
            </a:r>
          </a:p>
          <a:p>
            <a:r>
              <a:rPr lang="de-DE" sz="1200" dirty="0">
                <a:solidFill>
                  <a:schemeClr val="tx1"/>
                </a:solidFill>
                <a:latin typeface="+mn-lt"/>
              </a:rPr>
              <a:t>München HR B 76323</a:t>
            </a:r>
          </a:p>
          <a:p>
            <a:r>
              <a:rPr lang="de-DE" sz="1200" dirty="0">
                <a:solidFill>
                  <a:schemeClr val="tx1"/>
                </a:solidFill>
                <a:latin typeface="+mn-lt"/>
              </a:rPr>
              <a:t>St. Nr. 143/108/40050 </a:t>
            </a:r>
          </a:p>
          <a:p>
            <a:r>
              <a:rPr lang="de-DE" sz="1200" dirty="0">
                <a:solidFill>
                  <a:schemeClr val="tx1"/>
                </a:solidFill>
                <a:latin typeface="+mn-lt"/>
              </a:rPr>
              <a:t>Gl. Id. DE38WWK00000069125</a:t>
            </a:r>
          </a:p>
        </p:txBody>
      </p:sp>
      <p:sp>
        <p:nvSpPr>
          <p:cNvPr id="21" name="Textfeld 20">
            <a:extLst>
              <a:ext uri="{FF2B5EF4-FFF2-40B4-BE49-F238E27FC236}">
                <a16:creationId xmlns:a16="http://schemas.microsoft.com/office/drawing/2014/main" xmlns="" id="{36B44CCD-96E9-9C44-A26D-AA2531A90F25}"/>
              </a:ext>
            </a:extLst>
          </p:cNvPr>
          <p:cNvSpPr txBox="1"/>
          <p:nvPr userDrawn="1"/>
        </p:nvSpPr>
        <p:spPr>
          <a:xfrm>
            <a:off x="9579217" y="3317689"/>
            <a:ext cx="1953970" cy="1661993"/>
          </a:xfrm>
          <a:prstGeom prst="rect">
            <a:avLst/>
          </a:prstGeom>
          <a:noFill/>
        </p:spPr>
        <p:txBody>
          <a:bodyPr wrap="square" lIns="0" tIns="0" rIns="0" bIns="0" rtlCol="0">
            <a:spAutoFit/>
          </a:bodyPr>
          <a:lstStyle/>
          <a:p>
            <a:r>
              <a:rPr lang="de-DE" sz="1200" dirty="0">
                <a:solidFill>
                  <a:schemeClr val="tx1"/>
                </a:solidFill>
                <a:latin typeface="+mj-lt"/>
              </a:rPr>
              <a:t>WWK Pensionsfonds AG</a:t>
            </a:r>
          </a:p>
          <a:p>
            <a:r>
              <a:rPr lang="de-DE" sz="1200" dirty="0">
                <a:solidFill>
                  <a:schemeClr val="tx1"/>
                </a:solidFill>
                <a:latin typeface="+mn-lt"/>
              </a:rPr>
              <a:t>Vorstand: Karl Ruffing, </a:t>
            </a:r>
          </a:p>
          <a:p>
            <a:r>
              <a:rPr lang="de-DE" sz="1200" dirty="0">
                <a:solidFill>
                  <a:schemeClr val="tx1"/>
                </a:solidFill>
                <a:latin typeface="+mn-lt"/>
              </a:rPr>
              <a:t>Heinrich </a:t>
            </a:r>
            <a:r>
              <a:rPr lang="de-DE" sz="1200" dirty="0" err="1">
                <a:solidFill>
                  <a:schemeClr val="tx1"/>
                </a:solidFill>
                <a:latin typeface="+mn-lt"/>
              </a:rPr>
              <a:t>Schüppert</a:t>
            </a:r>
            <a:endParaRPr lang="de-DE" sz="1200" dirty="0">
              <a:solidFill>
                <a:schemeClr val="tx1"/>
              </a:solidFill>
              <a:latin typeface="+mn-lt"/>
            </a:endParaRPr>
          </a:p>
          <a:p>
            <a:r>
              <a:rPr lang="de-DE" sz="1200" dirty="0">
                <a:solidFill>
                  <a:schemeClr val="tx1"/>
                </a:solidFill>
                <a:latin typeface="+mn-lt"/>
              </a:rPr>
              <a:t>Vorsitzender des Aufsichtsrats:</a:t>
            </a:r>
          </a:p>
          <a:p>
            <a:r>
              <a:rPr lang="de-DE" sz="1200" dirty="0">
                <a:solidFill>
                  <a:schemeClr val="tx1"/>
                </a:solidFill>
                <a:latin typeface="+mn-lt"/>
              </a:rPr>
              <a:t>Dirk </a:t>
            </a:r>
            <a:r>
              <a:rPr lang="de-DE" sz="1200" dirty="0" err="1">
                <a:solidFill>
                  <a:schemeClr val="tx1"/>
                </a:solidFill>
                <a:latin typeface="+mn-lt"/>
              </a:rPr>
              <a:t>Fassott</a:t>
            </a:r>
            <a:endParaRPr lang="de-DE" sz="1200" dirty="0">
              <a:solidFill>
                <a:schemeClr val="tx1"/>
              </a:solidFill>
              <a:latin typeface="+mn-lt"/>
            </a:endParaRPr>
          </a:p>
          <a:p>
            <a:r>
              <a:rPr lang="de-DE" sz="1200" dirty="0">
                <a:solidFill>
                  <a:schemeClr val="tx1"/>
                </a:solidFill>
                <a:latin typeface="+mn-lt"/>
              </a:rPr>
              <a:t>Registergericht </a:t>
            </a:r>
          </a:p>
          <a:p>
            <a:r>
              <a:rPr lang="de-DE" sz="1200" dirty="0">
                <a:solidFill>
                  <a:schemeClr val="tx1"/>
                </a:solidFill>
                <a:latin typeface="+mn-lt"/>
              </a:rPr>
              <a:t>München HR B 146295</a:t>
            </a:r>
          </a:p>
          <a:p>
            <a:r>
              <a:rPr lang="de-DE" sz="1200" dirty="0">
                <a:solidFill>
                  <a:schemeClr val="tx1"/>
                </a:solidFill>
                <a:latin typeface="+mn-lt"/>
              </a:rPr>
              <a:t>St. Nr. 143/108/40034</a:t>
            </a:r>
          </a:p>
          <a:p>
            <a:r>
              <a:rPr lang="de-DE" sz="1200" dirty="0">
                <a:solidFill>
                  <a:schemeClr val="tx1"/>
                </a:solidFill>
                <a:latin typeface="+mn-lt"/>
              </a:rPr>
              <a:t>Gl. Id. DE65WWK00000069124</a:t>
            </a:r>
          </a:p>
        </p:txBody>
      </p:sp>
      <p:sp>
        <p:nvSpPr>
          <p:cNvPr id="23" name="Textfeld 22">
            <a:extLst>
              <a:ext uri="{FF2B5EF4-FFF2-40B4-BE49-F238E27FC236}">
                <a16:creationId xmlns:a16="http://schemas.microsoft.com/office/drawing/2014/main" xmlns="" id="{187873E6-3EC4-1B48-81DE-360FE13752C1}"/>
              </a:ext>
            </a:extLst>
          </p:cNvPr>
          <p:cNvSpPr txBox="1"/>
          <p:nvPr userDrawn="1"/>
        </p:nvSpPr>
        <p:spPr>
          <a:xfrm>
            <a:off x="731838" y="5586659"/>
            <a:ext cx="10739356" cy="184666"/>
          </a:xfrm>
          <a:prstGeom prst="rect">
            <a:avLst/>
          </a:prstGeom>
          <a:noFill/>
        </p:spPr>
        <p:txBody>
          <a:bodyPr wrap="square" lIns="0" tIns="0" rIns="0" bIns="0" rtlCol="0">
            <a:spAutoFit/>
          </a:bodyPr>
          <a:lstStyle/>
          <a:p>
            <a:r>
              <a:rPr lang="de-DE" sz="1200" dirty="0">
                <a:solidFill>
                  <a:schemeClr val="tx1"/>
                </a:solidFill>
                <a:latin typeface="+mj-lt"/>
              </a:rPr>
              <a:t>Bankverbindung: </a:t>
            </a:r>
            <a:r>
              <a:rPr lang="de-DE" sz="1200" dirty="0">
                <a:solidFill>
                  <a:schemeClr val="tx1"/>
                </a:solidFill>
                <a:latin typeface="+mn-lt"/>
              </a:rPr>
              <a:t>Bayern LB München (BLZ 700 500 00), Kontonummer: 35 540, IBAN: DE96 7005 0000 0000 0355 40,  BIC: BYLADEMMXXX</a:t>
            </a:r>
          </a:p>
        </p:txBody>
      </p:sp>
      <p:sp>
        <p:nvSpPr>
          <p:cNvPr id="24" name="Textfeld 23">
            <a:extLst>
              <a:ext uri="{FF2B5EF4-FFF2-40B4-BE49-F238E27FC236}">
                <a16:creationId xmlns:a16="http://schemas.microsoft.com/office/drawing/2014/main" xmlns="" id="{0EAA5500-9D42-AD43-97E2-E1CA451B01CA}"/>
              </a:ext>
            </a:extLst>
          </p:cNvPr>
          <p:cNvSpPr txBox="1"/>
          <p:nvPr userDrawn="1"/>
        </p:nvSpPr>
        <p:spPr>
          <a:xfrm>
            <a:off x="731838" y="5826086"/>
            <a:ext cx="10739356" cy="184666"/>
          </a:xfrm>
          <a:prstGeom prst="rect">
            <a:avLst/>
          </a:prstGeom>
          <a:noFill/>
        </p:spPr>
        <p:txBody>
          <a:bodyPr wrap="square" lIns="0" tIns="0" rIns="0" bIns="0" rtlCol="0">
            <a:spAutoFit/>
          </a:bodyPr>
          <a:lstStyle/>
          <a:p>
            <a:r>
              <a:rPr lang="de-DE" sz="1200" dirty="0">
                <a:solidFill>
                  <a:schemeClr val="tx1"/>
                </a:solidFill>
                <a:latin typeface="+mj-lt"/>
              </a:rPr>
              <a:t>Hausanschrift:</a:t>
            </a:r>
            <a:r>
              <a:rPr lang="de-DE" sz="1200" dirty="0">
                <a:solidFill>
                  <a:schemeClr val="tx1"/>
                </a:solidFill>
                <a:latin typeface="+mn-lt"/>
              </a:rPr>
              <a:t> Marsstraße 37, 80335 München (Briefanschrift 80292), Telefon +49 (89) 51 14-0, Fax +49 (89) 51 14-23 37, E-Mail: </a:t>
            </a:r>
            <a:r>
              <a:rPr lang="de-DE" sz="1200" dirty="0" err="1">
                <a:solidFill>
                  <a:schemeClr val="tx1"/>
                </a:solidFill>
                <a:latin typeface="+mn-lt"/>
                <a:hlinkClick r:id="rId3">
                  <a:extLst>
                    <a:ext uri="{A12FA001-AC4F-418D-AE19-62706E023703}">
                      <ahyp:hlinkClr xmlns="" xmlns:ahyp="http://schemas.microsoft.com/office/drawing/2018/hyperlinkcolor" val="tx"/>
                    </a:ext>
                  </a:extLst>
                </a:hlinkClick>
              </a:rPr>
              <a:t>info@wwk.de</a:t>
            </a:r>
            <a:r>
              <a:rPr lang="de-DE" sz="1200" dirty="0">
                <a:solidFill>
                  <a:schemeClr val="tx1"/>
                </a:solidFill>
                <a:latin typeface="+mn-lt"/>
              </a:rPr>
              <a:t>, </a:t>
            </a:r>
            <a:r>
              <a:rPr lang="de-DE" sz="1200" dirty="0" err="1">
                <a:solidFill>
                  <a:schemeClr val="tx1"/>
                </a:solidFill>
                <a:latin typeface="+mn-lt"/>
                <a:hlinkClick r:id="rId4">
                  <a:extLst>
                    <a:ext uri="{A12FA001-AC4F-418D-AE19-62706E023703}">
                      <ahyp:hlinkClr xmlns="" xmlns:ahyp="http://schemas.microsoft.com/office/drawing/2018/hyperlinkcolor" val="tx"/>
                    </a:ext>
                  </a:extLst>
                </a:hlinkClick>
              </a:rPr>
              <a:t>wwk.de</a:t>
            </a:r>
            <a:r>
              <a:rPr lang="de-DE" sz="1200" dirty="0">
                <a:solidFill>
                  <a:schemeClr val="tx1"/>
                </a:solidFill>
                <a:latin typeface="+mn-lt"/>
              </a:rPr>
              <a:t>, </a:t>
            </a:r>
            <a:r>
              <a:rPr lang="de-DE" sz="1200" dirty="0" err="1">
                <a:solidFill>
                  <a:schemeClr val="tx1"/>
                </a:solidFill>
                <a:latin typeface="+mn-lt"/>
                <a:hlinkClick r:id="rId5">
                  <a:extLst>
                    <a:ext uri="{A12FA001-AC4F-418D-AE19-62706E023703}">
                      <ahyp:hlinkClr xmlns="" xmlns:ahyp="http://schemas.microsoft.com/office/drawing/2018/hyperlinkcolor" val="tx"/>
                    </a:ext>
                  </a:extLst>
                </a:hlinkClick>
              </a:rPr>
              <a:t>info@wwk.at</a:t>
            </a:r>
            <a:r>
              <a:rPr lang="de-DE" sz="1200" dirty="0">
                <a:solidFill>
                  <a:schemeClr val="tx1"/>
                </a:solidFill>
                <a:latin typeface="+mn-lt"/>
              </a:rPr>
              <a:t>, </a:t>
            </a:r>
            <a:r>
              <a:rPr lang="de-DE" sz="1200" dirty="0" err="1">
                <a:solidFill>
                  <a:schemeClr val="tx1"/>
                </a:solidFill>
                <a:latin typeface="+mn-lt"/>
                <a:hlinkClick r:id="rId6">
                  <a:extLst>
                    <a:ext uri="{A12FA001-AC4F-418D-AE19-62706E023703}">
                      <ahyp:hlinkClr xmlns="" xmlns:ahyp="http://schemas.microsoft.com/office/drawing/2018/hyperlinkcolor" val="tx"/>
                    </a:ext>
                  </a:extLst>
                </a:hlinkClick>
              </a:rPr>
              <a:t>wwk.at</a:t>
            </a:r>
            <a:r>
              <a:rPr lang="de-DE" sz="1200" dirty="0">
                <a:solidFill>
                  <a:schemeClr val="tx1"/>
                </a:solidFill>
                <a:latin typeface="+mn-lt"/>
                <a:hlinkClick r:id="rId6">
                  <a:extLst>
                    <a:ext uri="{A12FA001-AC4F-418D-AE19-62706E023703}">
                      <ahyp:hlinkClr xmlns="" xmlns:ahyp="http://schemas.microsoft.com/office/drawing/2018/hyperlinkcolor" val="tx"/>
                    </a:ext>
                  </a:extLst>
                </a:hlinkClick>
              </a:rPr>
              <a:t> </a:t>
            </a:r>
            <a:endParaRPr lang="de-DE" sz="1200" dirty="0">
              <a:solidFill>
                <a:schemeClr val="tx1"/>
              </a:solidFill>
              <a:latin typeface="+mn-lt"/>
            </a:endParaRPr>
          </a:p>
        </p:txBody>
      </p:sp>
      <p:sp>
        <p:nvSpPr>
          <p:cNvPr id="25" name="Title 1">
            <a:extLst>
              <a:ext uri="{FF2B5EF4-FFF2-40B4-BE49-F238E27FC236}">
                <a16:creationId xmlns:a16="http://schemas.microsoft.com/office/drawing/2014/main" xmlns="" id="{E7A9EE8C-1506-DC4B-BCB8-A8BD0B1339B0}"/>
              </a:ext>
            </a:extLst>
          </p:cNvPr>
          <p:cNvSpPr txBox="1">
            <a:spLocks/>
          </p:cNvSpPr>
          <p:nvPr userDrawn="1"/>
        </p:nvSpPr>
        <p:spPr>
          <a:xfrm>
            <a:off x="731838" y="669679"/>
            <a:ext cx="10515600" cy="419346"/>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400" b="1" cap="none" dirty="0" err="1">
                <a:solidFill>
                  <a:schemeClr val="tx2"/>
                </a:solidFill>
              </a:rPr>
              <a:t>Rechtshinweis</a:t>
            </a:r>
            <a:endParaRPr lang="en-US" sz="3400" b="1" cap="none" dirty="0">
              <a:solidFill>
                <a:schemeClr val="tx2"/>
              </a:solidFill>
            </a:endParaRPr>
          </a:p>
        </p:txBody>
      </p:sp>
    </p:spTree>
    <p:extLst>
      <p:ext uri="{BB962C8B-B14F-4D97-AF65-F5344CB8AC3E}">
        <p14:creationId xmlns:p14="http://schemas.microsoft.com/office/powerpoint/2010/main" val="4142977195"/>
      </p:ext>
    </p:extLst>
  </p:cSld>
  <p:clrMapOvr>
    <a:masterClrMapping/>
  </p:clrMapOvr>
  <p:extLst mod="1">
    <p:ext uri="{DCECCB84-F9BA-43D5-87BE-67443E8EF086}">
      <p15:sldGuideLst xmlns:p15="http://schemas.microsoft.com/office/powerpoint/2012/main" xmlns="">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Robert Drewnick  |  Präsentation des Folienmasters  |  14.12.2017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F43C7-0723-48E7-B4E9-E0F128784CAA}" type="slidenum">
              <a:rPr lang="de-DE" smtClean="0"/>
              <a:t>‹Nr.›</a:t>
            </a:fld>
            <a:endParaRPr lang="de-DE"/>
          </a:p>
        </p:txBody>
      </p:sp>
    </p:spTree>
    <p:extLst>
      <p:ext uri="{BB962C8B-B14F-4D97-AF65-F5344CB8AC3E}">
        <p14:creationId xmlns:p14="http://schemas.microsoft.com/office/powerpoint/2010/main" val="95428589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00" r:id="rId4"/>
    <p:sldLayoutId id="2147483701" r:id="rId5"/>
    <p:sldLayoutId id="2147483723" r:id="rId6"/>
    <p:sldLayoutId id="2147483716" r:id="rId7"/>
    <p:sldLayoutId id="2147483725" r:id="rId8"/>
    <p:sldLayoutId id="2147483719" r:id="rId9"/>
    <p:sldLayoutId id="2147483731" r:id="rId10"/>
    <p:sldLayoutId id="2147483732" r:id="rId11"/>
    <p:sldLayoutId id="2147483733" r:id="rId12"/>
    <p:sldLayoutId id="2147483734" r:id="rId13"/>
    <p:sldLayoutId id="2147483696" r:id="rId14"/>
    <p:sldLayoutId id="2147483695" r:id="rId15"/>
    <p:sldLayoutId id="2147483690" r:id="rId16"/>
    <p:sldLayoutId id="2147483691" r:id="rId17"/>
    <p:sldLayoutId id="2147483721" r:id="rId18"/>
    <p:sldLayoutId id="2147483722" r:id="rId19"/>
    <p:sldLayoutId id="2147483737" r:id="rId20"/>
  </p:sldLayoutIdLst>
  <p:hf hd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15.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5.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5" name="Titel 4"/>
          <p:cNvSpPr>
            <a:spLocks noGrp="1"/>
          </p:cNvSpPr>
          <p:nvPr>
            <p:ph type="ctrTitle"/>
          </p:nvPr>
        </p:nvSpPr>
        <p:spPr/>
        <p:txBody>
          <a:bodyPr>
            <a:normAutofit/>
          </a:bodyPr>
          <a:lstStyle/>
          <a:p>
            <a:r>
              <a:rPr lang="de-DE" sz="3600" dirty="0" smtClean="0"/>
              <a:t>WWK Privathaftpflicht-versicherung</a:t>
            </a:r>
            <a:endParaRPr lang="de-DE" sz="3600" dirty="0"/>
          </a:p>
        </p:txBody>
      </p:sp>
      <p:sp>
        <p:nvSpPr>
          <p:cNvPr id="7" name="Textplatzhalter 6"/>
          <p:cNvSpPr>
            <a:spLocks noGrp="1"/>
          </p:cNvSpPr>
          <p:nvPr>
            <p:ph type="body" sz="quarter" idx="12"/>
          </p:nvPr>
        </p:nvSpPr>
        <p:spPr/>
        <p:txBody>
          <a:bodyPr/>
          <a:lstStyle/>
          <a:p>
            <a:endParaRPr lang="de-DE"/>
          </a:p>
        </p:txBody>
      </p:sp>
      <p:sp>
        <p:nvSpPr>
          <p:cNvPr id="6" name="Untertitel 5"/>
          <p:cNvSpPr>
            <a:spLocks noGrp="1"/>
          </p:cNvSpPr>
          <p:nvPr>
            <p:ph type="subTitle" idx="1"/>
          </p:nvPr>
        </p:nvSpPr>
        <p:spPr/>
        <p:txBody>
          <a:bodyPr/>
          <a:lstStyle/>
          <a:p>
            <a:endParaRPr lang="de-DE"/>
          </a:p>
        </p:txBody>
      </p:sp>
      <p:sp>
        <p:nvSpPr>
          <p:cNvPr id="9" name="Textplatzhalter 8"/>
          <p:cNvSpPr>
            <a:spLocks noGrp="1"/>
          </p:cNvSpPr>
          <p:nvPr>
            <p:ph type="body" sz="quarter" idx="15"/>
          </p:nvPr>
        </p:nvSpPr>
        <p:spPr/>
        <p:txBody>
          <a:bodyPr/>
          <a:lstStyle/>
          <a:p>
            <a:endParaRPr lang="de-DE"/>
          </a:p>
        </p:txBody>
      </p:sp>
      <p:sp>
        <p:nvSpPr>
          <p:cNvPr id="4" name="Foliennummernplatzhalter 3"/>
          <p:cNvSpPr>
            <a:spLocks noGrp="1"/>
          </p:cNvSpPr>
          <p:nvPr>
            <p:ph type="sldNum" sz="quarter" idx="4294967295"/>
          </p:nvPr>
        </p:nvSpPr>
        <p:spPr>
          <a:xfrm>
            <a:off x="0" y="6418263"/>
            <a:ext cx="461963" cy="365125"/>
          </a:xfrm>
        </p:spPr>
        <p:txBody>
          <a:bodyPr/>
          <a:lstStyle/>
          <a:p>
            <a:fld id="{012F43C7-0723-48E7-B4E9-E0F128784CAA}" type="slidenum">
              <a:rPr lang="de-DE" smtClean="0">
                <a:solidFill>
                  <a:srgbClr val="FFFFFF"/>
                </a:solidFill>
              </a:rPr>
              <a:pPr/>
              <a:t>1</a:t>
            </a:fld>
            <a:endParaRPr lang="de-DE" dirty="0">
              <a:solidFill>
                <a:srgbClr val="FFFFFF"/>
              </a:solidFill>
            </a:endParaRPr>
          </a:p>
        </p:txBody>
      </p:sp>
    </p:spTree>
    <p:extLst>
      <p:ext uri="{BB962C8B-B14F-4D97-AF65-F5344CB8AC3E}">
        <p14:creationId xmlns:p14="http://schemas.microsoft.com/office/powerpoint/2010/main" val="6383217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xmlns="" id="{211BA3A8-CFBB-A54D-BF83-BAECB35298AD}"/>
              </a:ext>
            </a:extLst>
          </p:cNvPr>
          <p:cNvSpPr>
            <a:spLocks noGrp="1"/>
          </p:cNvSpPr>
          <p:nvPr>
            <p:ph type="sldNum" sz="quarter" idx="12"/>
          </p:nvPr>
        </p:nvSpPr>
        <p:spPr/>
        <p:txBody>
          <a:bodyPr/>
          <a:lstStyle/>
          <a:p>
            <a:fld id="{012F43C7-0723-48E7-B4E9-E0F128784CAA}" type="slidenum">
              <a:rPr lang="de-DE" smtClean="0"/>
              <a:pPr/>
              <a:t>2</a:t>
            </a:fld>
            <a:endParaRPr lang="de-DE" dirty="0"/>
          </a:p>
        </p:txBody>
      </p:sp>
      <p:sp>
        <p:nvSpPr>
          <p:cNvPr id="3" name="Inhaltsplatzhalter 2">
            <a:extLst>
              <a:ext uri="{FF2B5EF4-FFF2-40B4-BE49-F238E27FC236}">
                <a16:creationId xmlns:a16="http://schemas.microsoft.com/office/drawing/2014/main" xmlns="" id="{D26F1482-BD87-5949-B152-62D9B20FFF11}"/>
              </a:ext>
            </a:extLst>
          </p:cNvPr>
          <p:cNvSpPr>
            <a:spLocks noGrp="1"/>
          </p:cNvSpPr>
          <p:nvPr>
            <p:ph idx="1"/>
          </p:nvPr>
        </p:nvSpPr>
        <p:spPr/>
        <p:txBody>
          <a:bodyPr>
            <a:normAutofit/>
          </a:bodyPr>
          <a:lstStyle/>
          <a:p>
            <a:r>
              <a:rPr lang="de-DE" dirty="0" smtClean="0"/>
              <a:t>Grundlage</a:t>
            </a:r>
          </a:p>
          <a:p>
            <a:r>
              <a:rPr lang="de-DE" dirty="0" smtClean="0"/>
              <a:t>Deckungssummen</a:t>
            </a:r>
          </a:p>
          <a:p>
            <a:r>
              <a:rPr lang="de-DE" dirty="0" smtClean="0"/>
              <a:t>Optionen</a:t>
            </a:r>
          </a:p>
          <a:p>
            <a:r>
              <a:rPr lang="de-DE" dirty="0" smtClean="0"/>
              <a:t>Zielgruppen</a:t>
            </a:r>
          </a:p>
          <a:p>
            <a:r>
              <a:rPr lang="de-DE" dirty="0" smtClean="0"/>
              <a:t>Einschlüsse</a:t>
            </a:r>
          </a:p>
          <a:p>
            <a:r>
              <a:rPr lang="de-DE" dirty="0" smtClean="0"/>
              <a:t>Amtshaftpflicht</a:t>
            </a:r>
          </a:p>
          <a:p>
            <a:r>
              <a:rPr lang="de-DE" smtClean="0"/>
              <a:t>Tierhalterhaftpflicht</a:t>
            </a:r>
            <a:endParaRPr lang="de-DE" dirty="0"/>
          </a:p>
        </p:txBody>
      </p:sp>
    </p:spTree>
    <p:extLst>
      <p:ext uri="{BB962C8B-B14F-4D97-AF65-F5344CB8AC3E}">
        <p14:creationId xmlns:p14="http://schemas.microsoft.com/office/powerpoint/2010/main" val="302464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3</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Grundlage</a:t>
            </a:r>
            <a:endParaRPr lang="de-DE" dirty="0"/>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0" y="1267200"/>
            <a:ext cx="3494394" cy="4058217"/>
          </a:xfrm>
          <a:prstGeom prst="rect">
            <a:avLst/>
          </a:prstGeom>
        </p:spPr>
      </p:pic>
      <p:sp>
        <p:nvSpPr>
          <p:cNvPr id="5" name="Textfeld 4"/>
          <p:cNvSpPr txBox="1"/>
          <p:nvPr/>
        </p:nvSpPr>
        <p:spPr>
          <a:xfrm>
            <a:off x="4230254" y="1248728"/>
            <a:ext cx="4899098" cy="4093428"/>
          </a:xfrm>
          <a:prstGeom prst="rect">
            <a:avLst/>
          </a:prstGeom>
          <a:noFill/>
        </p:spPr>
        <p:txBody>
          <a:bodyPr wrap="none" rtlCol="0">
            <a:spAutoFit/>
          </a:bodyPr>
          <a:lstStyle/>
          <a:p>
            <a:r>
              <a:rPr lang="de-DE" sz="2000" dirty="0" smtClean="0"/>
              <a:t>In § 823 BGB ist klar geregelt:</a:t>
            </a:r>
            <a:br>
              <a:rPr lang="de-DE" sz="2000" dirty="0" smtClean="0"/>
            </a:br>
            <a:r>
              <a:rPr lang="de-DE" sz="2000" dirty="0"/>
              <a:t/>
            </a:r>
            <a:br>
              <a:rPr lang="de-DE" sz="2000" dirty="0"/>
            </a:br>
            <a:r>
              <a:rPr lang="de-DE" sz="2000" dirty="0"/>
              <a:t>Wer vorsätzlich oder fahrlässig </a:t>
            </a:r>
          </a:p>
          <a:p>
            <a:pPr marL="342900" indent="-342900">
              <a:buClr>
                <a:schemeClr val="tx2"/>
              </a:buClr>
              <a:buFont typeface="Wingdings" panose="05000000000000000000" pitchFamily="2" charset="2"/>
              <a:buChar char="§"/>
            </a:pPr>
            <a:r>
              <a:rPr lang="de-DE" sz="2000" dirty="0" smtClean="0"/>
              <a:t>das </a:t>
            </a:r>
            <a:r>
              <a:rPr lang="de-DE" sz="2000" dirty="0"/>
              <a:t>Leben, </a:t>
            </a:r>
            <a:endParaRPr lang="de-DE" sz="2000" dirty="0" smtClean="0"/>
          </a:p>
          <a:p>
            <a:pPr marL="342900" indent="-342900">
              <a:buClr>
                <a:schemeClr val="tx2"/>
              </a:buClr>
              <a:buFont typeface="Wingdings" panose="05000000000000000000" pitchFamily="2" charset="2"/>
              <a:buChar char="§"/>
            </a:pPr>
            <a:r>
              <a:rPr lang="de-DE" sz="2000" dirty="0" smtClean="0"/>
              <a:t>den Körper,</a:t>
            </a:r>
          </a:p>
          <a:p>
            <a:pPr marL="342900" indent="-342900">
              <a:buClr>
                <a:schemeClr val="tx2"/>
              </a:buClr>
              <a:buFont typeface="Wingdings" panose="05000000000000000000" pitchFamily="2" charset="2"/>
              <a:buChar char="§"/>
            </a:pPr>
            <a:r>
              <a:rPr lang="de-DE" sz="2000" dirty="0" smtClean="0"/>
              <a:t>die </a:t>
            </a:r>
            <a:r>
              <a:rPr lang="de-DE" sz="2000" dirty="0"/>
              <a:t>Gesundheit, </a:t>
            </a:r>
            <a:endParaRPr lang="de-DE" sz="2000" dirty="0" smtClean="0"/>
          </a:p>
          <a:p>
            <a:pPr marL="342900" indent="-342900">
              <a:buClr>
                <a:schemeClr val="tx2"/>
              </a:buClr>
              <a:buFont typeface="Wingdings" panose="05000000000000000000" pitchFamily="2" charset="2"/>
              <a:buChar char="§"/>
            </a:pPr>
            <a:r>
              <a:rPr lang="de-DE" sz="2000" dirty="0" smtClean="0"/>
              <a:t>die </a:t>
            </a:r>
            <a:r>
              <a:rPr lang="de-DE" sz="2000" dirty="0"/>
              <a:t>Freiheit, </a:t>
            </a:r>
            <a:endParaRPr lang="de-DE" sz="2000" dirty="0" smtClean="0"/>
          </a:p>
          <a:p>
            <a:pPr marL="342900" indent="-342900">
              <a:buClr>
                <a:schemeClr val="tx2"/>
              </a:buClr>
              <a:buFont typeface="Wingdings" panose="05000000000000000000" pitchFamily="2" charset="2"/>
              <a:buChar char="§"/>
            </a:pPr>
            <a:r>
              <a:rPr lang="de-DE" sz="2000" dirty="0" smtClean="0"/>
              <a:t>das </a:t>
            </a:r>
            <a:r>
              <a:rPr lang="de-DE" sz="2000" dirty="0"/>
              <a:t>Eigentum </a:t>
            </a:r>
            <a:endParaRPr lang="de-DE" sz="2000" dirty="0" smtClean="0"/>
          </a:p>
          <a:p>
            <a:pPr marL="342900" indent="-342900">
              <a:buClr>
                <a:schemeClr val="tx2"/>
              </a:buClr>
              <a:buFont typeface="Wingdings" panose="05000000000000000000" pitchFamily="2" charset="2"/>
              <a:buChar char="§"/>
            </a:pPr>
            <a:r>
              <a:rPr lang="de-DE" sz="2000" dirty="0" smtClean="0"/>
              <a:t>oder </a:t>
            </a:r>
            <a:r>
              <a:rPr lang="de-DE" sz="2000" dirty="0"/>
              <a:t>ein sonstiges Recht </a:t>
            </a:r>
          </a:p>
          <a:p>
            <a:endParaRPr lang="de-DE" sz="2000" dirty="0"/>
          </a:p>
          <a:p>
            <a:r>
              <a:rPr lang="de-DE" sz="2000" dirty="0"/>
              <a:t>eines </a:t>
            </a:r>
            <a:r>
              <a:rPr lang="de-DE" sz="2000" dirty="0" smtClean="0"/>
              <a:t>Anderen </a:t>
            </a:r>
            <a:r>
              <a:rPr lang="de-DE" sz="2000" dirty="0"/>
              <a:t>widerrechtlich verletzt, ist dem </a:t>
            </a:r>
            <a:r>
              <a:rPr lang="de-DE" sz="2000" dirty="0" smtClean="0"/>
              <a:t/>
            </a:r>
            <a:br>
              <a:rPr lang="de-DE" sz="2000" dirty="0" smtClean="0"/>
            </a:br>
            <a:r>
              <a:rPr lang="de-DE" sz="2000" dirty="0" smtClean="0"/>
              <a:t>Anderen </a:t>
            </a:r>
            <a:r>
              <a:rPr lang="de-DE" sz="2000" dirty="0"/>
              <a:t>zum Ersatz des daraus entstehenden </a:t>
            </a:r>
            <a:r>
              <a:rPr lang="de-DE" sz="2000" dirty="0" smtClean="0"/>
              <a:t/>
            </a:r>
            <a:br>
              <a:rPr lang="de-DE" sz="2000" dirty="0" smtClean="0"/>
            </a:br>
            <a:r>
              <a:rPr lang="de-DE" sz="2000" dirty="0" smtClean="0"/>
              <a:t>Schadens </a:t>
            </a:r>
            <a:r>
              <a:rPr lang="de-DE" sz="2000" dirty="0"/>
              <a:t>verpflichtet.</a:t>
            </a:r>
          </a:p>
        </p:txBody>
      </p:sp>
    </p:spTree>
    <p:extLst>
      <p:ext uri="{BB962C8B-B14F-4D97-AF65-F5344CB8AC3E}">
        <p14:creationId xmlns:p14="http://schemas.microsoft.com/office/powerpoint/2010/main" val="29140865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4</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Grundlage</a:t>
            </a:r>
            <a:endParaRPr lang="de-DE" dirty="0"/>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0" y="1267200"/>
            <a:ext cx="3494394" cy="4058217"/>
          </a:xfrm>
          <a:prstGeom prst="rect">
            <a:avLst/>
          </a:prstGeom>
        </p:spPr>
      </p:pic>
      <p:sp>
        <p:nvSpPr>
          <p:cNvPr id="5" name="Textfeld 4"/>
          <p:cNvSpPr txBox="1"/>
          <p:nvPr/>
        </p:nvSpPr>
        <p:spPr>
          <a:xfrm>
            <a:off x="4230254" y="1248728"/>
            <a:ext cx="6483928" cy="4093428"/>
          </a:xfrm>
          <a:prstGeom prst="rect">
            <a:avLst/>
          </a:prstGeom>
          <a:noFill/>
        </p:spPr>
        <p:txBody>
          <a:bodyPr wrap="square" rtlCol="0">
            <a:spAutoFit/>
          </a:bodyPr>
          <a:lstStyle/>
          <a:p>
            <a:r>
              <a:rPr lang="de-DE" sz="2000" dirty="0" smtClean="0">
                <a:solidFill>
                  <a:srgbClr val="494949"/>
                </a:solidFill>
              </a:rPr>
              <a:t>§ 276 BGB ergänzt:</a:t>
            </a:r>
            <a:r>
              <a:rPr lang="de-DE" sz="2000" dirty="0" smtClean="0">
                <a:solidFill>
                  <a:srgbClr val="494949"/>
                </a:solidFill>
              </a:rPr>
              <a:t/>
            </a:r>
            <a:br>
              <a:rPr lang="de-DE" sz="2000" dirty="0" smtClean="0">
                <a:solidFill>
                  <a:srgbClr val="494949"/>
                </a:solidFill>
              </a:rPr>
            </a:br>
            <a:r>
              <a:rPr lang="de-DE" sz="2000" dirty="0">
                <a:solidFill>
                  <a:srgbClr val="494949"/>
                </a:solidFill>
              </a:rPr>
              <a:t/>
            </a:r>
            <a:br>
              <a:rPr lang="de-DE" sz="2000" dirty="0">
                <a:solidFill>
                  <a:srgbClr val="494949"/>
                </a:solidFill>
              </a:rPr>
            </a:br>
            <a:r>
              <a:rPr lang="de-DE" sz="2000" dirty="0">
                <a:solidFill>
                  <a:srgbClr val="494949"/>
                </a:solidFill>
              </a:rPr>
              <a:t>Fahrlässig handelt, wer die erforderliche Sorgfalt außer Acht lässt. </a:t>
            </a:r>
            <a:br>
              <a:rPr lang="de-DE" sz="2000" dirty="0">
                <a:solidFill>
                  <a:srgbClr val="494949"/>
                </a:solidFill>
              </a:rPr>
            </a:br>
            <a:r>
              <a:rPr lang="de-DE" sz="2000" dirty="0">
                <a:solidFill>
                  <a:srgbClr val="494949"/>
                </a:solidFill>
              </a:rPr>
              <a:t/>
            </a:r>
            <a:br>
              <a:rPr lang="de-DE" sz="2000" dirty="0">
                <a:solidFill>
                  <a:srgbClr val="494949"/>
                </a:solidFill>
              </a:rPr>
            </a:br>
            <a:r>
              <a:rPr lang="de-DE" sz="2000" dirty="0">
                <a:solidFill>
                  <a:srgbClr val="494949"/>
                </a:solidFill>
              </a:rPr>
              <a:t>Grobe Fahrlässigkeit liegt im Unterschied zu leichter Fahrlässigkeit dann vor, wenn die </a:t>
            </a:r>
            <a:r>
              <a:rPr lang="de-DE" sz="2000" dirty="0" smtClean="0">
                <a:solidFill>
                  <a:srgbClr val="494949"/>
                </a:solidFill>
              </a:rPr>
              <a:t>verkehrserforderliche </a:t>
            </a:r>
            <a:r>
              <a:rPr lang="de-DE" sz="2000" dirty="0">
                <a:solidFill>
                  <a:srgbClr val="494949"/>
                </a:solidFill>
              </a:rPr>
              <a:t>Sorgfalt in besonders schwerem </a:t>
            </a:r>
            <a:r>
              <a:rPr lang="de-DE" sz="2000" dirty="0" smtClean="0">
                <a:solidFill>
                  <a:srgbClr val="494949"/>
                </a:solidFill>
              </a:rPr>
              <a:t>Maße </a:t>
            </a:r>
            <a:br>
              <a:rPr lang="de-DE" sz="2000" dirty="0" smtClean="0">
                <a:solidFill>
                  <a:srgbClr val="494949"/>
                </a:solidFill>
              </a:rPr>
            </a:br>
            <a:r>
              <a:rPr lang="de-DE" sz="2000" dirty="0" smtClean="0">
                <a:solidFill>
                  <a:srgbClr val="494949"/>
                </a:solidFill>
              </a:rPr>
              <a:t>verletzt </a:t>
            </a:r>
            <a:r>
              <a:rPr lang="de-DE" sz="2000" dirty="0">
                <a:solidFill>
                  <a:srgbClr val="494949"/>
                </a:solidFill>
              </a:rPr>
              <a:t>wird, wenn der Handelnde das, </a:t>
            </a:r>
            <a:r>
              <a:rPr lang="de-DE" sz="2000" dirty="0" smtClean="0">
                <a:solidFill>
                  <a:srgbClr val="494949"/>
                </a:solidFill>
              </a:rPr>
              <a:t/>
            </a:r>
            <a:br>
              <a:rPr lang="de-DE" sz="2000" dirty="0" smtClean="0">
                <a:solidFill>
                  <a:srgbClr val="494949"/>
                </a:solidFill>
              </a:rPr>
            </a:br>
            <a:r>
              <a:rPr lang="de-DE" sz="2000" dirty="0" smtClean="0">
                <a:solidFill>
                  <a:srgbClr val="494949"/>
                </a:solidFill>
              </a:rPr>
              <a:t>was </a:t>
            </a:r>
            <a:r>
              <a:rPr lang="de-DE" sz="2000" dirty="0">
                <a:solidFill>
                  <a:srgbClr val="494949"/>
                </a:solidFill>
              </a:rPr>
              <a:t>im gegebenen Fall jedermann </a:t>
            </a:r>
            <a:r>
              <a:rPr lang="de-DE" sz="2000" dirty="0" smtClean="0">
                <a:solidFill>
                  <a:srgbClr val="494949"/>
                </a:solidFill>
              </a:rPr>
              <a:t/>
            </a:r>
            <a:br>
              <a:rPr lang="de-DE" sz="2000" dirty="0" smtClean="0">
                <a:solidFill>
                  <a:srgbClr val="494949"/>
                </a:solidFill>
              </a:rPr>
            </a:br>
            <a:r>
              <a:rPr lang="de-DE" sz="2000" dirty="0" smtClean="0">
                <a:solidFill>
                  <a:srgbClr val="494949"/>
                </a:solidFill>
              </a:rPr>
              <a:t>einleuchten </a:t>
            </a:r>
            <a:r>
              <a:rPr lang="de-DE" sz="2000" dirty="0">
                <a:solidFill>
                  <a:srgbClr val="494949"/>
                </a:solidFill>
              </a:rPr>
              <a:t>muss, nicht beachtet. </a:t>
            </a:r>
            <a:r>
              <a:rPr lang="de-DE" sz="2000" dirty="0" smtClean="0">
                <a:solidFill>
                  <a:srgbClr val="494949"/>
                </a:solidFill>
              </a:rPr>
              <a:t/>
            </a:r>
            <a:br>
              <a:rPr lang="de-DE" sz="2000" dirty="0" smtClean="0">
                <a:solidFill>
                  <a:srgbClr val="494949"/>
                </a:solidFill>
              </a:rPr>
            </a:br>
            <a:r>
              <a:rPr lang="de-DE" sz="2000" dirty="0" smtClean="0">
                <a:solidFill>
                  <a:srgbClr val="494949"/>
                </a:solidFill>
              </a:rPr>
              <a:t/>
            </a:r>
            <a:br>
              <a:rPr lang="de-DE" sz="2000" dirty="0" smtClean="0">
                <a:solidFill>
                  <a:srgbClr val="494949"/>
                </a:solidFill>
              </a:rPr>
            </a:br>
            <a:r>
              <a:rPr lang="de-DE" sz="2000" dirty="0" smtClean="0">
                <a:solidFill>
                  <a:srgbClr val="494949"/>
                </a:solidFill>
              </a:rPr>
              <a:t>(</a:t>
            </a:r>
            <a:r>
              <a:rPr lang="de-DE" sz="2000" dirty="0">
                <a:solidFill>
                  <a:srgbClr val="494949"/>
                </a:solidFill>
              </a:rPr>
              <a:t>Vorsatz = Absicht)</a:t>
            </a:r>
          </a:p>
        </p:txBody>
      </p:sp>
    </p:spTree>
    <p:extLst>
      <p:ext uri="{BB962C8B-B14F-4D97-AF65-F5344CB8AC3E}">
        <p14:creationId xmlns:p14="http://schemas.microsoft.com/office/powerpoint/2010/main" val="5333215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1268985"/>
            <a:ext cx="12192000" cy="4817489"/>
          </a:xfrm>
          <a:prstGeom prst="rect">
            <a:avLst/>
          </a:prstGeom>
        </p:spPr>
      </p:pic>
      <p:sp>
        <p:nvSpPr>
          <p:cNvPr id="5" name="Rechteck 4"/>
          <p:cNvSpPr/>
          <p:nvPr/>
        </p:nvSpPr>
        <p:spPr>
          <a:xfrm>
            <a:off x="0" y="1256145"/>
            <a:ext cx="12192000" cy="482138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2"/>
          <p:cNvSpPr>
            <a:spLocks noGrp="1"/>
          </p:cNvSpPr>
          <p:nvPr>
            <p:ph type="title"/>
          </p:nvPr>
        </p:nvSpPr>
        <p:spPr>
          <a:xfrm>
            <a:off x="731838" y="669679"/>
            <a:ext cx="10801350" cy="419346"/>
          </a:xfrm>
        </p:spPr>
        <p:txBody>
          <a:bodyPr/>
          <a:lstStyle/>
          <a:p>
            <a:r>
              <a:rPr lang="de-DE" dirty="0" smtClean="0"/>
              <a:t>Deckungssummen</a:t>
            </a:r>
            <a:endParaRPr lang="de-DE" dirty="0"/>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5</a:t>
            </a:fld>
            <a:endParaRPr lang="de-DE" dirty="0">
              <a:solidFill>
                <a:srgbClr val="FFFFFF"/>
              </a:solidFill>
            </a:endParaRPr>
          </a:p>
        </p:txBody>
      </p:sp>
      <p:sp>
        <p:nvSpPr>
          <p:cNvPr id="2" name="Inhaltsplatzhalter 1"/>
          <p:cNvSpPr>
            <a:spLocks noGrp="1"/>
          </p:cNvSpPr>
          <p:nvPr>
            <p:ph idx="1"/>
          </p:nvPr>
        </p:nvSpPr>
        <p:spPr>
          <a:xfrm>
            <a:off x="731836" y="1268412"/>
            <a:ext cx="11312382" cy="4809114"/>
          </a:xfrm>
        </p:spPr>
        <p:txBody>
          <a:bodyPr>
            <a:normAutofit/>
          </a:bodyPr>
          <a:lstStyle/>
          <a:p>
            <a:pPr marL="0" indent="0">
              <a:buNone/>
            </a:pPr>
            <a:r>
              <a:rPr lang="de-DE" dirty="0" smtClean="0"/>
              <a:t>Es stehen zeitgemäße Versicherungssummen zur Verfügung:</a:t>
            </a:r>
          </a:p>
          <a:p>
            <a:r>
              <a:rPr lang="de-DE" dirty="0" smtClean="0"/>
              <a:t>WWK Privathaftpflichtversicherung</a:t>
            </a:r>
          </a:p>
          <a:p>
            <a:pPr lvl="1"/>
            <a:r>
              <a:rPr lang="de-DE" dirty="0" smtClean="0"/>
              <a:t>15.000.000 EUR für Personen-, Sach- und Vermögensschäden</a:t>
            </a:r>
            <a:br>
              <a:rPr lang="de-DE" dirty="0" smtClean="0"/>
            </a:br>
            <a:r>
              <a:rPr lang="de-DE" dirty="0" smtClean="0"/>
              <a:t>oder</a:t>
            </a:r>
          </a:p>
          <a:p>
            <a:pPr lvl="1"/>
            <a:r>
              <a:rPr lang="de-DE" dirty="0" smtClean="0"/>
              <a:t>50.000.000 EUR </a:t>
            </a:r>
            <a:r>
              <a:rPr lang="de-DE" dirty="0"/>
              <a:t>für Personen-, Sach- und </a:t>
            </a:r>
            <a:r>
              <a:rPr lang="de-DE" dirty="0" smtClean="0"/>
              <a:t>Vermögensschäden</a:t>
            </a:r>
          </a:p>
          <a:p>
            <a:endParaRPr lang="de-DE" dirty="0"/>
          </a:p>
          <a:p>
            <a:r>
              <a:rPr lang="de-DE" dirty="0" smtClean="0"/>
              <a:t>WWK Amtshaftpflichtversicherung</a:t>
            </a:r>
          </a:p>
          <a:p>
            <a:pPr lvl="1"/>
            <a:r>
              <a:rPr lang="de-DE" dirty="0" smtClean="0"/>
              <a:t>15.000.000 EUR für Personen- und Sachschäden sowie 50.000 EUR für Vermögensschäden</a:t>
            </a:r>
            <a:br>
              <a:rPr lang="de-DE" dirty="0" smtClean="0"/>
            </a:br>
            <a:r>
              <a:rPr lang="de-DE" dirty="0" smtClean="0"/>
              <a:t>oder</a:t>
            </a:r>
          </a:p>
          <a:p>
            <a:pPr lvl="1"/>
            <a:r>
              <a:rPr lang="de-DE" dirty="0" smtClean="0"/>
              <a:t>15.000.000 EUR für Personen- und Sachschäden sowie 250.000 </a:t>
            </a:r>
            <a:r>
              <a:rPr lang="de-DE" dirty="0"/>
              <a:t>EUR für </a:t>
            </a:r>
            <a:r>
              <a:rPr lang="de-DE" dirty="0" smtClean="0"/>
              <a:t>Vermögensschäden</a:t>
            </a:r>
          </a:p>
          <a:p>
            <a:pPr lvl="1"/>
            <a:endParaRPr lang="de-DE" dirty="0"/>
          </a:p>
          <a:p>
            <a:r>
              <a:rPr lang="de-DE" dirty="0" smtClean="0"/>
              <a:t>WWK Tierhalterhaftpflichtversicherung</a:t>
            </a:r>
          </a:p>
          <a:p>
            <a:pPr lvl="1"/>
            <a:r>
              <a:rPr lang="de-DE" dirty="0"/>
              <a:t>15.000.000 EUR für Personen-, Sach- und Vermögensschäden</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02815">
            <a:off x="8575887" y="1751704"/>
            <a:ext cx="2157915" cy="1346391"/>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73916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6</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Optionen auf einen Blick</a:t>
            </a:r>
            <a:endParaRPr lang="de-DE" dirty="0"/>
          </a:p>
        </p:txBody>
      </p:sp>
      <p:graphicFrame>
        <p:nvGraphicFramePr>
          <p:cNvPr id="6" name="Tabelle 5"/>
          <p:cNvGraphicFramePr>
            <a:graphicFrameLocks noGrp="1"/>
          </p:cNvGraphicFramePr>
          <p:nvPr>
            <p:extLst>
              <p:ext uri="{D42A27DB-BD31-4B8C-83A1-F6EECF244321}">
                <p14:modId xmlns:p14="http://schemas.microsoft.com/office/powerpoint/2010/main" val="2003430967"/>
              </p:ext>
            </p:extLst>
          </p:nvPr>
        </p:nvGraphicFramePr>
        <p:xfrm>
          <a:off x="525598" y="1267200"/>
          <a:ext cx="11343129" cy="2758440"/>
        </p:xfrm>
        <a:graphic>
          <a:graphicData uri="http://schemas.openxmlformats.org/drawingml/2006/table">
            <a:tbl>
              <a:tblPr firstRow="1" bandRow="1">
                <a:tableStyleId>{5C22544A-7EE6-4342-B048-85BDC9FD1C3A}</a:tableStyleId>
              </a:tblPr>
              <a:tblGrid>
                <a:gridCol w="3381384"/>
                <a:gridCol w="3556000"/>
                <a:gridCol w="4405745"/>
              </a:tblGrid>
              <a:tr h="370840">
                <a:tc>
                  <a:txBody>
                    <a:bodyPr/>
                    <a:lstStyle/>
                    <a:p>
                      <a:r>
                        <a:rPr lang="de-DE" sz="2000" dirty="0" smtClean="0"/>
                        <a:t>Tarifvarianten</a:t>
                      </a:r>
                      <a:endParaRPr lang="de-DE" sz="2000" dirty="0"/>
                    </a:p>
                  </a:txBody>
                  <a:tcPr/>
                </a:tc>
                <a:tc>
                  <a:txBody>
                    <a:bodyPr/>
                    <a:lstStyle/>
                    <a:p>
                      <a:pPr algn="ctr"/>
                      <a:r>
                        <a:rPr lang="de-DE" sz="2000" dirty="0" smtClean="0"/>
                        <a:t>Single</a:t>
                      </a:r>
                      <a:endParaRPr lang="de-DE" sz="2000" dirty="0"/>
                    </a:p>
                  </a:txBody>
                  <a:tcPr anchor="ctr"/>
                </a:tc>
                <a:tc>
                  <a:txBody>
                    <a:bodyPr/>
                    <a:lstStyle/>
                    <a:p>
                      <a:pPr algn="ctr"/>
                      <a:r>
                        <a:rPr lang="de-DE" sz="2000" dirty="0" smtClean="0"/>
                        <a:t>Mehrpersonenhaushalt</a:t>
                      </a:r>
                      <a:endParaRPr lang="de-DE" sz="2000" dirty="0"/>
                    </a:p>
                  </a:txBody>
                  <a:tcPr anchor="ctr"/>
                </a:tc>
              </a:tr>
              <a:tr h="594360">
                <a:tc rowSpan="2">
                  <a:txBody>
                    <a:bodyPr/>
                    <a:lstStyle/>
                    <a:p>
                      <a:r>
                        <a:rPr lang="de-DE" sz="2000" dirty="0" smtClean="0"/>
                        <a:t>Deckungssummen</a:t>
                      </a:r>
                    </a:p>
                    <a:p>
                      <a:r>
                        <a:rPr lang="de-DE" sz="2000" dirty="0" smtClean="0"/>
                        <a:t>Pauschal für Personen-, Sach-</a:t>
                      </a:r>
                      <a:r>
                        <a:rPr lang="de-DE" sz="2000" baseline="0" dirty="0" smtClean="0"/>
                        <a:t> und Vermögensschäden</a:t>
                      </a:r>
                      <a:endParaRPr lang="de-DE" sz="2000" dirty="0"/>
                    </a:p>
                  </a:txBody>
                  <a:tcPr/>
                </a:tc>
                <a:tc gridSpan="2">
                  <a:txBody>
                    <a:bodyPr/>
                    <a:lstStyle/>
                    <a:p>
                      <a:pPr algn="ctr"/>
                      <a:r>
                        <a:rPr lang="de-DE" sz="2000" dirty="0" smtClean="0"/>
                        <a:t>15.000.000 EUR</a:t>
                      </a:r>
                      <a:endParaRPr lang="de-DE" sz="2000" dirty="0"/>
                    </a:p>
                  </a:txBody>
                  <a:tcPr anchor="ctr"/>
                </a:tc>
                <a:tc hMerge="1">
                  <a:txBody>
                    <a:bodyPr/>
                    <a:lstStyle/>
                    <a:p>
                      <a:endParaRPr lang="de-DE"/>
                    </a:p>
                  </a:txBody>
                  <a:tcPr/>
                </a:tc>
              </a:tr>
              <a:tr h="594360">
                <a:tc vMerge="1">
                  <a:txBody>
                    <a:bodyPr/>
                    <a:lstStyle/>
                    <a:p>
                      <a:endParaRPr lang="de-DE"/>
                    </a:p>
                  </a:txBody>
                  <a:tcPr/>
                </a:tc>
                <a:tc gridSpan="2">
                  <a:txBody>
                    <a:bodyPr/>
                    <a:lstStyle/>
                    <a:p>
                      <a:pPr algn="ctr"/>
                      <a:r>
                        <a:rPr lang="de-DE" sz="2000" dirty="0" smtClean="0">
                          <a:solidFill>
                            <a:schemeClr val="accent5"/>
                          </a:solidFill>
                        </a:rPr>
                        <a:t>50.000.000 EUR</a:t>
                      </a:r>
                      <a:br>
                        <a:rPr lang="de-DE" sz="2000" dirty="0" smtClean="0">
                          <a:solidFill>
                            <a:schemeClr val="accent5"/>
                          </a:solidFill>
                        </a:rPr>
                      </a:br>
                      <a:r>
                        <a:rPr lang="de-DE" sz="1800" dirty="0" smtClean="0"/>
                        <a:t>(Personenschadenlimit:</a:t>
                      </a:r>
                      <a:r>
                        <a:rPr lang="de-DE" sz="1800" baseline="0" dirty="0" smtClean="0"/>
                        <a:t> 15.000.000 EUR / verletzte Person)</a:t>
                      </a:r>
                      <a:endParaRPr lang="de-DE" sz="2000" dirty="0"/>
                    </a:p>
                  </a:txBody>
                  <a:tcPr anchor="ctr">
                    <a:solidFill>
                      <a:srgbClr val="CBDBCE"/>
                    </a:solidFill>
                  </a:tcPr>
                </a:tc>
                <a:tc hMerge="1">
                  <a:txBody>
                    <a:bodyPr/>
                    <a:lstStyle/>
                    <a:p>
                      <a:endParaRPr lang="de-DE"/>
                    </a:p>
                  </a:txBody>
                  <a:tcPr/>
                </a:tc>
              </a:tr>
              <a:tr h="370840">
                <a:tc>
                  <a:txBody>
                    <a:bodyPr/>
                    <a:lstStyle/>
                    <a:p>
                      <a:r>
                        <a:rPr lang="de-DE" sz="2000" dirty="0" smtClean="0"/>
                        <a:t>Produktvarianten</a:t>
                      </a:r>
                      <a:endParaRPr lang="de-DE" sz="2000" dirty="0"/>
                    </a:p>
                  </a:txBody>
                  <a:tcPr>
                    <a:solidFill>
                      <a:srgbClr val="E7EEE8"/>
                    </a:solidFill>
                  </a:tcPr>
                </a:tc>
                <a:tc>
                  <a:txBody>
                    <a:bodyPr/>
                    <a:lstStyle/>
                    <a:p>
                      <a:r>
                        <a:rPr lang="de-DE" sz="2000" dirty="0" smtClean="0"/>
                        <a:t>Privathaftpflichtversicherung</a:t>
                      </a:r>
                      <a:endParaRPr lang="de-DE" sz="2000" dirty="0"/>
                    </a:p>
                  </a:txBody>
                  <a:tcPr>
                    <a:solidFill>
                      <a:srgbClr val="E7EEE8"/>
                    </a:solidFill>
                  </a:tcPr>
                </a:tc>
                <a:tc>
                  <a:txBody>
                    <a:bodyPr/>
                    <a:lstStyle/>
                    <a:p>
                      <a:r>
                        <a:rPr lang="de-DE" sz="2000" dirty="0" smtClean="0">
                          <a:solidFill>
                            <a:schemeClr val="accent5"/>
                          </a:solidFill>
                        </a:rPr>
                        <a:t>Privathaftpflichtversicherung </a:t>
                      </a:r>
                      <a:r>
                        <a:rPr lang="de-DE" sz="2000" i="1" dirty="0" smtClean="0">
                          <a:solidFill>
                            <a:schemeClr val="accent5"/>
                          </a:solidFill>
                        </a:rPr>
                        <a:t>plus</a:t>
                      </a:r>
                      <a:endParaRPr lang="de-DE" sz="2000" i="1" dirty="0">
                        <a:solidFill>
                          <a:schemeClr val="accent5"/>
                        </a:solidFill>
                      </a:endParaRPr>
                    </a:p>
                  </a:txBody>
                  <a:tcPr>
                    <a:solidFill>
                      <a:srgbClr val="E7EEE8"/>
                    </a:solidFill>
                  </a:tcPr>
                </a:tc>
              </a:tr>
              <a:tr h="370840">
                <a:tc>
                  <a:txBody>
                    <a:bodyPr/>
                    <a:lstStyle/>
                    <a:p>
                      <a:r>
                        <a:rPr lang="de-DE" sz="2000" dirty="0" smtClean="0"/>
                        <a:t>Zusatzbaustein</a:t>
                      </a:r>
                      <a:endParaRPr lang="de-DE" sz="2000" dirty="0"/>
                    </a:p>
                  </a:txBody>
                  <a:tcPr>
                    <a:solidFill>
                      <a:srgbClr val="CBDBCE"/>
                    </a:solidFill>
                  </a:tcPr>
                </a:tc>
                <a:tc gridSpan="2">
                  <a:txBody>
                    <a:bodyPr/>
                    <a:lstStyle/>
                    <a:p>
                      <a:pPr algn="ctr"/>
                      <a:r>
                        <a:rPr lang="de-DE" sz="2000" dirty="0" smtClean="0">
                          <a:solidFill>
                            <a:schemeClr val="accent5"/>
                          </a:solidFill>
                        </a:rPr>
                        <a:t>Amtshaftpflichtversicherung</a:t>
                      </a:r>
                    </a:p>
                    <a:p>
                      <a:pPr algn="ctr"/>
                      <a:r>
                        <a:rPr lang="de-DE" sz="2000" dirty="0" smtClean="0"/>
                        <a:t>Ergänzung zur Privathaftpflicht für Beschäftigte im öffentlichen Dienst</a:t>
                      </a:r>
                      <a:endParaRPr lang="de-DE" sz="2000" dirty="0"/>
                    </a:p>
                  </a:txBody>
                  <a:tcPr anchor="ctr">
                    <a:solidFill>
                      <a:srgbClr val="CBDBCE"/>
                    </a:solidFill>
                  </a:tcPr>
                </a:tc>
                <a:tc hMerge="1">
                  <a:txBody>
                    <a:bodyPr/>
                    <a:lstStyle/>
                    <a:p>
                      <a:endParaRPr lang="de-DE" dirty="0"/>
                    </a:p>
                  </a:txBody>
                  <a:tcPr/>
                </a:tc>
              </a:tr>
            </a:tbl>
          </a:graphicData>
        </a:graphic>
      </p:graphicFrame>
      <p:sp>
        <p:nvSpPr>
          <p:cNvPr id="7" name="Ellipse 6"/>
          <p:cNvSpPr/>
          <p:nvPr/>
        </p:nvSpPr>
        <p:spPr>
          <a:xfrm rot="20403784">
            <a:off x="10289310" y="1819563"/>
            <a:ext cx="1496291" cy="61883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chemeClr val="accent5"/>
                </a:solidFill>
              </a:rPr>
              <a:t>Optional</a:t>
            </a:r>
            <a:endParaRPr lang="de-DE" b="1" dirty="0">
              <a:solidFill>
                <a:schemeClr val="accent5"/>
              </a:solidFill>
            </a:endParaRPr>
          </a:p>
        </p:txBody>
      </p:sp>
    </p:spTree>
    <p:extLst>
      <p:ext uri="{BB962C8B-B14F-4D97-AF65-F5344CB8AC3E}">
        <p14:creationId xmlns:p14="http://schemas.microsoft.com/office/powerpoint/2010/main" val="20607452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7</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Zielgruppen</a:t>
            </a:r>
            <a:endParaRPr lang="de-DE" dirty="0"/>
          </a:p>
        </p:txBody>
      </p:sp>
      <p:graphicFrame>
        <p:nvGraphicFramePr>
          <p:cNvPr id="2" name="Tabelle 1"/>
          <p:cNvGraphicFramePr>
            <a:graphicFrameLocks noGrp="1"/>
          </p:cNvGraphicFramePr>
          <p:nvPr>
            <p:extLst>
              <p:ext uri="{D42A27DB-BD31-4B8C-83A1-F6EECF244321}">
                <p14:modId xmlns:p14="http://schemas.microsoft.com/office/powerpoint/2010/main" val="1383053850"/>
              </p:ext>
            </p:extLst>
          </p:nvPr>
        </p:nvGraphicFramePr>
        <p:xfrm>
          <a:off x="525598" y="1267200"/>
          <a:ext cx="9874546" cy="1656080"/>
        </p:xfrm>
        <a:graphic>
          <a:graphicData uri="http://schemas.openxmlformats.org/drawingml/2006/table">
            <a:tbl>
              <a:tblPr firstRow="1" bandRow="1">
                <a:tableStyleId>{5C22544A-7EE6-4342-B048-85BDC9FD1C3A}</a:tableStyleId>
              </a:tblPr>
              <a:tblGrid>
                <a:gridCol w="4937273"/>
                <a:gridCol w="1645758"/>
                <a:gridCol w="1645757"/>
                <a:gridCol w="1645758"/>
              </a:tblGrid>
              <a:tr h="370840">
                <a:tc>
                  <a:txBody>
                    <a:bodyPr/>
                    <a:lstStyle/>
                    <a:p>
                      <a:pPr algn="ctr"/>
                      <a:r>
                        <a:rPr lang="de-DE" dirty="0" smtClean="0"/>
                        <a:t>Tarifvariante Single</a:t>
                      </a:r>
                      <a:endParaRPr lang="de-DE" dirty="0"/>
                    </a:p>
                  </a:txBody>
                  <a:tcPr anchor="ctr"/>
                </a:tc>
                <a:tc gridSpan="3">
                  <a:txBody>
                    <a:bodyPr/>
                    <a:lstStyle/>
                    <a:p>
                      <a:pPr algn="ctr"/>
                      <a:r>
                        <a:rPr lang="de-DE" dirty="0" smtClean="0"/>
                        <a:t>Tarifvariante Mehrpersonenhaushalt</a:t>
                      </a:r>
                      <a:endParaRPr lang="de-DE" dirty="0"/>
                    </a:p>
                  </a:txBody>
                  <a:tcPr anchor="ctr"/>
                </a:tc>
                <a:tc hMerge="1">
                  <a:txBody>
                    <a:bodyPr/>
                    <a:lstStyle/>
                    <a:p>
                      <a:endParaRPr lang="de-DE"/>
                    </a:p>
                  </a:txBody>
                  <a:tcPr/>
                </a:tc>
                <a:tc hMerge="1">
                  <a:txBody>
                    <a:bodyPr/>
                    <a:lstStyle/>
                    <a:p>
                      <a:endParaRPr lang="de-DE"/>
                    </a:p>
                  </a:txBody>
                  <a:tcPr/>
                </a:tc>
              </a:tr>
              <a:tr h="370840">
                <a:tc>
                  <a:txBody>
                    <a:bodyPr/>
                    <a:lstStyle/>
                    <a:p>
                      <a:pPr algn="ctr"/>
                      <a:r>
                        <a:rPr lang="de-DE" dirty="0" smtClean="0"/>
                        <a:t>Single</a:t>
                      </a:r>
                      <a:endParaRPr lang="de-DE" dirty="0"/>
                    </a:p>
                  </a:txBody>
                  <a:tcPr anchor="ctr"/>
                </a:tc>
                <a:tc>
                  <a:txBody>
                    <a:bodyPr/>
                    <a:lstStyle/>
                    <a:p>
                      <a:pPr algn="ctr"/>
                      <a:r>
                        <a:rPr lang="de-DE" dirty="0" smtClean="0"/>
                        <a:t>Paar</a:t>
                      </a:r>
                      <a:endParaRPr lang="de-DE" dirty="0"/>
                    </a:p>
                  </a:txBody>
                  <a:tcPr anchor="ctr"/>
                </a:tc>
                <a:tc>
                  <a:txBody>
                    <a:bodyPr/>
                    <a:lstStyle/>
                    <a:p>
                      <a:pPr algn="ctr"/>
                      <a:r>
                        <a:rPr lang="de-DE" dirty="0" smtClean="0"/>
                        <a:t>Single mit Kind</a:t>
                      </a:r>
                      <a:endParaRPr lang="de-DE" dirty="0"/>
                    </a:p>
                  </a:txBody>
                  <a:tcPr anchor="ctr"/>
                </a:tc>
                <a:tc>
                  <a:txBody>
                    <a:bodyPr/>
                    <a:lstStyle/>
                    <a:p>
                      <a:pPr algn="ctr"/>
                      <a:r>
                        <a:rPr lang="de-DE" dirty="0" smtClean="0"/>
                        <a:t>Familie</a:t>
                      </a:r>
                      <a:endParaRPr lang="de-DE" dirty="0"/>
                    </a:p>
                  </a:txBody>
                  <a:tcPr anchor="ctr"/>
                </a:tc>
              </a:tr>
              <a:tr h="370840">
                <a:tc>
                  <a:txBody>
                    <a:bodyPr/>
                    <a:lstStyle/>
                    <a:p>
                      <a:pPr algn="ctr"/>
                      <a:endParaRPr lang="de-DE" dirty="0"/>
                    </a:p>
                  </a:txBody>
                  <a:tcPr anchor="ctr"/>
                </a:tc>
                <a:tc gridSpan="3">
                  <a:txBody>
                    <a:bodyPr/>
                    <a:lstStyle/>
                    <a:p>
                      <a:pPr algn="l"/>
                      <a:r>
                        <a:rPr lang="de-DE" dirty="0" smtClean="0"/>
                        <a:t>Keine</a:t>
                      </a:r>
                      <a:r>
                        <a:rPr lang="de-DE" baseline="0" dirty="0" smtClean="0"/>
                        <a:t> Differenzierung</a:t>
                      </a:r>
                      <a:br>
                        <a:rPr lang="de-DE" baseline="0" dirty="0" smtClean="0"/>
                      </a:br>
                      <a:r>
                        <a:rPr lang="de-DE" b="1" baseline="0" dirty="0" smtClean="0"/>
                        <a:t>Vorteil:</a:t>
                      </a:r>
                      <a:r>
                        <a:rPr lang="de-DE" baseline="0" dirty="0" smtClean="0"/>
                        <a:t> keine Vertrags- oder Beitragsanpassung bei Änderung der Lebenssituation</a:t>
                      </a:r>
                      <a:endParaRPr lang="de-DE" dirty="0"/>
                    </a:p>
                  </a:txBody>
                  <a:tcPr anchor="ctr"/>
                </a:tc>
                <a:tc hMerge="1">
                  <a:txBody>
                    <a:bodyPr/>
                    <a:lstStyle/>
                    <a:p>
                      <a:pPr algn="ctr"/>
                      <a:endParaRPr lang="de-DE" dirty="0"/>
                    </a:p>
                  </a:txBody>
                  <a:tcPr anchor="ctr"/>
                </a:tc>
                <a:tc hMerge="1">
                  <a:txBody>
                    <a:bodyPr/>
                    <a:lstStyle/>
                    <a:p>
                      <a:pPr algn="ctr"/>
                      <a:endParaRPr lang="de-DE" dirty="0"/>
                    </a:p>
                  </a:txBody>
                  <a:tcPr anchor="ctr"/>
                </a:tc>
              </a:tr>
            </a:tbl>
          </a:graphicData>
        </a:graphic>
      </p:graphicFrame>
    </p:spTree>
    <p:extLst>
      <p:ext uri="{BB962C8B-B14F-4D97-AF65-F5344CB8AC3E}">
        <p14:creationId xmlns:p14="http://schemas.microsoft.com/office/powerpoint/2010/main" val="8754300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9331" y="1463295"/>
            <a:ext cx="675434" cy="675434"/>
          </a:xfrm>
          <a:ln w="3175">
            <a:solidFill>
              <a:schemeClr val="tx2"/>
            </a:solidFill>
          </a:ln>
        </p:spPr>
      </p:pic>
      <p:sp>
        <p:nvSpPr>
          <p:cNvPr id="3" name="Titel 2"/>
          <p:cNvSpPr>
            <a:spLocks noGrp="1"/>
          </p:cNvSpPr>
          <p:nvPr>
            <p:ph type="title"/>
          </p:nvPr>
        </p:nvSpPr>
        <p:spPr>
          <a:xfrm>
            <a:off x="731838" y="669679"/>
            <a:ext cx="10801350" cy="419346"/>
          </a:xfrm>
        </p:spPr>
        <p:txBody>
          <a:bodyPr/>
          <a:lstStyle/>
          <a:p>
            <a:r>
              <a:rPr lang="de-DE" dirty="0"/>
              <a:t>WWK Privathaftpflichtversicherung</a:t>
            </a:r>
            <a:endParaRPr lang="de-DE" i="1" dirty="0">
              <a:solidFill>
                <a:schemeClr val="accent5"/>
              </a:solidFill>
            </a:endParaRPr>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8</a:t>
            </a:fld>
            <a:endParaRPr lang="de-DE" dirty="0">
              <a:solidFill>
                <a:srgbClr val="FFFFFF"/>
              </a:solidFill>
            </a:endParaRPr>
          </a:p>
        </p:txBody>
      </p:sp>
      <p:sp>
        <p:nvSpPr>
          <p:cNvPr id="6" name="Textfeld 5"/>
          <p:cNvSpPr txBox="1"/>
          <p:nvPr/>
        </p:nvSpPr>
        <p:spPr>
          <a:xfrm>
            <a:off x="1808707" y="1619912"/>
            <a:ext cx="2202115" cy="338554"/>
          </a:xfrm>
          <a:prstGeom prst="rect">
            <a:avLst/>
          </a:prstGeom>
          <a:noFill/>
        </p:spPr>
        <p:txBody>
          <a:bodyPr wrap="square" rtlCol="0">
            <a:spAutoFit/>
          </a:bodyPr>
          <a:lstStyle/>
          <a:p>
            <a:r>
              <a:rPr lang="de-DE" sz="1600" dirty="0" smtClean="0"/>
              <a:t>Haushalt und Familie</a:t>
            </a:r>
            <a:endParaRPr lang="de-DE" sz="1600" dirty="0"/>
          </a:p>
        </p:txBody>
      </p:sp>
      <p:pic>
        <p:nvPicPr>
          <p:cNvPr id="7" name="Inhaltsplatzhalt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31" y="2249968"/>
            <a:ext cx="675434" cy="675434"/>
          </a:xfrm>
          <a:prstGeom prst="rect">
            <a:avLst/>
          </a:prstGeom>
          <a:ln w="3175">
            <a:solidFill>
              <a:schemeClr val="tx2"/>
            </a:solidFill>
          </a:ln>
        </p:spPr>
      </p:pic>
      <p:sp>
        <p:nvSpPr>
          <p:cNvPr id="8" name="Textfeld 7"/>
          <p:cNvSpPr txBox="1"/>
          <p:nvPr/>
        </p:nvSpPr>
        <p:spPr>
          <a:xfrm>
            <a:off x="1808707" y="2418408"/>
            <a:ext cx="1609238" cy="338554"/>
          </a:xfrm>
          <a:prstGeom prst="rect">
            <a:avLst/>
          </a:prstGeom>
          <a:noFill/>
        </p:spPr>
        <p:txBody>
          <a:bodyPr wrap="square" rtlCol="0">
            <a:spAutoFit/>
          </a:bodyPr>
          <a:lstStyle/>
          <a:p>
            <a:r>
              <a:rPr lang="de-DE" sz="1600" dirty="0" smtClean="0"/>
              <a:t>Ehrenamt</a:t>
            </a:r>
            <a:endParaRPr lang="de-DE" sz="1600" dirty="0"/>
          </a:p>
        </p:txBody>
      </p:sp>
      <p:pic>
        <p:nvPicPr>
          <p:cNvPr id="9" name="Inhaltsplatzhalt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331" y="3036641"/>
            <a:ext cx="675434" cy="675434"/>
          </a:xfrm>
          <a:prstGeom prst="rect">
            <a:avLst/>
          </a:prstGeom>
          <a:ln w="3175">
            <a:solidFill>
              <a:schemeClr val="tx2"/>
            </a:solidFill>
          </a:ln>
        </p:spPr>
      </p:pic>
      <p:sp>
        <p:nvSpPr>
          <p:cNvPr id="10" name="Textfeld 9"/>
          <p:cNvSpPr txBox="1"/>
          <p:nvPr/>
        </p:nvSpPr>
        <p:spPr>
          <a:xfrm>
            <a:off x="1808707" y="3205081"/>
            <a:ext cx="2117418" cy="338554"/>
          </a:xfrm>
          <a:prstGeom prst="rect">
            <a:avLst/>
          </a:prstGeom>
          <a:noFill/>
        </p:spPr>
        <p:txBody>
          <a:bodyPr wrap="square" rtlCol="0">
            <a:spAutoFit/>
          </a:bodyPr>
          <a:lstStyle/>
          <a:p>
            <a:r>
              <a:rPr lang="de-DE" sz="1600" dirty="0" smtClean="0"/>
              <a:t>Haus- und Grundbesitz</a:t>
            </a:r>
            <a:endParaRPr lang="de-DE" sz="1600" dirty="0"/>
          </a:p>
        </p:txBody>
      </p:sp>
      <p:pic>
        <p:nvPicPr>
          <p:cNvPr id="11" name="Inhaltsplatzhalt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331" y="3823314"/>
            <a:ext cx="675434" cy="675434"/>
          </a:xfrm>
          <a:prstGeom prst="rect">
            <a:avLst/>
          </a:prstGeom>
          <a:ln w="3175">
            <a:solidFill>
              <a:schemeClr val="tx2"/>
            </a:solidFill>
          </a:ln>
        </p:spPr>
      </p:pic>
      <p:sp>
        <p:nvSpPr>
          <p:cNvPr id="12" name="Textfeld 11"/>
          <p:cNvSpPr txBox="1"/>
          <p:nvPr/>
        </p:nvSpPr>
        <p:spPr>
          <a:xfrm>
            <a:off x="1808707" y="3991754"/>
            <a:ext cx="1609238" cy="338554"/>
          </a:xfrm>
          <a:prstGeom prst="rect">
            <a:avLst/>
          </a:prstGeom>
          <a:noFill/>
        </p:spPr>
        <p:txBody>
          <a:bodyPr wrap="square" rtlCol="0">
            <a:spAutoFit/>
          </a:bodyPr>
          <a:lstStyle/>
          <a:p>
            <a:r>
              <a:rPr lang="de-DE" sz="1600" dirty="0" smtClean="0"/>
              <a:t>Umwelt</a:t>
            </a:r>
            <a:endParaRPr lang="de-DE" sz="1600" dirty="0"/>
          </a:p>
        </p:txBody>
      </p:sp>
      <p:pic>
        <p:nvPicPr>
          <p:cNvPr id="13" name="Inhaltsplatzhalter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331" y="4609987"/>
            <a:ext cx="675434" cy="675434"/>
          </a:xfrm>
          <a:prstGeom prst="rect">
            <a:avLst/>
          </a:prstGeom>
          <a:ln w="3175">
            <a:solidFill>
              <a:schemeClr val="tx2"/>
            </a:solidFill>
          </a:ln>
        </p:spPr>
      </p:pic>
      <p:sp>
        <p:nvSpPr>
          <p:cNvPr id="14" name="Textfeld 13"/>
          <p:cNvSpPr txBox="1"/>
          <p:nvPr/>
        </p:nvSpPr>
        <p:spPr>
          <a:xfrm>
            <a:off x="1792428" y="4784124"/>
            <a:ext cx="1609238" cy="338554"/>
          </a:xfrm>
          <a:prstGeom prst="rect">
            <a:avLst/>
          </a:prstGeom>
          <a:noFill/>
        </p:spPr>
        <p:txBody>
          <a:bodyPr wrap="square" rtlCol="0">
            <a:spAutoFit/>
          </a:bodyPr>
          <a:lstStyle/>
          <a:p>
            <a:r>
              <a:rPr lang="de-DE" sz="1600" dirty="0" smtClean="0"/>
              <a:t>Mietsachschäden</a:t>
            </a:r>
            <a:endParaRPr lang="de-DE" sz="1600" dirty="0"/>
          </a:p>
        </p:txBody>
      </p:sp>
      <p:pic>
        <p:nvPicPr>
          <p:cNvPr id="15" name="Inhaltsplatzhalter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331" y="5396658"/>
            <a:ext cx="675434" cy="675434"/>
          </a:xfrm>
          <a:prstGeom prst="rect">
            <a:avLst/>
          </a:prstGeom>
          <a:ln w="3175">
            <a:solidFill>
              <a:schemeClr val="tx2"/>
            </a:solidFill>
          </a:ln>
        </p:spPr>
      </p:pic>
      <p:sp>
        <p:nvSpPr>
          <p:cNvPr id="16" name="Textfeld 15"/>
          <p:cNvSpPr txBox="1"/>
          <p:nvPr/>
        </p:nvSpPr>
        <p:spPr>
          <a:xfrm>
            <a:off x="1792428" y="5565098"/>
            <a:ext cx="1609238" cy="338554"/>
          </a:xfrm>
          <a:prstGeom prst="rect">
            <a:avLst/>
          </a:prstGeom>
          <a:noFill/>
        </p:spPr>
        <p:txBody>
          <a:bodyPr wrap="square" rtlCol="0">
            <a:spAutoFit/>
          </a:bodyPr>
          <a:lstStyle/>
          <a:p>
            <a:r>
              <a:rPr lang="de-DE" sz="1600" dirty="0" smtClean="0"/>
              <a:t>Sportaktivitäten</a:t>
            </a:r>
            <a:endParaRPr lang="de-DE" sz="1600" dirty="0"/>
          </a:p>
        </p:txBody>
      </p:sp>
      <p:pic>
        <p:nvPicPr>
          <p:cNvPr id="17" name="Inhaltsplatzhalter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83914" y="2223034"/>
            <a:ext cx="675434" cy="675434"/>
          </a:xfrm>
          <a:prstGeom prst="rect">
            <a:avLst/>
          </a:prstGeom>
          <a:ln w="3175">
            <a:solidFill>
              <a:schemeClr val="tx2"/>
            </a:solidFill>
          </a:ln>
        </p:spPr>
      </p:pic>
      <p:sp>
        <p:nvSpPr>
          <p:cNvPr id="18" name="Textfeld 17"/>
          <p:cNvSpPr txBox="1"/>
          <p:nvPr/>
        </p:nvSpPr>
        <p:spPr>
          <a:xfrm>
            <a:off x="5246325" y="2391474"/>
            <a:ext cx="2117418" cy="338554"/>
          </a:xfrm>
          <a:prstGeom prst="rect">
            <a:avLst/>
          </a:prstGeom>
          <a:noFill/>
        </p:spPr>
        <p:txBody>
          <a:bodyPr wrap="square" rtlCol="0">
            <a:spAutoFit/>
          </a:bodyPr>
          <a:lstStyle/>
          <a:p>
            <a:r>
              <a:rPr lang="de-DE" sz="1600" dirty="0" smtClean="0"/>
              <a:t>Waffen und Munition</a:t>
            </a:r>
            <a:endParaRPr lang="de-DE" sz="1600" dirty="0"/>
          </a:p>
        </p:txBody>
      </p:sp>
      <p:pic>
        <p:nvPicPr>
          <p:cNvPr id="33" name="Inhaltsplatzhalter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83914" y="3829264"/>
            <a:ext cx="675434" cy="675434"/>
          </a:xfrm>
          <a:prstGeom prst="rect">
            <a:avLst/>
          </a:prstGeom>
          <a:ln w="3175">
            <a:solidFill>
              <a:schemeClr val="tx2"/>
            </a:solidFill>
          </a:ln>
        </p:spPr>
      </p:pic>
      <p:pic>
        <p:nvPicPr>
          <p:cNvPr id="34" name="Inhaltsplatzhalter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3914" y="1419919"/>
            <a:ext cx="675434" cy="675434"/>
          </a:xfrm>
          <a:prstGeom prst="rect">
            <a:avLst/>
          </a:prstGeom>
          <a:ln w="3175">
            <a:solidFill>
              <a:schemeClr val="tx2"/>
            </a:solidFill>
          </a:ln>
        </p:spPr>
      </p:pic>
      <p:sp>
        <p:nvSpPr>
          <p:cNvPr id="36" name="Textfeld 35"/>
          <p:cNvSpPr txBox="1"/>
          <p:nvPr/>
        </p:nvSpPr>
        <p:spPr>
          <a:xfrm>
            <a:off x="5276743" y="3997704"/>
            <a:ext cx="2117418" cy="338554"/>
          </a:xfrm>
          <a:prstGeom prst="rect">
            <a:avLst/>
          </a:prstGeom>
          <a:noFill/>
        </p:spPr>
        <p:txBody>
          <a:bodyPr wrap="square" rtlCol="0">
            <a:spAutoFit/>
          </a:bodyPr>
          <a:lstStyle/>
          <a:p>
            <a:r>
              <a:rPr lang="de-DE" sz="1600" dirty="0" smtClean="0"/>
              <a:t>Tiere</a:t>
            </a:r>
            <a:endParaRPr lang="de-DE" sz="1600" dirty="0"/>
          </a:p>
        </p:txBody>
      </p:sp>
      <p:sp>
        <p:nvSpPr>
          <p:cNvPr id="37" name="Textfeld 36"/>
          <p:cNvSpPr txBox="1"/>
          <p:nvPr/>
        </p:nvSpPr>
        <p:spPr>
          <a:xfrm>
            <a:off x="5297091" y="1496801"/>
            <a:ext cx="2635940" cy="584775"/>
          </a:xfrm>
          <a:prstGeom prst="rect">
            <a:avLst/>
          </a:prstGeom>
          <a:noFill/>
        </p:spPr>
        <p:txBody>
          <a:bodyPr wrap="square" rtlCol="0">
            <a:spAutoFit/>
          </a:bodyPr>
          <a:lstStyle/>
          <a:p>
            <a:r>
              <a:rPr lang="de-DE" sz="1600" dirty="0" smtClean="0"/>
              <a:t>Nicht versicherungspflichtige Kfz und Kfz-Anhänger</a:t>
            </a:r>
            <a:endParaRPr lang="de-DE" sz="1600" dirty="0"/>
          </a:p>
        </p:txBody>
      </p:sp>
      <p:pic>
        <p:nvPicPr>
          <p:cNvPr id="39" name="Inhaltsplatzhalter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83914" y="3026149"/>
            <a:ext cx="675434" cy="675434"/>
          </a:xfrm>
          <a:prstGeom prst="rect">
            <a:avLst/>
          </a:prstGeom>
          <a:ln w="3175">
            <a:solidFill>
              <a:schemeClr val="tx2"/>
            </a:solidFill>
          </a:ln>
        </p:spPr>
      </p:pic>
      <p:sp>
        <p:nvSpPr>
          <p:cNvPr id="40" name="Textfeld 39"/>
          <p:cNvSpPr txBox="1"/>
          <p:nvPr/>
        </p:nvSpPr>
        <p:spPr>
          <a:xfrm>
            <a:off x="5260464" y="3205081"/>
            <a:ext cx="2202115" cy="338554"/>
          </a:xfrm>
          <a:prstGeom prst="rect">
            <a:avLst/>
          </a:prstGeom>
          <a:noFill/>
        </p:spPr>
        <p:txBody>
          <a:bodyPr wrap="square" rtlCol="0">
            <a:spAutoFit/>
          </a:bodyPr>
          <a:lstStyle/>
          <a:p>
            <a:r>
              <a:rPr lang="de-DE" sz="1600" dirty="0" smtClean="0"/>
              <a:t>„Mallorca-Police“</a:t>
            </a:r>
            <a:endParaRPr lang="de-DE" sz="1600" dirty="0"/>
          </a:p>
        </p:txBody>
      </p:sp>
      <p:pic>
        <p:nvPicPr>
          <p:cNvPr id="43" name="Inhaltsplatzhalter 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383914" y="4632379"/>
            <a:ext cx="675434" cy="675434"/>
          </a:xfrm>
          <a:prstGeom prst="rect">
            <a:avLst/>
          </a:prstGeom>
          <a:ln w="3175">
            <a:solidFill>
              <a:schemeClr val="tx2"/>
            </a:solidFill>
          </a:ln>
        </p:spPr>
      </p:pic>
      <p:sp>
        <p:nvSpPr>
          <p:cNvPr id="44" name="Textfeld 43"/>
          <p:cNvSpPr txBox="1"/>
          <p:nvPr/>
        </p:nvSpPr>
        <p:spPr>
          <a:xfrm>
            <a:off x="5246325" y="4778427"/>
            <a:ext cx="2117418" cy="338554"/>
          </a:xfrm>
          <a:prstGeom prst="rect">
            <a:avLst/>
          </a:prstGeom>
          <a:noFill/>
        </p:spPr>
        <p:txBody>
          <a:bodyPr wrap="square" rtlCol="0">
            <a:spAutoFit/>
          </a:bodyPr>
          <a:lstStyle/>
          <a:p>
            <a:r>
              <a:rPr lang="de-DE" sz="1600" dirty="0" smtClean="0"/>
              <a:t>Vermögensschäden</a:t>
            </a:r>
            <a:endParaRPr lang="de-DE" sz="1600" dirty="0"/>
          </a:p>
        </p:txBody>
      </p:sp>
      <p:pic>
        <p:nvPicPr>
          <p:cNvPr id="47" name="Inhaltsplatzhalter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383914" y="5435492"/>
            <a:ext cx="675434" cy="675434"/>
          </a:xfrm>
          <a:prstGeom prst="rect">
            <a:avLst/>
          </a:prstGeom>
          <a:ln w="3175">
            <a:solidFill>
              <a:schemeClr val="tx2"/>
            </a:solidFill>
          </a:ln>
        </p:spPr>
      </p:pic>
      <p:sp>
        <p:nvSpPr>
          <p:cNvPr id="48" name="Textfeld 47"/>
          <p:cNvSpPr txBox="1"/>
          <p:nvPr/>
        </p:nvSpPr>
        <p:spPr>
          <a:xfrm>
            <a:off x="5260464" y="5565098"/>
            <a:ext cx="2281311" cy="338554"/>
          </a:xfrm>
          <a:prstGeom prst="rect">
            <a:avLst/>
          </a:prstGeom>
          <a:noFill/>
        </p:spPr>
        <p:txBody>
          <a:bodyPr wrap="square" rtlCol="0">
            <a:spAutoFit/>
          </a:bodyPr>
          <a:lstStyle/>
          <a:p>
            <a:r>
              <a:rPr lang="de-DE" sz="1600" dirty="0" smtClean="0"/>
              <a:t>Schäden im Ausland</a:t>
            </a:r>
            <a:endParaRPr lang="de-DE" sz="1600" dirty="0"/>
          </a:p>
        </p:txBody>
      </p:sp>
      <p:pic>
        <p:nvPicPr>
          <p:cNvPr id="51" name="Inhaltsplatzhalter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88393" y="1419918"/>
            <a:ext cx="675434" cy="675434"/>
          </a:xfrm>
          <a:prstGeom prst="rect">
            <a:avLst/>
          </a:prstGeom>
          <a:ln w="3175">
            <a:solidFill>
              <a:schemeClr val="tx2"/>
            </a:solidFill>
          </a:ln>
        </p:spPr>
      </p:pic>
      <p:sp>
        <p:nvSpPr>
          <p:cNvPr id="52" name="Textfeld 51"/>
          <p:cNvSpPr txBox="1"/>
          <p:nvPr/>
        </p:nvSpPr>
        <p:spPr>
          <a:xfrm>
            <a:off x="8874608" y="1465247"/>
            <a:ext cx="2610701" cy="584775"/>
          </a:xfrm>
          <a:prstGeom prst="rect">
            <a:avLst/>
          </a:prstGeom>
          <a:noFill/>
        </p:spPr>
        <p:txBody>
          <a:bodyPr wrap="square" rtlCol="0">
            <a:spAutoFit/>
          </a:bodyPr>
          <a:lstStyle/>
          <a:p>
            <a:r>
              <a:rPr lang="de-DE" sz="1600" dirty="0" smtClean="0"/>
              <a:t>Übertragung elektronischer Daten</a:t>
            </a:r>
            <a:endParaRPr lang="de-DE" sz="1600" dirty="0"/>
          </a:p>
        </p:txBody>
      </p:sp>
      <p:pic>
        <p:nvPicPr>
          <p:cNvPr id="53" name="Inhaltsplatzhalter 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88393" y="2197497"/>
            <a:ext cx="675434" cy="675434"/>
          </a:xfrm>
          <a:prstGeom prst="rect">
            <a:avLst/>
          </a:prstGeom>
          <a:ln w="3175">
            <a:solidFill>
              <a:schemeClr val="tx2"/>
            </a:solidFill>
          </a:ln>
        </p:spPr>
      </p:pic>
      <p:pic>
        <p:nvPicPr>
          <p:cNvPr id="54" name="Inhaltsplatzhalter 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88393" y="2975076"/>
            <a:ext cx="675434" cy="675434"/>
          </a:xfrm>
          <a:prstGeom prst="rect">
            <a:avLst/>
          </a:prstGeom>
          <a:ln w="3175">
            <a:solidFill>
              <a:schemeClr val="tx2"/>
            </a:solidFill>
          </a:ln>
        </p:spPr>
      </p:pic>
      <p:pic>
        <p:nvPicPr>
          <p:cNvPr id="55" name="Inhaltsplatzhalter 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988393" y="3752655"/>
            <a:ext cx="675434" cy="675434"/>
          </a:xfrm>
          <a:prstGeom prst="rect">
            <a:avLst/>
          </a:prstGeom>
          <a:ln w="3175">
            <a:solidFill>
              <a:schemeClr val="tx2"/>
            </a:solidFill>
          </a:ln>
        </p:spPr>
      </p:pic>
      <p:sp>
        <p:nvSpPr>
          <p:cNvPr id="56" name="Textfeld 55"/>
          <p:cNvSpPr txBox="1"/>
          <p:nvPr/>
        </p:nvSpPr>
        <p:spPr>
          <a:xfrm>
            <a:off x="8874608" y="2295297"/>
            <a:ext cx="2621434" cy="584775"/>
          </a:xfrm>
          <a:prstGeom prst="rect">
            <a:avLst/>
          </a:prstGeom>
          <a:noFill/>
        </p:spPr>
        <p:txBody>
          <a:bodyPr wrap="square" rtlCol="0">
            <a:spAutoFit/>
          </a:bodyPr>
          <a:lstStyle/>
          <a:p>
            <a:r>
              <a:rPr lang="de-DE" sz="1600" dirty="0" smtClean="0"/>
              <a:t>Ansprüche aus Benachteiligung</a:t>
            </a:r>
            <a:endParaRPr lang="de-DE" sz="1600" dirty="0"/>
          </a:p>
        </p:txBody>
      </p:sp>
      <p:sp>
        <p:nvSpPr>
          <p:cNvPr id="57" name="Textfeld 56"/>
          <p:cNvSpPr txBox="1"/>
          <p:nvPr/>
        </p:nvSpPr>
        <p:spPr>
          <a:xfrm>
            <a:off x="8845197" y="3194589"/>
            <a:ext cx="2468416" cy="338554"/>
          </a:xfrm>
          <a:prstGeom prst="rect">
            <a:avLst/>
          </a:prstGeom>
          <a:noFill/>
        </p:spPr>
        <p:txBody>
          <a:bodyPr wrap="square" rtlCol="0">
            <a:spAutoFit/>
          </a:bodyPr>
          <a:lstStyle/>
          <a:p>
            <a:r>
              <a:rPr lang="de-DE" sz="1600" dirty="0" smtClean="0"/>
              <a:t>Schlüsselverlust</a:t>
            </a:r>
            <a:endParaRPr lang="de-DE" sz="1600" dirty="0"/>
          </a:p>
        </p:txBody>
      </p:sp>
      <p:sp>
        <p:nvSpPr>
          <p:cNvPr id="58" name="Textfeld 57"/>
          <p:cNvSpPr txBox="1"/>
          <p:nvPr/>
        </p:nvSpPr>
        <p:spPr>
          <a:xfrm>
            <a:off x="8845197" y="3921095"/>
            <a:ext cx="2358074" cy="338554"/>
          </a:xfrm>
          <a:prstGeom prst="rect">
            <a:avLst/>
          </a:prstGeom>
          <a:noFill/>
        </p:spPr>
        <p:txBody>
          <a:bodyPr wrap="square" rtlCol="0">
            <a:spAutoFit/>
          </a:bodyPr>
          <a:lstStyle/>
          <a:p>
            <a:r>
              <a:rPr lang="de-DE" sz="1600" dirty="0" smtClean="0"/>
              <a:t>Gefälligkeitshandlungen</a:t>
            </a:r>
            <a:endParaRPr lang="de-DE" sz="1600" dirty="0"/>
          </a:p>
        </p:txBody>
      </p:sp>
      <p:pic>
        <p:nvPicPr>
          <p:cNvPr id="59" name="Inhaltsplatzhalter 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88393" y="4530234"/>
            <a:ext cx="675434" cy="675434"/>
          </a:xfrm>
          <a:prstGeom prst="rect">
            <a:avLst/>
          </a:prstGeom>
          <a:ln w="3175">
            <a:solidFill>
              <a:schemeClr val="tx2"/>
            </a:solidFill>
          </a:ln>
        </p:spPr>
      </p:pic>
      <p:sp>
        <p:nvSpPr>
          <p:cNvPr id="60" name="Textfeld 59"/>
          <p:cNvSpPr txBox="1"/>
          <p:nvPr/>
        </p:nvSpPr>
        <p:spPr>
          <a:xfrm>
            <a:off x="8845197" y="4698674"/>
            <a:ext cx="2202115" cy="338554"/>
          </a:xfrm>
          <a:prstGeom prst="rect">
            <a:avLst/>
          </a:prstGeom>
          <a:noFill/>
        </p:spPr>
        <p:txBody>
          <a:bodyPr wrap="square" rtlCol="0">
            <a:spAutoFit/>
          </a:bodyPr>
          <a:lstStyle/>
          <a:p>
            <a:r>
              <a:rPr lang="de-DE" sz="1600" dirty="0" smtClean="0"/>
              <a:t>Deliktunfähigkeit</a:t>
            </a:r>
            <a:endParaRPr lang="de-DE" sz="1600" dirty="0"/>
          </a:p>
        </p:txBody>
      </p:sp>
      <p:pic>
        <p:nvPicPr>
          <p:cNvPr id="61" name="Inhaltsplatzhalter 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988393" y="5307813"/>
            <a:ext cx="675434" cy="675434"/>
          </a:xfrm>
          <a:prstGeom prst="rect">
            <a:avLst/>
          </a:prstGeom>
          <a:ln w="3175">
            <a:solidFill>
              <a:schemeClr val="tx2"/>
            </a:solidFill>
          </a:ln>
        </p:spPr>
      </p:pic>
      <p:sp>
        <p:nvSpPr>
          <p:cNvPr id="62" name="Textfeld 61"/>
          <p:cNvSpPr txBox="1"/>
          <p:nvPr/>
        </p:nvSpPr>
        <p:spPr>
          <a:xfrm>
            <a:off x="8874608" y="5476253"/>
            <a:ext cx="2108013" cy="338554"/>
          </a:xfrm>
          <a:prstGeom prst="rect">
            <a:avLst/>
          </a:prstGeom>
          <a:noFill/>
        </p:spPr>
        <p:txBody>
          <a:bodyPr wrap="square" rtlCol="0">
            <a:spAutoFit/>
          </a:bodyPr>
          <a:lstStyle/>
          <a:p>
            <a:r>
              <a:rPr lang="de-DE" sz="1600" dirty="0" smtClean="0"/>
              <a:t>Forderungsausfall</a:t>
            </a:r>
            <a:endParaRPr lang="de-DE" sz="1600" dirty="0"/>
          </a:p>
        </p:txBody>
      </p:sp>
    </p:spTree>
    <p:extLst>
      <p:ext uri="{BB962C8B-B14F-4D97-AF65-F5344CB8AC3E}">
        <p14:creationId xmlns:p14="http://schemas.microsoft.com/office/powerpoint/2010/main" val="17585548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9701" y="1410682"/>
            <a:ext cx="856804" cy="856804"/>
          </a:xfrm>
          <a:ln w="3175">
            <a:solidFill>
              <a:schemeClr val="accent5"/>
            </a:solidFill>
          </a:ln>
        </p:spPr>
      </p:pic>
      <p:sp>
        <p:nvSpPr>
          <p:cNvPr id="3" name="Titel 2"/>
          <p:cNvSpPr>
            <a:spLocks noGrp="1"/>
          </p:cNvSpPr>
          <p:nvPr>
            <p:ph type="title"/>
          </p:nvPr>
        </p:nvSpPr>
        <p:spPr>
          <a:xfrm>
            <a:off x="731838" y="669679"/>
            <a:ext cx="10801350" cy="419346"/>
          </a:xfrm>
        </p:spPr>
        <p:txBody>
          <a:bodyPr/>
          <a:lstStyle/>
          <a:p>
            <a:r>
              <a:rPr lang="de-DE" dirty="0" smtClean="0">
                <a:solidFill>
                  <a:schemeClr val="accent5"/>
                </a:solidFill>
              </a:rPr>
              <a:t>WWK Privathaftpflichtversicherung </a:t>
            </a:r>
            <a:r>
              <a:rPr lang="de-DE" i="1" dirty="0" smtClean="0">
                <a:solidFill>
                  <a:schemeClr val="accent5"/>
                </a:solidFill>
              </a:rPr>
              <a:t>plus</a:t>
            </a:r>
            <a:endParaRPr lang="de-DE" i="1" dirty="0">
              <a:solidFill>
                <a:schemeClr val="accent5"/>
              </a:solidFill>
            </a:endParaRPr>
          </a:p>
        </p:txBody>
      </p:sp>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9</a:t>
            </a:fld>
            <a:endParaRPr lang="de-DE" dirty="0">
              <a:solidFill>
                <a:srgbClr val="FFFFFF"/>
              </a:solidFill>
            </a:endParaRPr>
          </a:p>
        </p:txBody>
      </p:sp>
      <p:sp>
        <p:nvSpPr>
          <p:cNvPr id="6" name="Textfeld 5"/>
          <p:cNvSpPr txBox="1"/>
          <p:nvPr/>
        </p:nvSpPr>
        <p:spPr>
          <a:xfrm>
            <a:off x="2335225" y="1679043"/>
            <a:ext cx="3114275" cy="338554"/>
          </a:xfrm>
          <a:prstGeom prst="rect">
            <a:avLst/>
          </a:prstGeom>
          <a:noFill/>
        </p:spPr>
        <p:txBody>
          <a:bodyPr wrap="square" rtlCol="0">
            <a:spAutoFit/>
          </a:bodyPr>
          <a:lstStyle/>
          <a:p>
            <a:r>
              <a:rPr lang="de-DE" sz="1600" dirty="0" smtClean="0"/>
              <a:t>Spezial-Schadenersatz-Rechtsschutz</a:t>
            </a:r>
            <a:endParaRPr lang="de-DE" sz="1600" dirty="0"/>
          </a:p>
        </p:txBody>
      </p:sp>
      <p:pic>
        <p:nvPicPr>
          <p:cNvPr id="7" name="Inhaltsplatzhalt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701" y="2354948"/>
            <a:ext cx="856804" cy="856804"/>
          </a:xfrm>
          <a:prstGeom prst="rect">
            <a:avLst/>
          </a:prstGeom>
          <a:ln w="3175">
            <a:solidFill>
              <a:schemeClr val="accent5"/>
            </a:solidFill>
          </a:ln>
        </p:spPr>
      </p:pic>
      <p:sp>
        <p:nvSpPr>
          <p:cNvPr id="8" name="Textfeld 7"/>
          <p:cNvSpPr txBox="1"/>
          <p:nvPr/>
        </p:nvSpPr>
        <p:spPr>
          <a:xfrm>
            <a:off x="2335225" y="2614073"/>
            <a:ext cx="2530635" cy="338554"/>
          </a:xfrm>
          <a:prstGeom prst="rect">
            <a:avLst/>
          </a:prstGeom>
          <a:noFill/>
        </p:spPr>
        <p:txBody>
          <a:bodyPr wrap="square" rtlCol="0">
            <a:spAutoFit/>
          </a:bodyPr>
          <a:lstStyle/>
          <a:p>
            <a:r>
              <a:rPr lang="de-DE" sz="1600" dirty="0" smtClean="0"/>
              <a:t>Nebenberufliche Tätigkeit</a:t>
            </a:r>
            <a:endParaRPr lang="de-DE" sz="1600" dirty="0"/>
          </a:p>
        </p:txBody>
      </p:sp>
      <p:pic>
        <p:nvPicPr>
          <p:cNvPr id="9" name="Inhaltsplatzhalt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9701" y="3299215"/>
            <a:ext cx="856804" cy="856804"/>
          </a:xfrm>
          <a:prstGeom prst="rect">
            <a:avLst/>
          </a:prstGeom>
          <a:ln w="3175">
            <a:solidFill>
              <a:schemeClr val="accent5"/>
            </a:solidFill>
          </a:ln>
        </p:spPr>
      </p:pic>
      <p:sp>
        <p:nvSpPr>
          <p:cNvPr id="10" name="Textfeld 9"/>
          <p:cNvSpPr txBox="1"/>
          <p:nvPr/>
        </p:nvSpPr>
        <p:spPr>
          <a:xfrm>
            <a:off x="2335225" y="3435229"/>
            <a:ext cx="2933382" cy="584775"/>
          </a:xfrm>
          <a:prstGeom prst="rect">
            <a:avLst/>
          </a:prstGeom>
          <a:noFill/>
        </p:spPr>
        <p:txBody>
          <a:bodyPr wrap="square" rtlCol="0">
            <a:spAutoFit/>
          </a:bodyPr>
          <a:lstStyle/>
          <a:p>
            <a:r>
              <a:rPr lang="de-DE" sz="1600" dirty="0" smtClean="0"/>
              <a:t>Sachschäden von Arbeitskollegen/Arbeitgebern</a:t>
            </a:r>
            <a:endParaRPr lang="de-DE" sz="1600" dirty="0"/>
          </a:p>
        </p:txBody>
      </p:sp>
      <p:pic>
        <p:nvPicPr>
          <p:cNvPr id="11" name="Inhaltsplatzhalter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9701" y="4243482"/>
            <a:ext cx="856804" cy="856804"/>
          </a:xfrm>
          <a:prstGeom prst="rect">
            <a:avLst/>
          </a:prstGeom>
          <a:ln w="3175">
            <a:solidFill>
              <a:schemeClr val="accent5"/>
            </a:solidFill>
          </a:ln>
        </p:spPr>
      </p:pic>
      <p:sp>
        <p:nvSpPr>
          <p:cNvPr id="12" name="Textfeld 11"/>
          <p:cNvSpPr txBox="1"/>
          <p:nvPr/>
        </p:nvSpPr>
        <p:spPr>
          <a:xfrm>
            <a:off x="2335225" y="4502607"/>
            <a:ext cx="1609238" cy="338554"/>
          </a:xfrm>
          <a:prstGeom prst="rect">
            <a:avLst/>
          </a:prstGeom>
          <a:noFill/>
        </p:spPr>
        <p:txBody>
          <a:bodyPr wrap="square" rtlCol="0">
            <a:spAutoFit/>
          </a:bodyPr>
          <a:lstStyle/>
          <a:p>
            <a:r>
              <a:rPr lang="de-DE" sz="1600" dirty="0" smtClean="0"/>
              <a:t>Heizöltank</a:t>
            </a:r>
            <a:endParaRPr lang="de-DE" sz="1600" dirty="0"/>
          </a:p>
        </p:txBody>
      </p:sp>
      <p:pic>
        <p:nvPicPr>
          <p:cNvPr id="13" name="Inhaltsplatzhalter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9701" y="5187748"/>
            <a:ext cx="856804" cy="856804"/>
          </a:xfrm>
          <a:prstGeom prst="rect">
            <a:avLst/>
          </a:prstGeom>
          <a:ln w="3175">
            <a:solidFill>
              <a:schemeClr val="accent5"/>
            </a:solidFill>
          </a:ln>
        </p:spPr>
      </p:pic>
      <p:sp>
        <p:nvSpPr>
          <p:cNvPr id="14" name="Textfeld 13"/>
          <p:cNvSpPr txBox="1"/>
          <p:nvPr/>
        </p:nvSpPr>
        <p:spPr>
          <a:xfrm>
            <a:off x="2335224" y="5323762"/>
            <a:ext cx="2698639" cy="584775"/>
          </a:xfrm>
          <a:prstGeom prst="rect">
            <a:avLst/>
          </a:prstGeom>
          <a:noFill/>
        </p:spPr>
        <p:txBody>
          <a:bodyPr wrap="square" rtlCol="0">
            <a:spAutoFit/>
          </a:bodyPr>
          <a:lstStyle/>
          <a:p>
            <a:r>
              <a:rPr lang="de-DE" sz="1600" dirty="0" smtClean="0"/>
              <a:t>Vermietung Wohnungen und Garagen</a:t>
            </a:r>
            <a:endParaRPr lang="de-DE" sz="1600" dirty="0"/>
          </a:p>
        </p:txBody>
      </p:sp>
      <p:pic>
        <p:nvPicPr>
          <p:cNvPr id="51" name="Inhaltsplatzhalter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7740" y="1419918"/>
            <a:ext cx="856804" cy="856804"/>
          </a:xfrm>
          <a:prstGeom prst="rect">
            <a:avLst/>
          </a:prstGeom>
          <a:ln w="3175">
            <a:solidFill>
              <a:schemeClr val="accent5"/>
            </a:solidFill>
          </a:ln>
        </p:spPr>
      </p:pic>
      <p:sp>
        <p:nvSpPr>
          <p:cNvPr id="52" name="Textfeld 51"/>
          <p:cNvSpPr txBox="1"/>
          <p:nvPr/>
        </p:nvSpPr>
        <p:spPr>
          <a:xfrm>
            <a:off x="7886362" y="1679043"/>
            <a:ext cx="2610701" cy="338554"/>
          </a:xfrm>
          <a:prstGeom prst="rect">
            <a:avLst/>
          </a:prstGeom>
          <a:noFill/>
        </p:spPr>
        <p:txBody>
          <a:bodyPr wrap="square" rtlCol="0">
            <a:spAutoFit/>
          </a:bodyPr>
          <a:lstStyle/>
          <a:p>
            <a:r>
              <a:rPr lang="de-DE" sz="1600" dirty="0" smtClean="0"/>
              <a:t>Halten wilder Kleintiere</a:t>
            </a:r>
            <a:endParaRPr lang="de-DE" sz="1600" dirty="0"/>
          </a:p>
        </p:txBody>
      </p:sp>
      <p:pic>
        <p:nvPicPr>
          <p:cNvPr id="53" name="Inhaltsplatzhalter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87740" y="2390260"/>
            <a:ext cx="856804" cy="856804"/>
          </a:xfrm>
          <a:prstGeom prst="rect">
            <a:avLst/>
          </a:prstGeom>
          <a:ln w="3175">
            <a:solidFill>
              <a:schemeClr val="accent5"/>
            </a:solidFill>
          </a:ln>
        </p:spPr>
      </p:pic>
      <p:pic>
        <p:nvPicPr>
          <p:cNvPr id="54" name="Inhaltsplatzhalter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87740" y="3360602"/>
            <a:ext cx="856804" cy="856804"/>
          </a:xfrm>
          <a:prstGeom prst="rect">
            <a:avLst/>
          </a:prstGeom>
          <a:ln w="3175">
            <a:solidFill>
              <a:schemeClr val="accent5"/>
            </a:solidFill>
          </a:ln>
        </p:spPr>
      </p:pic>
      <p:pic>
        <p:nvPicPr>
          <p:cNvPr id="55" name="Inhaltsplatzhalter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87740" y="4330944"/>
            <a:ext cx="856804" cy="856804"/>
          </a:xfrm>
          <a:prstGeom prst="rect">
            <a:avLst/>
          </a:prstGeom>
          <a:ln w="3175">
            <a:solidFill>
              <a:schemeClr val="accent5"/>
            </a:solidFill>
          </a:ln>
        </p:spPr>
      </p:pic>
      <p:sp>
        <p:nvSpPr>
          <p:cNvPr id="56" name="Textfeld 55"/>
          <p:cNvSpPr txBox="1"/>
          <p:nvPr/>
        </p:nvSpPr>
        <p:spPr>
          <a:xfrm>
            <a:off x="7886362" y="2649385"/>
            <a:ext cx="2621434" cy="338554"/>
          </a:xfrm>
          <a:prstGeom prst="rect">
            <a:avLst/>
          </a:prstGeom>
          <a:noFill/>
        </p:spPr>
        <p:txBody>
          <a:bodyPr wrap="square" rtlCol="0">
            <a:spAutoFit/>
          </a:bodyPr>
          <a:lstStyle/>
          <a:p>
            <a:r>
              <a:rPr lang="de-DE" sz="1600" dirty="0" smtClean="0"/>
              <a:t>Halten von Nutztieren</a:t>
            </a:r>
            <a:endParaRPr lang="de-DE" sz="1600" dirty="0"/>
          </a:p>
        </p:txBody>
      </p:sp>
      <p:sp>
        <p:nvSpPr>
          <p:cNvPr id="57" name="Textfeld 56"/>
          <p:cNvSpPr txBox="1"/>
          <p:nvPr/>
        </p:nvSpPr>
        <p:spPr>
          <a:xfrm>
            <a:off x="7886361" y="3619727"/>
            <a:ext cx="2901711" cy="338554"/>
          </a:xfrm>
          <a:prstGeom prst="rect">
            <a:avLst/>
          </a:prstGeom>
          <a:noFill/>
        </p:spPr>
        <p:txBody>
          <a:bodyPr wrap="square" rtlCol="0">
            <a:spAutoFit/>
          </a:bodyPr>
          <a:lstStyle/>
          <a:p>
            <a:r>
              <a:rPr lang="de-DE" sz="1600" dirty="0" smtClean="0"/>
              <a:t>SFR-Schutz bei geliehenem Kfz</a:t>
            </a:r>
            <a:endParaRPr lang="de-DE" sz="1600" dirty="0"/>
          </a:p>
        </p:txBody>
      </p:sp>
      <p:sp>
        <p:nvSpPr>
          <p:cNvPr id="58" name="Textfeld 57"/>
          <p:cNvSpPr txBox="1"/>
          <p:nvPr/>
        </p:nvSpPr>
        <p:spPr>
          <a:xfrm>
            <a:off x="7886361" y="4590069"/>
            <a:ext cx="3005505" cy="338554"/>
          </a:xfrm>
          <a:prstGeom prst="rect">
            <a:avLst/>
          </a:prstGeom>
          <a:noFill/>
        </p:spPr>
        <p:txBody>
          <a:bodyPr wrap="square" rtlCol="0">
            <a:spAutoFit/>
          </a:bodyPr>
          <a:lstStyle/>
          <a:p>
            <a:r>
              <a:rPr lang="de-DE" sz="1600" dirty="0" smtClean="0"/>
              <a:t>Sonstige Kraftfahrzeugschäden</a:t>
            </a:r>
            <a:endParaRPr lang="de-DE" sz="1600" dirty="0"/>
          </a:p>
        </p:txBody>
      </p:sp>
      <p:pic>
        <p:nvPicPr>
          <p:cNvPr id="59" name="Inhaltsplatzhalter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87740" y="5301287"/>
            <a:ext cx="856804" cy="856804"/>
          </a:xfrm>
          <a:prstGeom prst="rect">
            <a:avLst/>
          </a:prstGeom>
          <a:ln w="3175">
            <a:solidFill>
              <a:schemeClr val="accent5"/>
            </a:solidFill>
          </a:ln>
        </p:spPr>
      </p:pic>
      <p:sp>
        <p:nvSpPr>
          <p:cNvPr id="60" name="Textfeld 59"/>
          <p:cNvSpPr txBox="1"/>
          <p:nvPr/>
        </p:nvSpPr>
        <p:spPr>
          <a:xfrm>
            <a:off x="7886362" y="5616150"/>
            <a:ext cx="2202115" cy="338554"/>
          </a:xfrm>
          <a:prstGeom prst="rect">
            <a:avLst/>
          </a:prstGeom>
          <a:noFill/>
        </p:spPr>
        <p:txBody>
          <a:bodyPr wrap="square" rtlCol="0">
            <a:spAutoFit/>
          </a:bodyPr>
          <a:lstStyle/>
          <a:p>
            <a:r>
              <a:rPr lang="de-DE" sz="1600" dirty="0" smtClean="0"/>
              <a:t>Kaution</a:t>
            </a:r>
            <a:endParaRPr lang="de-DE" sz="1600" dirty="0"/>
          </a:p>
        </p:txBody>
      </p:sp>
    </p:spTree>
    <p:extLst>
      <p:ext uri="{BB962C8B-B14F-4D97-AF65-F5344CB8AC3E}">
        <p14:creationId xmlns:p14="http://schemas.microsoft.com/office/powerpoint/2010/main" val="42456154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5" name="Titel 4"/>
          <p:cNvSpPr>
            <a:spLocks noGrp="1"/>
          </p:cNvSpPr>
          <p:nvPr>
            <p:ph type="ctrTitle"/>
          </p:nvPr>
        </p:nvSpPr>
        <p:spPr/>
        <p:txBody>
          <a:bodyPr>
            <a:normAutofit/>
          </a:bodyPr>
          <a:lstStyle/>
          <a:p>
            <a:r>
              <a:rPr lang="de-DE" dirty="0" smtClean="0"/>
              <a:t>WWK Amtshaftpflicht-versicherung</a:t>
            </a:r>
            <a:endParaRPr lang="de-DE" dirty="0"/>
          </a:p>
        </p:txBody>
      </p:sp>
      <p:sp>
        <p:nvSpPr>
          <p:cNvPr id="7" name="Textplatzhalter 6"/>
          <p:cNvSpPr>
            <a:spLocks noGrp="1"/>
          </p:cNvSpPr>
          <p:nvPr>
            <p:ph type="body" sz="quarter" idx="12"/>
          </p:nvPr>
        </p:nvSpPr>
        <p:spPr/>
        <p:txBody>
          <a:bodyPr/>
          <a:lstStyle/>
          <a:p>
            <a:endParaRPr lang="de-DE"/>
          </a:p>
        </p:txBody>
      </p:sp>
      <p:sp>
        <p:nvSpPr>
          <p:cNvPr id="6" name="Untertitel 5"/>
          <p:cNvSpPr>
            <a:spLocks noGrp="1"/>
          </p:cNvSpPr>
          <p:nvPr>
            <p:ph type="subTitle" idx="1"/>
          </p:nvPr>
        </p:nvSpPr>
        <p:spPr/>
        <p:txBody>
          <a:bodyPr/>
          <a:lstStyle/>
          <a:p>
            <a:endParaRPr lang="de-DE"/>
          </a:p>
        </p:txBody>
      </p:sp>
      <p:sp>
        <p:nvSpPr>
          <p:cNvPr id="9" name="Textplatzhalter 8"/>
          <p:cNvSpPr>
            <a:spLocks noGrp="1"/>
          </p:cNvSpPr>
          <p:nvPr>
            <p:ph type="body" sz="quarter" idx="15"/>
          </p:nvPr>
        </p:nvSpPr>
        <p:spPr/>
        <p:txBody>
          <a:bodyPr/>
          <a:lstStyle/>
          <a:p>
            <a:endParaRPr lang="de-DE"/>
          </a:p>
        </p:txBody>
      </p:sp>
      <p:sp>
        <p:nvSpPr>
          <p:cNvPr id="4" name="Foliennummernplatzhalter 3"/>
          <p:cNvSpPr>
            <a:spLocks noGrp="1"/>
          </p:cNvSpPr>
          <p:nvPr>
            <p:ph type="sldNum" sz="quarter" idx="4294967295"/>
          </p:nvPr>
        </p:nvSpPr>
        <p:spPr>
          <a:xfrm>
            <a:off x="0" y="6418263"/>
            <a:ext cx="461963" cy="365125"/>
          </a:xfrm>
        </p:spPr>
        <p:txBody>
          <a:bodyPr/>
          <a:lstStyle/>
          <a:p>
            <a:fld id="{012F43C7-0723-48E7-B4E9-E0F128784CAA}" type="slidenum">
              <a:rPr lang="de-DE" smtClean="0"/>
              <a:pPr/>
              <a:t>10</a:t>
            </a:fld>
            <a:endParaRPr lang="de-DE" dirty="0"/>
          </a:p>
        </p:txBody>
      </p:sp>
    </p:spTree>
    <p:extLst>
      <p:ext uri="{BB962C8B-B14F-4D97-AF65-F5344CB8AC3E}">
        <p14:creationId xmlns:p14="http://schemas.microsoft.com/office/powerpoint/2010/main" val="3599654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11</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Grundlage - Amtshaftpflicht</a:t>
            </a:r>
            <a:endParaRPr lang="de-DE" dirty="0"/>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0" y="1267200"/>
            <a:ext cx="3494394" cy="4058217"/>
          </a:xfrm>
          <a:prstGeom prst="rect">
            <a:avLst/>
          </a:prstGeom>
        </p:spPr>
      </p:pic>
      <p:sp>
        <p:nvSpPr>
          <p:cNvPr id="5" name="Textfeld 4"/>
          <p:cNvSpPr txBox="1"/>
          <p:nvPr/>
        </p:nvSpPr>
        <p:spPr>
          <a:xfrm>
            <a:off x="4230254" y="1248728"/>
            <a:ext cx="6483928" cy="3170099"/>
          </a:xfrm>
          <a:prstGeom prst="rect">
            <a:avLst/>
          </a:prstGeom>
          <a:noFill/>
        </p:spPr>
        <p:txBody>
          <a:bodyPr wrap="square" rtlCol="0">
            <a:spAutoFit/>
          </a:bodyPr>
          <a:lstStyle/>
          <a:p>
            <a:r>
              <a:rPr lang="de-DE" sz="2000" dirty="0" smtClean="0">
                <a:solidFill>
                  <a:srgbClr val="494949"/>
                </a:solidFill>
              </a:rPr>
              <a:t>§ </a:t>
            </a:r>
            <a:r>
              <a:rPr lang="de-DE" sz="2000" dirty="0" smtClean="0">
                <a:solidFill>
                  <a:srgbClr val="494949"/>
                </a:solidFill>
              </a:rPr>
              <a:t>839 </a:t>
            </a:r>
            <a:r>
              <a:rPr lang="de-DE" sz="2000" dirty="0" smtClean="0">
                <a:solidFill>
                  <a:srgbClr val="494949"/>
                </a:solidFill>
              </a:rPr>
              <a:t>BGB </a:t>
            </a:r>
            <a:r>
              <a:rPr lang="de-DE" sz="2000" dirty="0" smtClean="0">
                <a:solidFill>
                  <a:srgbClr val="494949"/>
                </a:solidFill>
              </a:rPr>
              <a:t>besagt:</a:t>
            </a:r>
            <a:r>
              <a:rPr lang="de-DE" sz="2000" dirty="0" smtClean="0">
                <a:solidFill>
                  <a:srgbClr val="494949"/>
                </a:solidFill>
              </a:rPr>
              <a:t/>
            </a:r>
            <a:br>
              <a:rPr lang="de-DE" sz="2000" dirty="0" smtClean="0">
                <a:solidFill>
                  <a:srgbClr val="494949"/>
                </a:solidFill>
              </a:rPr>
            </a:br>
            <a:r>
              <a:rPr lang="de-DE" sz="2000" dirty="0">
                <a:solidFill>
                  <a:srgbClr val="494949"/>
                </a:solidFill>
              </a:rPr>
              <a:t/>
            </a:r>
            <a:br>
              <a:rPr lang="de-DE" sz="2000" dirty="0">
                <a:solidFill>
                  <a:srgbClr val="494949"/>
                </a:solidFill>
              </a:rPr>
            </a:br>
            <a:r>
              <a:rPr lang="de-DE" sz="2000" dirty="0" smtClean="0">
                <a:solidFill>
                  <a:srgbClr val="494949"/>
                </a:solidFill>
              </a:rPr>
              <a:t>Im </a:t>
            </a:r>
            <a:r>
              <a:rPr lang="de-DE" sz="2000" dirty="0">
                <a:solidFill>
                  <a:srgbClr val="494949"/>
                </a:solidFill>
              </a:rPr>
              <a:t>Unterschied zu normalen Arbeitnehmern haftet der Dienstherr nicht für die Schäden, die Beamte bzw. Angestellte des öffentlichen Dienstes während ihrer Dienstzeit verursachen. Haftbar ist der Beamte/Angestellte selbst </a:t>
            </a:r>
            <a:r>
              <a:rPr lang="de-DE" sz="2000" dirty="0" smtClean="0">
                <a:solidFill>
                  <a:srgbClr val="494949"/>
                </a:solidFill>
              </a:rPr>
              <a:t/>
            </a:r>
            <a:br>
              <a:rPr lang="de-DE" sz="2000" dirty="0" smtClean="0">
                <a:solidFill>
                  <a:srgbClr val="494949"/>
                </a:solidFill>
              </a:rPr>
            </a:br>
            <a:r>
              <a:rPr lang="de-DE" sz="2000" dirty="0" smtClean="0">
                <a:solidFill>
                  <a:srgbClr val="494949"/>
                </a:solidFill>
              </a:rPr>
              <a:t>— </a:t>
            </a:r>
            <a:r>
              <a:rPr lang="de-DE" sz="2000" dirty="0">
                <a:solidFill>
                  <a:srgbClr val="494949"/>
                </a:solidFill>
              </a:rPr>
              <a:t>und zwar persönlich und unbegrenzt!</a:t>
            </a:r>
            <a:br>
              <a:rPr lang="de-DE" sz="2000" dirty="0">
                <a:solidFill>
                  <a:srgbClr val="494949"/>
                </a:solidFill>
              </a:rPr>
            </a:br>
            <a:r>
              <a:rPr lang="de-DE" sz="2000" dirty="0">
                <a:solidFill>
                  <a:srgbClr val="494949"/>
                </a:solidFill>
              </a:rPr>
              <a:t/>
            </a:r>
            <a:br>
              <a:rPr lang="de-DE" sz="2000" dirty="0">
                <a:solidFill>
                  <a:srgbClr val="494949"/>
                </a:solidFill>
              </a:rPr>
            </a:br>
            <a:r>
              <a:rPr lang="de-DE" sz="2000" dirty="0" smtClean="0">
                <a:solidFill>
                  <a:srgbClr val="494949"/>
                </a:solidFill>
              </a:rPr>
              <a:t>Unter </a:t>
            </a:r>
            <a:r>
              <a:rPr lang="de-DE" sz="2000" dirty="0">
                <a:solidFill>
                  <a:srgbClr val="494949"/>
                </a:solidFill>
              </a:rPr>
              <a:t>diese Haftung fallen </a:t>
            </a:r>
            <a:r>
              <a:rPr lang="de-DE" sz="2000" dirty="0" smtClean="0">
                <a:solidFill>
                  <a:srgbClr val="494949"/>
                </a:solidFill>
              </a:rPr>
              <a:t>alle</a:t>
            </a:r>
            <a:r>
              <a:rPr lang="de-DE" sz="2000" dirty="0">
                <a:solidFill>
                  <a:srgbClr val="494949"/>
                </a:solidFill>
              </a:rPr>
              <a:t>, </a:t>
            </a:r>
            <a:r>
              <a:rPr lang="de-DE" sz="2000" dirty="0" smtClean="0">
                <a:solidFill>
                  <a:srgbClr val="494949"/>
                </a:solidFill>
              </a:rPr>
              <a:t/>
            </a:r>
            <a:br>
              <a:rPr lang="de-DE" sz="2000" dirty="0" smtClean="0">
                <a:solidFill>
                  <a:srgbClr val="494949"/>
                </a:solidFill>
              </a:rPr>
            </a:br>
            <a:r>
              <a:rPr lang="de-DE" sz="2000" dirty="0" smtClean="0">
                <a:solidFill>
                  <a:srgbClr val="494949"/>
                </a:solidFill>
              </a:rPr>
              <a:t>die vom Staat </a:t>
            </a:r>
            <a:r>
              <a:rPr lang="de-DE" sz="2000" dirty="0">
                <a:solidFill>
                  <a:srgbClr val="494949"/>
                </a:solidFill>
              </a:rPr>
              <a:t>bezahlt </a:t>
            </a:r>
            <a:r>
              <a:rPr lang="de-DE" sz="2000" dirty="0" smtClean="0">
                <a:solidFill>
                  <a:srgbClr val="494949"/>
                </a:solidFill>
              </a:rPr>
              <a:t>werden.</a:t>
            </a:r>
            <a:endParaRPr lang="de-DE" sz="2000" dirty="0">
              <a:solidFill>
                <a:srgbClr val="494949"/>
              </a:solidFill>
            </a:endParaRPr>
          </a:p>
        </p:txBody>
      </p:sp>
    </p:spTree>
    <p:extLst>
      <p:ext uri="{BB962C8B-B14F-4D97-AF65-F5344CB8AC3E}">
        <p14:creationId xmlns:p14="http://schemas.microsoft.com/office/powerpoint/2010/main" val="20889216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12</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Amtshaftpflicht</a:t>
            </a:r>
            <a:endParaRPr lang="de-DE" dirty="0"/>
          </a:p>
        </p:txBody>
      </p:sp>
      <p:graphicFrame>
        <p:nvGraphicFramePr>
          <p:cNvPr id="2" name="Tabelle 1"/>
          <p:cNvGraphicFramePr>
            <a:graphicFrameLocks noGrp="1"/>
          </p:cNvGraphicFramePr>
          <p:nvPr>
            <p:extLst>
              <p:ext uri="{D42A27DB-BD31-4B8C-83A1-F6EECF244321}">
                <p14:modId xmlns:p14="http://schemas.microsoft.com/office/powerpoint/2010/main" val="1958037761"/>
              </p:ext>
            </p:extLst>
          </p:nvPr>
        </p:nvGraphicFramePr>
        <p:xfrm>
          <a:off x="525600" y="2744528"/>
          <a:ext cx="10345600" cy="2678103"/>
        </p:xfrm>
        <a:graphic>
          <a:graphicData uri="http://schemas.openxmlformats.org/drawingml/2006/table">
            <a:tbl>
              <a:tblPr firstRow="1" bandRow="1">
                <a:tableStyleId>{5C22544A-7EE6-4342-B048-85BDC9FD1C3A}</a:tableStyleId>
              </a:tblPr>
              <a:tblGrid>
                <a:gridCol w="2707127"/>
                <a:gridCol w="2389140"/>
                <a:gridCol w="1194570"/>
                <a:gridCol w="1194570"/>
                <a:gridCol w="2860193"/>
              </a:tblGrid>
              <a:tr h="849303">
                <a:tc>
                  <a:txBody>
                    <a:bodyPr/>
                    <a:lstStyle/>
                    <a:p>
                      <a:pPr algn="ctr"/>
                      <a:r>
                        <a:rPr lang="de-DE" sz="1800" dirty="0" smtClean="0"/>
                        <a:t>Versicherbare Berufsgruppen</a:t>
                      </a:r>
                      <a:endParaRPr lang="de-DE" sz="1800" dirty="0"/>
                    </a:p>
                  </a:txBody>
                  <a:tcPr anchor="ctr"/>
                </a:tc>
                <a:tc>
                  <a:txBody>
                    <a:bodyPr/>
                    <a:lstStyle/>
                    <a:p>
                      <a:pPr algn="ctr"/>
                      <a:r>
                        <a:rPr lang="de-DE" sz="1800" dirty="0" smtClean="0"/>
                        <a:t>Berufsgruppe I</a:t>
                      </a:r>
                      <a:endParaRPr lang="de-DE" sz="1800" dirty="0"/>
                    </a:p>
                  </a:txBody>
                  <a:tcPr anchor="ctr"/>
                </a:tc>
                <a:tc gridSpan="2">
                  <a:txBody>
                    <a:bodyPr/>
                    <a:lstStyle/>
                    <a:p>
                      <a:pPr algn="ctr"/>
                      <a:r>
                        <a:rPr lang="de-DE" sz="1800" dirty="0" smtClean="0"/>
                        <a:t>Berufsgruppe II</a:t>
                      </a:r>
                      <a:endParaRPr lang="de-DE" sz="1800" dirty="0"/>
                    </a:p>
                  </a:txBody>
                  <a:tcPr anchor="ctr"/>
                </a:tc>
                <a:tc hMerge="1">
                  <a:txBody>
                    <a:bodyPr/>
                    <a:lstStyle/>
                    <a:p>
                      <a:endParaRPr lang="de-DE"/>
                    </a:p>
                  </a:txBody>
                  <a:tcPr/>
                </a:tc>
                <a:tc>
                  <a:txBody>
                    <a:bodyPr/>
                    <a:lstStyle/>
                    <a:p>
                      <a:pPr algn="ctr"/>
                      <a:r>
                        <a:rPr lang="de-DE" sz="1800" dirty="0" smtClean="0"/>
                        <a:t>Berufsgruppe III</a:t>
                      </a:r>
                      <a:endParaRPr lang="de-DE" sz="1800" dirty="0"/>
                    </a:p>
                  </a:txBody>
                  <a:tcPr anchor="ctr"/>
                </a:tc>
              </a:tr>
              <a:tr h="597657">
                <a:tc>
                  <a:txBody>
                    <a:bodyPr/>
                    <a:lstStyle/>
                    <a:p>
                      <a:pPr algn="l"/>
                      <a:r>
                        <a:rPr lang="de-DE" sz="1800" dirty="0" smtClean="0"/>
                        <a:t>Deckungssummen</a:t>
                      </a:r>
                      <a:endParaRPr lang="de-DE" sz="1800" dirty="0"/>
                    </a:p>
                  </a:txBody>
                  <a:tcPr anchor="ctr"/>
                </a:tc>
                <a:tc gridSpan="4">
                  <a:txBody>
                    <a:bodyPr/>
                    <a:lstStyle/>
                    <a:p>
                      <a:pPr algn="ctr"/>
                      <a:r>
                        <a:rPr lang="de-DE" sz="1800" dirty="0" smtClean="0"/>
                        <a:t>15.000.000 EUR pauschal für Personen- und Sachschäden</a:t>
                      </a:r>
                      <a:br>
                        <a:rPr lang="de-DE" sz="1800" dirty="0" smtClean="0"/>
                      </a:br>
                      <a:r>
                        <a:rPr lang="de-DE" sz="1800" dirty="0" smtClean="0"/>
                        <a:t>50.000 EUR für Vermögensschäden</a:t>
                      </a:r>
                      <a:endParaRPr lang="de-DE" sz="1800" dirty="0"/>
                    </a:p>
                  </a:txBody>
                  <a:tcPr anchor="ctr"/>
                </a:tc>
                <a:tc hMerge="1">
                  <a:txBody>
                    <a:bodyPr/>
                    <a:lstStyle/>
                    <a:p>
                      <a:endParaRPr lang="de-DE"/>
                    </a:p>
                  </a:txBody>
                  <a:tcPr/>
                </a:tc>
                <a:tc hMerge="1">
                  <a:txBody>
                    <a:bodyPr/>
                    <a:lstStyle/>
                    <a:p>
                      <a:endParaRPr lang="de-DE"/>
                    </a:p>
                  </a:txBody>
                  <a:tcPr/>
                </a:tc>
                <a:tc hMerge="1">
                  <a:txBody>
                    <a:bodyPr/>
                    <a:lstStyle/>
                    <a:p>
                      <a:endParaRPr lang="de-DE"/>
                    </a:p>
                  </a:txBody>
                  <a:tcPr/>
                </a:tc>
              </a:tr>
              <a:tr h="1100948">
                <a:tc>
                  <a:txBody>
                    <a:bodyPr/>
                    <a:lstStyle/>
                    <a:p>
                      <a:pPr algn="l"/>
                      <a:r>
                        <a:rPr lang="de-DE" sz="1800" dirty="0" smtClean="0"/>
                        <a:t>Zusatzoption</a:t>
                      </a:r>
                      <a:br>
                        <a:rPr lang="de-DE" sz="1800" dirty="0" smtClean="0"/>
                      </a:br>
                      <a:r>
                        <a:rPr lang="de-DE" sz="1800" dirty="0" smtClean="0"/>
                        <a:t>Erhöhung der Versicherungssumme gegen Beitragszuschlag</a:t>
                      </a:r>
                      <a:endParaRPr lang="de-DE" sz="1800" dirty="0"/>
                    </a:p>
                  </a:txBody>
                  <a:tcPr anchor="ctr"/>
                </a:tc>
                <a:tc gridSpan="2">
                  <a:txBody>
                    <a:bodyPr/>
                    <a:lstStyle/>
                    <a:p>
                      <a:pPr algn="ctr"/>
                      <a:r>
                        <a:rPr lang="de-DE" sz="1800" dirty="0" smtClean="0"/>
                        <a:t>250.000 EUR</a:t>
                      </a:r>
                      <a:endParaRPr lang="de-DE" sz="1800" dirty="0"/>
                    </a:p>
                  </a:txBody>
                  <a:tcPr anchor="ctr"/>
                </a:tc>
                <a:tc hMerge="1">
                  <a:txBody>
                    <a:bodyPr/>
                    <a:lstStyle/>
                    <a:p>
                      <a:endParaRPr lang="de-DE"/>
                    </a:p>
                  </a:txBody>
                  <a:tcPr/>
                </a:tc>
                <a:tc gridSpan="2">
                  <a:txBody>
                    <a:bodyPr/>
                    <a:lstStyle/>
                    <a:p>
                      <a:pPr algn="ctr"/>
                      <a:r>
                        <a:rPr lang="de-DE" sz="1800" dirty="0" smtClean="0"/>
                        <a:t>500.000 EUR*</a:t>
                      </a:r>
                      <a:br>
                        <a:rPr lang="de-DE" sz="1800" dirty="0" smtClean="0"/>
                      </a:br>
                      <a:r>
                        <a:rPr lang="de-DE" sz="1800" dirty="0" smtClean="0"/>
                        <a:t>Anfragepflichtig</a:t>
                      </a:r>
                      <a:endParaRPr lang="de-DE" sz="1800" dirty="0"/>
                    </a:p>
                  </a:txBody>
                  <a:tcPr anchor="ctr"/>
                </a:tc>
                <a:tc hMerge="1">
                  <a:txBody>
                    <a:bodyPr/>
                    <a:lstStyle/>
                    <a:p>
                      <a:endParaRPr lang="de-DE"/>
                    </a:p>
                  </a:txBody>
                  <a:tcPr/>
                </a:tc>
              </a:tr>
            </a:tbl>
          </a:graphicData>
        </a:graphic>
      </p:graphicFrame>
      <p:sp>
        <p:nvSpPr>
          <p:cNvPr id="5" name="Textfeld 4"/>
          <p:cNvSpPr txBox="1"/>
          <p:nvPr/>
        </p:nvSpPr>
        <p:spPr>
          <a:xfrm>
            <a:off x="525600" y="1267200"/>
            <a:ext cx="10390909" cy="1477328"/>
          </a:xfrm>
          <a:prstGeom prst="rect">
            <a:avLst/>
          </a:prstGeom>
          <a:noFill/>
        </p:spPr>
        <p:txBody>
          <a:bodyPr wrap="square" rtlCol="0">
            <a:spAutoFit/>
          </a:bodyPr>
          <a:lstStyle/>
          <a:p>
            <a:r>
              <a:rPr lang="de-DE" dirty="0" smtClean="0"/>
              <a:t>Der Zusatzbaustein Amtshaftpflichtversicherung kann eingeschlossen werden und gilt:</a:t>
            </a:r>
          </a:p>
          <a:p>
            <a:pPr marL="285750" indent="-285750">
              <a:buClr>
                <a:schemeClr val="tx2"/>
              </a:buClr>
              <a:buFont typeface="Wingdings" panose="05000000000000000000" pitchFamily="2" charset="2"/>
              <a:buChar char="§"/>
            </a:pPr>
            <a:r>
              <a:rPr lang="de-DE" dirty="0" smtClean="0"/>
              <a:t>nur in Verbindung mit der Privathaftpflicht</a:t>
            </a:r>
          </a:p>
          <a:p>
            <a:pPr marL="285750" indent="-285750">
              <a:buClr>
                <a:schemeClr val="tx2"/>
              </a:buClr>
              <a:buFont typeface="Wingdings" panose="05000000000000000000" pitchFamily="2" charset="2"/>
              <a:buChar char="§"/>
            </a:pPr>
            <a:r>
              <a:rPr lang="de-DE" dirty="0"/>
              <a:t>f</a:t>
            </a:r>
            <a:r>
              <a:rPr lang="de-DE" dirty="0" smtClean="0"/>
              <a:t>ür Beschäftigte im öffentlichen Dienst sowie Soldaten</a:t>
            </a:r>
          </a:p>
          <a:p>
            <a:pPr marL="285750" indent="-285750">
              <a:buClr>
                <a:schemeClr val="tx2"/>
              </a:buClr>
              <a:buFont typeface="Wingdings" panose="05000000000000000000" pitchFamily="2" charset="2"/>
              <a:buChar char="§"/>
            </a:pPr>
            <a:r>
              <a:rPr lang="de-DE" dirty="0"/>
              <a:t>f</a:t>
            </a:r>
            <a:r>
              <a:rPr lang="de-DE" dirty="0" smtClean="0"/>
              <a:t>ür Singles und Mehrpersonenhaushalte mit einem einheitlichen Beitragszuschlag</a:t>
            </a:r>
          </a:p>
          <a:p>
            <a:pPr marL="285750" indent="-285750">
              <a:buClr>
                <a:schemeClr val="tx2"/>
              </a:buClr>
              <a:buFont typeface="Wingdings" panose="05000000000000000000" pitchFamily="2" charset="2"/>
              <a:buChar char="§"/>
            </a:pPr>
            <a:r>
              <a:rPr lang="de-DE" dirty="0"/>
              <a:t>f</a:t>
            </a:r>
            <a:r>
              <a:rPr lang="de-DE" dirty="0" smtClean="0"/>
              <a:t>ür den versicherten Personenkreis, der auch in der Privathaftpflicht abgesichert ist</a:t>
            </a:r>
            <a:endParaRPr lang="de-DE" dirty="0"/>
          </a:p>
        </p:txBody>
      </p:sp>
      <p:sp>
        <p:nvSpPr>
          <p:cNvPr id="6" name="Textfeld 5"/>
          <p:cNvSpPr txBox="1"/>
          <p:nvPr/>
        </p:nvSpPr>
        <p:spPr>
          <a:xfrm>
            <a:off x="617964" y="5560288"/>
            <a:ext cx="5264727" cy="338554"/>
          </a:xfrm>
          <a:prstGeom prst="rect">
            <a:avLst/>
          </a:prstGeom>
          <a:noFill/>
        </p:spPr>
        <p:txBody>
          <a:bodyPr wrap="square" rtlCol="0">
            <a:spAutoFit/>
          </a:bodyPr>
          <a:lstStyle/>
          <a:p>
            <a:r>
              <a:rPr lang="de-DE" sz="1600" dirty="0" smtClean="0"/>
              <a:t>* Im Rahmen von WWK Kombi 5 </a:t>
            </a:r>
            <a:r>
              <a:rPr lang="de-DE" sz="1600" i="1" dirty="0" smtClean="0"/>
              <a:t>plus</a:t>
            </a:r>
            <a:r>
              <a:rPr lang="de-DE" sz="1600" dirty="0" smtClean="0"/>
              <a:t> nicht versicherbar.</a:t>
            </a:r>
            <a:endParaRPr lang="de-DE" sz="1600" dirty="0"/>
          </a:p>
        </p:txBody>
      </p:sp>
    </p:spTree>
    <p:extLst>
      <p:ext uri="{BB962C8B-B14F-4D97-AF65-F5344CB8AC3E}">
        <p14:creationId xmlns:p14="http://schemas.microsoft.com/office/powerpoint/2010/main" val="23596174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13</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Amtshaftpflicht Berufsgruppen</a:t>
            </a:r>
            <a:endParaRPr lang="de-DE" dirty="0"/>
          </a:p>
        </p:txBody>
      </p:sp>
      <p:graphicFrame>
        <p:nvGraphicFramePr>
          <p:cNvPr id="2" name="Tabelle 1"/>
          <p:cNvGraphicFramePr>
            <a:graphicFrameLocks noGrp="1"/>
          </p:cNvGraphicFramePr>
          <p:nvPr>
            <p:extLst>
              <p:ext uri="{D42A27DB-BD31-4B8C-83A1-F6EECF244321}">
                <p14:modId xmlns:p14="http://schemas.microsoft.com/office/powerpoint/2010/main" val="2249981948"/>
              </p:ext>
            </p:extLst>
          </p:nvPr>
        </p:nvGraphicFramePr>
        <p:xfrm>
          <a:off x="525600" y="1267200"/>
          <a:ext cx="9902255" cy="4872663"/>
        </p:xfrm>
        <a:graphic>
          <a:graphicData uri="http://schemas.openxmlformats.org/drawingml/2006/table">
            <a:tbl>
              <a:tblPr firstRow="1" bandRow="1">
                <a:tableStyleId>{5C22544A-7EE6-4342-B048-85BDC9FD1C3A}</a:tableStyleId>
              </a:tblPr>
              <a:tblGrid>
                <a:gridCol w="3300752"/>
                <a:gridCol w="3300751"/>
                <a:gridCol w="3300752"/>
              </a:tblGrid>
              <a:tr h="849303">
                <a:tc>
                  <a:txBody>
                    <a:bodyPr/>
                    <a:lstStyle/>
                    <a:p>
                      <a:pPr algn="ctr"/>
                      <a:r>
                        <a:rPr lang="de-DE" sz="1800" dirty="0" smtClean="0"/>
                        <a:t>Berufsgruppe I</a:t>
                      </a:r>
                      <a:endParaRPr lang="de-DE" sz="1800" dirty="0"/>
                    </a:p>
                  </a:txBody>
                  <a:tcPr anchor="ctr"/>
                </a:tc>
                <a:tc>
                  <a:txBody>
                    <a:bodyPr/>
                    <a:lstStyle/>
                    <a:p>
                      <a:pPr algn="ctr"/>
                      <a:r>
                        <a:rPr lang="de-DE" sz="1800" dirty="0" smtClean="0"/>
                        <a:t>Berufsgruppe II</a:t>
                      </a:r>
                    </a:p>
                  </a:txBody>
                  <a:tcPr anchor="ctr"/>
                </a:tc>
                <a:tc>
                  <a:txBody>
                    <a:bodyPr/>
                    <a:lstStyle/>
                    <a:p>
                      <a:pPr algn="ctr"/>
                      <a:r>
                        <a:rPr lang="de-DE" sz="1800" dirty="0" smtClean="0"/>
                        <a:t>Berufsgruppe III</a:t>
                      </a:r>
                      <a:endParaRPr lang="de-DE" sz="1800" dirty="0"/>
                    </a:p>
                  </a:txBody>
                  <a:tcPr anchor="ctr"/>
                </a:tc>
              </a:tr>
              <a:tr h="597657">
                <a:tc>
                  <a:txBody>
                    <a:bodyPr/>
                    <a:lstStyle/>
                    <a:p>
                      <a:pPr marL="0" indent="0" algn="l">
                        <a:buClr>
                          <a:schemeClr val="tx2"/>
                        </a:buClr>
                        <a:buFont typeface="Wingdings" panose="05000000000000000000" pitchFamily="2" charset="2"/>
                        <a:buNone/>
                      </a:pPr>
                      <a:r>
                        <a:rPr lang="de-DE" sz="1800" dirty="0" smtClean="0"/>
                        <a:t>z. B.</a:t>
                      </a:r>
                    </a:p>
                    <a:p>
                      <a:pPr marL="285750" indent="-285750" algn="l">
                        <a:buClr>
                          <a:schemeClr val="tx2"/>
                        </a:buClr>
                        <a:buFont typeface="Wingdings" panose="05000000000000000000" pitchFamily="2" charset="2"/>
                        <a:buChar char="§"/>
                      </a:pPr>
                      <a:r>
                        <a:rPr lang="de-DE" sz="1800" dirty="0" smtClean="0"/>
                        <a:t>Lehrer</a:t>
                      </a:r>
                    </a:p>
                    <a:p>
                      <a:pPr marL="285750" indent="-285750" algn="l">
                        <a:buClr>
                          <a:schemeClr val="tx2"/>
                        </a:buClr>
                        <a:buFont typeface="Wingdings" panose="05000000000000000000" pitchFamily="2" charset="2"/>
                        <a:buChar char="§"/>
                      </a:pPr>
                      <a:r>
                        <a:rPr lang="de-DE" sz="1800" dirty="0" smtClean="0"/>
                        <a:t>Kindergärtner</a:t>
                      </a:r>
                    </a:p>
                    <a:p>
                      <a:pPr marL="285750" indent="-285750" algn="l">
                        <a:buClr>
                          <a:schemeClr val="tx2"/>
                        </a:buClr>
                        <a:buFont typeface="Wingdings" panose="05000000000000000000" pitchFamily="2" charset="2"/>
                        <a:buChar char="§"/>
                      </a:pPr>
                      <a:r>
                        <a:rPr lang="de-DE" sz="1800" dirty="0" smtClean="0"/>
                        <a:t>Erzieher</a:t>
                      </a:r>
                    </a:p>
                    <a:p>
                      <a:pPr marL="285750" indent="-285750" algn="l">
                        <a:buClr>
                          <a:schemeClr val="tx2"/>
                        </a:buClr>
                        <a:buFont typeface="Wingdings" panose="05000000000000000000" pitchFamily="2" charset="2"/>
                        <a:buChar char="§"/>
                      </a:pPr>
                      <a:r>
                        <a:rPr lang="de-DE" sz="1800" dirty="0" smtClean="0"/>
                        <a:t>Geisteswissenschaftler</a:t>
                      </a:r>
                      <a:endParaRPr lang="de-DE" sz="1800" dirty="0"/>
                    </a:p>
                  </a:txBody>
                  <a:tcPr/>
                </a:tc>
                <a:tc>
                  <a:txBody>
                    <a:bodyPr/>
                    <a:lstStyle/>
                    <a:p>
                      <a:pPr marL="0" indent="0" algn="l">
                        <a:buFont typeface="Wingdings" panose="05000000000000000000" pitchFamily="2" charset="2"/>
                        <a:buNone/>
                      </a:pPr>
                      <a:r>
                        <a:rPr lang="de-DE" sz="1800" dirty="0" smtClean="0"/>
                        <a:t>z. B.</a:t>
                      </a:r>
                    </a:p>
                    <a:p>
                      <a:pPr marL="285750" indent="-285750" algn="l">
                        <a:buClr>
                          <a:schemeClr val="tx2"/>
                        </a:buClr>
                        <a:buFont typeface="Wingdings" panose="05000000000000000000" pitchFamily="2" charset="2"/>
                        <a:buChar char="§"/>
                      </a:pPr>
                      <a:r>
                        <a:rPr lang="de-DE" sz="1800" dirty="0" smtClean="0"/>
                        <a:t>Pfarrer</a:t>
                      </a:r>
                    </a:p>
                    <a:p>
                      <a:pPr marL="285750" indent="-285750" algn="l">
                        <a:buClr>
                          <a:schemeClr val="tx2"/>
                        </a:buClr>
                        <a:buFont typeface="Wingdings" panose="05000000000000000000" pitchFamily="2" charset="2"/>
                        <a:buChar char="§"/>
                      </a:pPr>
                      <a:r>
                        <a:rPr lang="de-DE" sz="1800" dirty="0" smtClean="0"/>
                        <a:t>Verwaltungsangestellte</a:t>
                      </a:r>
                    </a:p>
                    <a:p>
                      <a:pPr marL="285750" indent="-285750" algn="l">
                        <a:buClr>
                          <a:schemeClr val="tx2"/>
                        </a:buClr>
                        <a:buFont typeface="Wingdings" panose="05000000000000000000" pitchFamily="2" charset="2"/>
                        <a:buChar char="§"/>
                      </a:pPr>
                      <a:r>
                        <a:rPr lang="de-DE" sz="1800" dirty="0" smtClean="0"/>
                        <a:t>Richter</a:t>
                      </a:r>
                    </a:p>
                    <a:p>
                      <a:pPr marL="285750" indent="-285750" algn="l">
                        <a:buClr>
                          <a:schemeClr val="tx2"/>
                        </a:buClr>
                        <a:buFont typeface="Wingdings" panose="05000000000000000000" pitchFamily="2" charset="2"/>
                        <a:buChar char="§"/>
                      </a:pPr>
                      <a:r>
                        <a:rPr lang="de-DE" sz="1800" dirty="0" smtClean="0"/>
                        <a:t>Staatsanwälte</a:t>
                      </a:r>
                    </a:p>
                    <a:p>
                      <a:pPr marL="285750" indent="-285750" algn="l">
                        <a:buClr>
                          <a:schemeClr val="tx2"/>
                        </a:buClr>
                        <a:buFont typeface="Wingdings" panose="05000000000000000000" pitchFamily="2" charset="2"/>
                        <a:buChar char="§"/>
                      </a:pPr>
                      <a:r>
                        <a:rPr lang="de-DE" sz="1800" dirty="0" smtClean="0"/>
                        <a:t>Bewährungshelfer</a:t>
                      </a:r>
                    </a:p>
                    <a:p>
                      <a:pPr marL="285750" indent="-285750" algn="l">
                        <a:buClr>
                          <a:schemeClr val="tx2"/>
                        </a:buClr>
                        <a:buFont typeface="Wingdings" panose="05000000000000000000" pitchFamily="2" charset="2"/>
                        <a:buChar char="§"/>
                      </a:pPr>
                      <a:r>
                        <a:rPr lang="de-DE" sz="1800" dirty="0" smtClean="0"/>
                        <a:t>Justizbeamte</a:t>
                      </a:r>
                    </a:p>
                    <a:p>
                      <a:pPr marL="285750" indent="-285750" algn="l">
                        <a:buClr>
                          <a:schemeClr val="tx2"/>
                        </a:buClr>
                        <a:buFont typeface="Wingdings" panose="05000000000000000000" pitchFamily="2" charset="2"/>
                        <a:buChar char="§"/>
                      </a:pPr>
                      <a:r>
                        <a:rPr lang="de-DE" sz="1800" dirty="0" smtClean="0"/>
                        <a:t>Polizei, Zoll und Bundeswehr</a:t>
                      </a:r>
                      <a:r>
                        <a:rPr lang="de-DE" sz="1800" baseline="0" dirty="0" smtClean="0"/>
                        <a:t> (ohne technische Tätigkeit)</a:t>
                      </a:r>
                      <a:endParaRPr lang="de-DE" sz="1800" dirty="0"/>
                    </a:p>
                  </a:txBody>
                  <a:tcPr/>
                </a:tc>
                <a:tc>
                  <a:txBody>
                    <a:bodyPr/>
                    <a:lstStyle/>
                    <a:p>
                      <a:pPr marL="0" indent="0" algn="l">
                        <a:buFont typeface="Arial" panose="020B0604020202020204" pitchFamily="34" charset="0"/>
                        <a:buNone/>
                      </a:pPr>
                      <a:r>
                        <a:rPr lang="de-DE" sz="1800" dirty="0" smtClean="0"/>
                        <a:t>z. B.</a:t>
                      </a:r>
                    </a:p>
                    <a:p>
                      <a:pPr marL="285750" indent="-285750" algn="l">
                        <a:buClr>
                          <a:schemeClr val="tx2"/>
                        </a:buClr>
                        <a:buFont typeface="Wingdings" panose="05000000000000000000" pitchFamily="2" charset="2"/>
                        <a:buChar char="§"/>
                      </a:pPr>
                      <a:r>
                        <a:rPr lang="de-DE" sz="1800" dirty="0" smtClean="0"/>
                        <a:t>Gerichtsvollzieher</a:t>
                      </a:r>
                    </a:p>
                    <a:p>
                      <a:pPr marL="285750" indent="-285750" algn="l">
                        <a:buClr>
                          <a:schemeClr val="tx2"/>
                        </a:buClr>
                        <a:buFont typeface="Wingdings" panose="05000000000000000000" pitchFamily="2" charset="2"/>
                        <a:buChar char="§"/>
                      </a:pPr>
                      <a:r>
                        <a:rPr lang="de-DE" sz="1800" dirty="0" smtClean="0"/>
                        <a:t>Abnahmeprüfer</a:t>
                      </a:r>
                    </a:p>
                    <a:p>
                      <a:pPr marL="285750" indent="-285750" algn="l">
                        <a:buClr>
                          <a:schemeClr val="tx2"/>
                        </a:buClr>
                        <a:buFont typeface="Wingdings" panose="05000000000000000000" pitchFamily="2" charset="2"/>
                        <a:buChar char="§"/>
                      </a:pPr>
                      <a:r>
                        <a:rPr lang="de-DE" sz="1800" dirty="0" smtClean="0"/>
                        <a:t>Tätigkeiten</a:t>
                      </a:r>
                      <a:r>
                        <a:rPr lang="de-DE" sz="1800" baseline="0" dirty="0" smtClean="0"/>
                        <a:t> im Bereich Umwelt/IT</a:t>
                      </a:r>
                    </a:p>
                    <a:p>
                      <a:pPr marL="285750" indent="-285750" algn="l">
                        <a:buClr>
                          <a:schemeClr val="tx2"/>
                        </a:buClr>
                        <a:buFont typeface="Wingdings" panose="05000000000000000000" pitchFamily="2" charset="2"/>
                        <a:buChar char="§"/>
                      </a:pPr>
                      <a:r>
                        <a:rPr lang="de-DE" sz="1800" baseline="0" dirty="0" smtClean="0"/>
                        <a:t>Natur- und Agrarwissenschaftler</a:t>
                      </a:r>
                    </a:p>
                    <a:p>
                      <a:pPr marL="285750" indent="-285750" algn="l">
                        <a:buClr>
                          <a:schemeClr val="tx2"/>
                        </a:buClr>
                        <a:buFont typeface="Wingdings" panose="05000000000000000000" pitchFamily="2" charset="2"/>
                        <a:buChar char="§"/>
                      </a:pPr>
                      <a:r>
                        <a:rPr lang="de-DE" sz="1800" baseline="0" dirty="0" smtClean="0"/>
                        <a:t>Polizei, Zoll, Bundeswehr </a:t>
                      </a:r>
                      <a:br>
                        <a:rPr lang="de-DE" sz="1800" baseline="0" dirty="0" smtClean="0"/>
                      </a:br>
                      <a:r>
                        <a:rPr lang="de-DE" sz="1800" baseline="0" dirty="0" smtClean="0"/>
                        <a:t>(mit technischer Tätigkeit)</a:t>
                      </a:r>
                      <a:endParaRPr lang="de-DE" sz="1800" dirty="0"/>
                    </a:p>
                  </a:txBody>
                  <a:tcPr/>
                </a:tc>
              </a:tr>
              <a:tr h="1100948">
                <a:tc gridSpan="3">
                  <a:txBody>
                    <a:bodyPr/>
                    <a:lstStyle/>
                    <a:p>
                      <a:pPr algn="l"/>
                      <a:r>
                        <a:rPr lang="de-DE" sz="1800" b="1" dirty="0" smtClean="0">
                          <a:solidFill>
                            <a:schemeClr val="tx1"/>
                          </a:solidFill>
                        </a:rPr>
                        <a:t>Nicht versicherbar: </a:t>
                      </a:r>
                    </a:p>
                    <a:p>
                      <a:pPr marL="285750" indent="-285750" algn="l">
                        <a:buClr>
                          <a:schemeClr val="tx2"/>
                        </a:buClr>
                        <a:buFont typeface="Wingdings" panose="05000000000000000000" pitchFamily="2" charset="2"/>
                        <a:buChar char="§"/>
                      </a:pPr>
                      <a:r>
                        <a:rPr lang="de-DE" sz="1800" b="1" dirty="0" smtClean="0"/>
                        <a:t>Führung oder Leitung von Krankenhäusern</a:t>
                      </a:r>
                      <a:r>
                        <a:rPr lang="de-DE" sz="1800" b="1" baseline="0" dirty="0" smtClean="0"/>
                        <a:t> und dergleichen</a:t>
                      </a:r>
                    </a:p>
                    <a:p>
                      <a:pPr marL="285750" indent="-285750" algn="l">
                        <a:buClr>
                          <a:schemeClr val="tx2"/>
                        </a:buClr>
                        <a:buFont typeface="Wingdings" panose="05000000000000000000" pitchFamily="2" charset="2"/>
                        <a:buChar char="§"/>
                      </a:pPr>
                      <a:r>
                        <a:rPr lang="de-DE" sz="1800" b="1" baseline="0" dirty="0" smtClean="0"/>
                        <a:t>Tätigkeiten/Forschung in den Bereichen Medizin, Pharmazie, Gentechnologie</a:t>
                      </a:r>
                    </a:p>
                    <a:p>
                      <a:pPr marL="285750" indent="-285750" algn="l">
                        <a:buClr>
                          <a:schemeClr val="tx2"/>
                        </a:buClr>
                        <a:buFont typeface="Wingdings" panose="05000000000000000000" pitchFamily="2" charset="2"/>
                        <a:buChar char="§"/>
                      </a:pPr>
                      <a:r>
                        <a:rPr lang="de-DE" sz="1800" b="1" baseline="0" dirty="0" smtClean="0"/>
                        <a:t>Bauplanung, Bauleitung</a:t>
                      </a:r>
                    </a:p>
                    <a:p>
                      <a:pPr marL="285750" indent="-285750" algn="l">
                        <a:buClr>
                          <a:schemeClr val="tx2"/>
                        </a:buClr>
                        <a:buFont typeface="Wingdings" panose="05000000000000000000" pitchFamily="2" charset="2"/>
                        <a:buChar char="§"/>
                      </a:pPr>
                      <a:r>
                        <a:rPr lang="de-DE" sz="1800" b="1" baseline="0" dirty="0" smtClean="0"/>
                        <a:t>Flugsicherung, Lotsentätigkeit</a:t>
                      </a:r>
                      <a:endParaRPr lang="de-DE" sz="1800" b="1" dirty="0"/>
                    </a:p>
                  </a:txBody>
                  <a:tcPr>
                    <a:solidFill>
                      <a:srgbClr val="EE7D00"/>
                    </a:solidFill>
                  </a:tcPr>
                </a:tc>
                <a:tc hMerge="1">
                  <a:txBody>
                    <a:bodyPr/>
                    <a:lstStyle/>
                    <a:p>
                      <a:endParaRPr lang="de-DE"/>
                    </a:p>
                  </a:txBody>
                  <a:tcPr/>
                </a:tc>
                <a:tc hMerge="1">
                  <a:txBody>
                    <a:bodyPr/>
                    <a:lstStyle/>
                    <a:p>
                      <a:endParaRPr lang="de-DE"/>
                    </a:p>
                  </a:txBody>
                  <a:tcPr/>
                </a:tc>
              </a:tr>
            </a:tbl>
          </a:graphicData>
        </a:graphic>
      </p:graphicFrame>
    </p:spTree>
    <p:extLst>
      <p:ext uri="{BB962C8B-B14F-4D97-AF65-F5344CB8AC3E}">
        <p14:creationId xmlns:p14="http://schemas.microsoft.com/office/powerpoint/2010/main" val="37161050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sp>
        <p:nvSpPr>
          <p:cNvPr id="3" name="Titel 2"/>
          <p:cNvSpPr>
            <a:spLocks noGrp="1"/>
          </p:cNvSpPr>
          <p:nvPr>
            <p:ph type="ctrTitle"/>
          </p:nvPr>
        </p:nvSpPr>
        <p:spPr/>
        <p:txBody>
          <a:bodyPr>
            <a:normAutofit/>
          </a:bodyPr>
          <a:lstStyle/>
          <a:p>
            <a:r>
              <a:rPr lang="de-DE" dirty="0" smtClean="0"/>
              <a:t>WWK TIERHALTERHAFT-PFLICHTVERSICHERUNG</a:t>
            </a:r>
            <a:endParaRPr lang="de-DE" dirty="0"/>
          </a:p>
        </p:txBody>
      </p:sp>
      <p:sp>
        <p:nvSpPr>
          <p:cNvPr id="5" name="Textplatzhalter 4"/>
          <p:cNvSpPr>
            <a:spLocks noGrp="1"/>
          </p:cNvSpPr>
          <p:nvPr>
            <p:ph type="body" sz="quarter" idx="12"/>
          </p:nvPr>
        </p:nvSpPr>
        <p:spPr/>
        <p:txBody>
          <a:bodyPr/>
          <a:lstStyle/>
          <a:p>
            <a:endParaRPr lang="de-DE"/>
          </a:p>
        </p:txBody>
      </p:sp>
      <p:sp>
        <p:nvSpPr>
          <p:cNvPr id="4" name="Untertitel 3"/>
          <p:cNvSpPr>
            <a:spLocks noGrp="1"/>
          </p:cNvSpPr>
          <p:nvPr>
            <p:ph type="subTitle" idx="1"/>
          </p:nvPr>
        </p:nvSpPr>
        <p:spPr/>
        <p:txBody>
          <a:bodyPr/>
          <a:lstStyle/>
          <a:p>
            <a:endParaRPr lang="de-DE"/>
          </a:p>
        </p:txBody>
      </p:sp>
      <p:sp>
        <p:nvSpPr>
          <p:cNvPr id="7" name="Textplatzhalter 6"/>
          <p:cNvSpPr>
            <a:spLocks noGrp="1"/>
          </p:cNvSpPr>
          <p:nvPr>
            <p:ph type="body" sz="quarter" idx="15"/>
          </p:nvPr>
        </p:nvSpPr>
        <p:spPr/>
        <p:txBody>
          <a:bodyPr/>
          <a:lstStyle/>
          <a:p>
            <a:endParaRPr lang="de-DE"/>
          </a:p>
        </p:txBody>
      </p:sp>
      <p:sp>
        <p:nvSpPr>
          <p:cNvPr id="2" name="Foliennummernplatzhalter 1"/>
          <p:cNvSpPr>
            <a:spLocks noGrp="1"/>
          </p:cNvSpPr>
          <p:nvPr>
            <p:ph type="sldNum" sz="quarter" idx="4294967295"/>
          </p:nvPr>
        </p:nvSpPr>
        <p:spPr>
          <a:xfrm>
            <a:off x="0" y="6418263"/>
            <a:ext cx="461963" cy="365125"/>
          </a:xfrm>
        </p:spPr>
        <p:txBody>
          <a:bodyPr/>
          <a:lstStyle/>
          <a:p>
            <a:fld id="{012F43C7-0723-48E7-B4E9-E0F128784CAA}" type="slidenum">
              <a:rPr lang="de-DE" smtClean="0"/>
              <a:pPr/>
              <a:t>14</a:t>
            </a:fld>
            <a:endParaRPr lang="de-DE" dirty="0"/>
          </a:p>
        </p:txBody>
      </p:sp>
    </p:spTree>
    <p:extLst>
      <p:ext uri="{BB962C8B-B14F-4D97-AF65-F5344CB8AC3E}">
        <p14:creationId xmlns:p14="http://schemas.microsoft.com/office/powerpoint/2010/main" val="1506503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012F43C7-0723-48E7-B4E9-E0F128784CAA}" type="slidenum">
              <a:rPr lang="de-DE" smtClean="0">
                <a:solidFill>
                  <a:srgbClr val="FFFFFF"/>
                </a:solidFill>
              </a:rPr>
              <a:pPr/>
              <a:t>15</a:t>
            </a:fld>
            <a:endParaRPr lang="de-DE" dirty="0">
              <a:solidFill>
                <a:srgbClr val="FFFFFF"/>
              </a:solidFill>
            </a:endParaRPr>
          </a:p>
        </p:txBody>
      </p:sp>
      <p:sp>
        <p:nvSpPr>
          <p:cNvPr id="3" name="Titel 2"/>
          <p:cNvSpPr>
            <a:spLocks noGrp="1"/>
          </p:cNvSpPr>
          <p:nvPr>
            <p:ph type="title" idx="4294967295"/>
          </p:nvPr>
        </p:nvSpPr>
        <p:spPr>
          <a:xfrm>
            <a:off x="525600" y="669925"/>
            <a:ext cx="10801350" cy="419100"/>
          </a:xfrm>
        </p:spPr>
        <p:txBody>
          <a:bodyPr>
            <a:normAutofit fontScale="90000"/>
          </a:bodyPr>
          <a:lstStyle/>
          <a:p>
            <a:r>
              <a:rPr lang="de-DE" dirty="0" smtClean="0"/>
              <a:t>Deckungsumfang</a:t>
            </a:r>
            <a:endParaRPr lang="de-DE" dirty="0"/>
          </a:p>
        </p:txBody>
      </p:sp>
      <p:graphicFrame>
        <p:nvGraphicFramePr>
          <p:cNvPr id="2" name="Tabelle 1"/>
          <p:cNvGraphicFramePr>
            <a:graphicFrameLocks noGrp="1"/>
          </p:cNvGraphicFramePr>
          <p:nvPr>
            <p:extLst>
              <p:ext uri="{D42A27DB-BD31-4B8C-83A1-F6EECF244321}">
                <p14:modId xmlns:p14="http://schemas.microsoft.com/office/powerpoint/2010/main" val="3069858572"/>
              </p:ext>
            </p:extLst>
          </p:nvPr>
        </p:nvGraphicFramePr>
        <p:xfrm>
          <a:off x="525600" y="1267200"/>
          <a:ext cx="9902255" cy="3683943"/>
        </p:xfrm>
        <a:graphic>
          <a:graphicData uri="http://schemas.openxmlformats.org/drawingml/2006/table">
            <a:tbl>
              <a:tblPr firstRow="1" bandRow="1">
                <a:tableStyleId>{5C22544A-7EE6-4342-B048-85BDC9FD1C3A}</a:tableStyleId>
              </a:tblPr>
              <a:tblGrid>
                <a:gridCol w="3300752"/>
                <a:gridCol w="3300751"/>
                <a:gridCol w="3300752"/>
              </a:tblGrid>
              <a:tr h="849303">
                <a:tc>
                  <a:txBody>
                    <a:bodyPr/>
                    <a:lstStyle/>
                    <a:p>
                      <a:pPr algn="ctr"/>
                      <a:r>
                        <a:rPr lang="de-DE" sz="1800" dirty="0" smtClean="0"/>
                        <a:t>Generell versichert</a:t>
                      </a:r>
                      <a:endParaRPr lang="de-DE" sz="1800" dirty="0"/>
                    </a:p>
                  </a:txBody>
                  <a:tcPr anchor="ctr"/>
                </a:tc>
                <a:tc>
                  <a:txBody>
                    <a:bodyPr/>
                    <a:lstStyle/>
                    <a:p>
                      <a:pPr algn="ctr"/>
                      <a:r>
                        <a:rPr lang="de-DE" sz="1800" dirty="0" smtClean="0"/>
                        <a:t>Speziell</a:t>
                      </a:r>
                      <a:r>
                        <a:rPr lang="de-DE" sz="1800" baseline="0" dirty="0" smtClean="0"/>
                        <a:t> für Hunde</a:t>
                      </a:r>
                      <a:endParaRPr lang="de-DE" sz="1800" dirty="0" smtClean="0"/>
                    </a:p>
                  </a:txBody>
                  <a:tcPr anchor="ctr"/>
                </a:tc>
                <a:tc>
                  <a:txBody>
                    <a:bodyPr/>
                    <a:lstStyle/>
                    <a:p>
                      <a:pPr algn="ctr"/>
                      <a:r>
                        <a:rPr lang="de-DE" sz="1800" dirty="0" smtClean="0"/>
                        <a:t>Speziell</a:t>
                      </a:r>
                      <a:r>
                        <a:rPr lang="de-DE" sz="1800" baseline="0" dirty="0" smtClean="0"/>
                        <a:t> für Pferde</a:t>
                      </a:r>
                      <a:endParaRPr lang="de-DE" sz="1800" dirty="0"/>
                    </a:p>
                  </a:txBody>
                  <a:tcPr anchor="ctr"/>
                </a:tc>
              </a:tr>
              <a:tr h="597657">
                <a:tc>
                  <a:txBody>
                    <a:bodyPr/>
                    <a:lstStyle/>
                    <a:p>
                      <a:pPr marL="285750" indent="-285750" algn="l">
                        <a:buClr>
                          <a:schemeClr val="tx2"/>
                        </a:buClr>
                        <a:buFont typeface="Wingdings" panose="05000000000000000000" pitchFamily="2" charset="2"/>
                        <a:buChar char="§"/>
                      </a:pPr>
                      <a:r>
                        <a:rPr lang="de-DE" sz="1800" dirty="0" smtClean="0"/>
                        <a:t>Bergungs-</a:t>
                      </a:r>
                      <a:r>
                        <a:rPr lang="de-DE" sz="1800" baseline="0" dirty="0" smtClean="0"/>
                        <a:t> und Rettungskosten</a:t>
                      </a:r>
                    </a:p>
                    <a:p>
                      <a:pPr marL="285750" indent="-285750" algn="l">
                        <a:buClr>
                          <a:schemeClr val="tx2"/>
                        </a:buClr>
                        <a:buFont typeface="Wingdings" panose="05000000000000000000" pitchFamily="2" charset="2"/>
                        <a:buChar char="§"/>
                      </a:pPr>
                      <a:r>
                        <a:rPr lang="de-DE" sz="1800" baseline="0" dirty="0" smtClean="0"/>
                        <a:t>Teilnahme an Veranstaltungen</a:t>
                      </a:r>
                    </a:p>
                    <a:p>
                      <a:pPr marL="285750" indent="-285750" algn="l">
                        <a:buClr>
                          <a:schemeClr val="tx2"/>
                        </a:buClr>
                        <a:buFont typeface="Wingdings" panose="05000000000000000000" pitchFamily="2" charset="2"/>
                        <a:buChar char="§"/>
                      </a:pPr>
                      <a:r>
                        <a:rPr lang="de-DE" sz="1800" baseline="0" dirty="0" smtClean="0"/>
                        <a:t>Therapeutische Zwecke</a:t>
                      </a:r>
                    </a:p>
                    <a:p>
                      <a:pPr marL="285750" indent="-285750" algn="l">
                        <a:buClr>
                          <a:schemeClr val="tx2"/>
                        </a:buClr>
                        <a:buFont typeface="Wingdings" panose="05000000000000000000" pitchFamily="2" charset="2"/>
                        <a:buChar char="§"/>
                      </a:pPr>
                      <a:r>
                        <a:rPr lang="de-DE" sz="1800" baseline="0" dirty="0" smtClean="0"/>
                        <a:t>Fremde Fahrzeuge</a:t>
                      </a:r>
                    </a:p>
                    <a:p>
                      <a:pPr marL="285750" indent="-285750" algn="l">
                        <a:buClr>
                          <a:schemeClr val="tx2"/>
                        </a:buClr>
                        <a:buFont typeface="Wingdings" panose="05000000000000000000" pitchFamily="2" charset="2"/>
                        <a:buChar char="§"/>
                      </a:pPr>
                      <a:r>
                        <a:rPr lang="de-DE" sz="1800" baseline="0" dirty="0" smtClean="0"/>
                        <a:t>Fuhrwerke</a:t>
                      </a:r>
                    </a:p>
                    <a:p>
                      <a:pPr marL="285750" indent="-285750" algn="l">
                        <a:buClr>
                          <a:schemeClr val="tx2"/>
                        </a:buClr>
                        <a:buFont typeface="Wingdings" panose="05000000000000000000" pitchFamily="2" charset="2"/>
                        <a:buChar char="§"/>
                      </a:pPr>
                      <a:r>
                        <a:rPr lang="de-DE" sz="1800" baseline="0" dirty="0" smtClean="0"/>
                        <a:t>Deckschäden</a:t>
                      </a:r>
                    </a:p>
                    <a:p>
                      <a:pPr marL="285750" indent="-285750" algn="l">
                        <a:buClr>
                          <a:schemeClr val="tx2"/>
                        </a:buClr>
                        <a:buFont typeface="Wingdings" panose="05000000000000000000" pitchFamily="2" charset="2"/>
                        <a:buChar char="§"/>
                      </a:pPr>
                      <a:r>
                        <a:rPr lang="de-DE" sz="1800" baseline="0" dirty="0" smtClean="0"/>
                        <a:t>Jungtiere</a:t>
                      </a:r>
                    </a:p>
                    <a:p>
                      <a:pPr marL="285750" indent="-285750" algn="l">
                        <a:buClr>
                          <a:schemeClr val="tx2"/>
                        </a:buClr>
                        <a:buFont typeface="Wingdings" panose="05000000000000000000" pitchFamily="2" charset="2"/>
                        <a:buChar char="§"/>
                      </a:pPr>
                      <a:r>
                        <a:rPr lang="de-DE" sz="1800" baseline="0" dirty="0" smtClean="0"/>
                        <a:t>Tierische Ausscheidungen</a:t>
                      </a:r>
                    </a:p>
                    <a:p>
                      <a:pPr marL="285750" indent="-285750" algn="l">
                        <a:buClr>
                          <a:schemeClr val="tx2"/>
                        </a:buClr>
                        <a:buFont typeface="Wingdings" panose="05000000000000000000" pitchFamily="2" charset="2"/>
                        <a:buChar char="§"/>
                      </a:pPr>
                      <a:r>
                        <a:rPr lang="de-DE" sz="1800" baseline="0" dirty="0" smtClean="0"/>
                        <a:t>Ausland</a:t>
                      </a:r>
                    </a:p>
                    <a:p>
                      <a:pPr marL="285750" indent="-285750" algn="l">
                        <a:buClr>
                          <a:schemeClr val="tx2"/>
                        </a:buClr>
                        <a:buFont typeface="Wingdings" panose="05000000000000000000" pitchFamily="2" charset="2"/>
                        <a:buChar char="§"/>
                      </a:pPr>
                      <a:r>
                        <a:rPr lang="de-DE" sz="1800" baseline="0" dirty="0" smtClean="0"/>
                        <a:t>Mietsachschäden</a:t>
                      </a:r>
                      <a:endParaRPr lang="de-DE" sz="1800" dirty="0"/>
                    </a:p>
                  </a:txBody>
                  <a:tcPr/>
                </a:tc>
                <a:tc>
                  <a:txBody>
                    <a:bodyPr/>
                    <a:lstStyle/>
                    <a:p>
                      <a:pPr marL="285750" indent="-285750" algn="l">
                        <a:buClr>
                          <a:schemeClr val="tx2"/>
                        </a:buClr>
                        <a:buFont typeface="Wingdings" panose="05000000000000000000" pitchFamily="2" charset="2"/>
                        <a:buChar char="§"/>
                      </a:pPr>
                      <a:r>
                        <a:rPr lang="de-DE" sz="1800" dirty="0" smtClean="0"/>
                        <a:t>Biss-Schäden</a:t>
                      </a:r>
                      <a:r>
                        <a:rPr lang="de-DE" sz="1800" baseline="0" dirty="0" smtClean="0"/>
                        <a:t> an fremden Fahrzeugen</a:t>
                      </a:r>
                    </a:p>
                    <a:p>
                      <a:pPr marL="285750" indent="-285750" algn="l">
                        <a:buClr>
                          <a:schemeClr val="tx2"/>
                        </a:buClr>
                        <a:buFont typeface="Wingdings" panose="05000000000000000000" pitchFamily="2" charset="2"/>
                        <a:buChar char="§"/>
                      </a:pPr>
                      <a:r>
                        <a:rPr lang="de-DE" sz="1800" baseline="0" dirty="0" smtClean="0"/>
                        <a:t>Ansprüche von Figuranten</a:t>
                      </a:r>
                    </a:p>
                    <a:p>
                      <a:pPr marL="285750" indent="-285750" algn="l">
                        <a:buClr>
                          <a:schemeClr val="tx2"/>
                        </a:buClr>
                        <a:buFont typeface="Wingdings" panose="05000000000000000000" pitchFamily="2" charset="2"/>
                        <a:buChar char="§"/>
                      </a:pPr>
                      <a:r>
                        <a:rPr lang="de-DE" sz="1800" baseline="0" dirty="0" smtClean="0"/>
                        <a:t>Erteilung von Hundetraining</a:t>
                      </a:r>
                    </a:p>
                    <a:p>
                      <a:pPr marL="285750" indent="-285750" algn="l">
                        <a:buClr>
                          <a:schemeClr val="tx2"/>
                        </a:buClr>
                        <a:buFont typeface="Wingdings" panose="05000000000000000000" pitchFamily="2" charset="2"/>
                        <a:buChar char="§"/>
                      </a:pPr>
                      <a:r>
                        <a:rPr lang="de-DE" sz="1800" baseline="0" dirty="0" smtClean="0"/>
                        <a:t>Kein Maulkorb und Leinenzwang</a:t>
                      </a:r>
                      <a:endParaRPr lang="de-DE" sz="1800" dirty="0"/>
                    </a:p>
                  </a:txBody>
                  <a:tcPr/>
                </a:tc>
                <a:tc>
                  <a:txBody>
                    <a:bodyPr/>
                    <a:lstStyle/>
                    <a:p>
                      <a:pPr marL="285750" indent="-285750" algn="l">
                        <a:buClr>
                          <a:schemeClr val="tx2"/>
                        </a:buClr>
                        <a:buFont typeface="Wingdings" panose="05000000000000000000" pitchFamily="2" charset="2"/>
                        <a:buChar char="§"/>
                      </a:pPr>
                      <a:r>
                        <a:rPr lang="de-DE" sz="1800" dirty="0" smtClean="0"/>
                        <a:t>Führen von Handpferden</a:t>
                      </a:r>
                    </a:p>
                    <a:p>
                      <a:pPr marL="285750" indent="-285750" algn="l">
                        <a:buClr>
                          <a:schemeClr val="tx2"/>
                        </a:buClr>
                        <a:buFont typeface="Wingdings" panose="05000000000000000000" pitchFamily="2" charset="2"/>
                        <a:buChar char="§"/>
                      </a:pPr>
                      <a:r>
                        <a:rPr lang="de-DE" sz="1800" dirty="0" smtClean="0"/>
                        <a:t>Erteilung</a:t>
                      </a:r>
                      <a:r>
                        <a:rPr lang="de-DE" sz="1800" baseline="0" dirty="0" smtClean="0"/>
                        <a:t> von Reitunterricht</a:t>
                      </a:r>
                    </a:p>
                    <a:p>
                      <a:pPr marL="285750" indent="-285750" algn="l">
                        <a:buClr>
                          <a:schemeClr val="tx2"/>
                        </a:buClr>
                        <a:buFont typeface="Wingdings" panose="05000000000000000000" pitchFamily="2" charset="2"/>
                        <a:buChar char="§"/>
                      </a:pPr>
                      <a:r>
                        <a:rPr lang="de-DE" sz="1800" baseline="0" dirty="0" smtClean="0"/>
                        <a:t>Reiten ohne Sattel</a:t>
                      </a:r>
                    </a:p>
                    <a:p>
                      <a:pPr marL="285750" indent="-285750" algn="l">
                        <a:buClr>
                          <a:schemeClr val="tx2"/>
                        </a:buClr>
                        <a:buFont typeface="Wingdings" panose="05000000000000000000" pitchFamily="2" charset="2"/>
                        <a:buChar char="§"/>
                      </a:pPr>
                      <a:r>
                        <a:rPr lang="de-DE" sz="1800" baseline="0" dirty="0" smtClean="0"/>
                        <a:t>Flurschäden</a:t>
                      </a:r>
                    </a:p>
                    <a:p>
                      <a:pPr marL="285750" indent="-285750" algn="l">
                        <a:buClr>
                          <a:schemeClr val="tx2"/>
                        </a:buClr>
                        <a:buFont typeface="Wingdings" panose="05000000000000000000" pitchFamily="2" charset="2"/>
                        <a:buChar char="§"/>
                      </a:pPr>
                      <a:r>
                        <a:rPr lang="de-DE" sz="1800" baseline="0" dirty="0" smtClean="0"/>
                        <a:t>Reitbeteiligung</a:t>
                      </a:r>
                    </a:p>
                    <a:p>
                      <a:pPr marL="285750" indent="-285750" algn="l">
                        <a:buClr>
                          <a:schemeClr val="tx2"/>
                        </a:buClr>
                        <a:buFont typeface="Wingdings" panose="05000000000000000000" pitchFamily="2" charset="2"/>
                        <a:buChar char="§"/>
                      </a:pPr>
                      <a:r>
                        <a:rPr lang="de-DE" sz="1800" baseline="0" dirty="0" smtClean="0"/>
                        <a:t>Fremdreiter</a:t>
                      </a:r>
                      <a:endParaRPr lang="de-DE" sz="1800" dirty="0"/>
                    </a:p>
                  </a:txBody>
                  <a:tcPr/>
                </a:tc>
              </a:tr>
            </a:tbl>
          </a:graphicData>
        </a:graphic>
      </p:graphicFrame>
      <p:sp>
        <p:nvSpPr>
          <p:cNvPr id="5" name="Ellipse 4"/>
          <p:cNvSpPr/>
          <p:nvPr/>
        </p:nvSpPr>
        <p:spPr>
          <a:xfrm rot="21162851">
            <a:off x="4100946" y="3980874"/>
            <a:ext cx="2835564" cy="831272"/>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chemeClr val="accent5"/>
                </a:solidFill>
              </a:rPr>
              <a:t>Auch Listenhunde versicherbar</a:t>
            </a:r>
            <a:endParaRPr lang="de-DE" b="1" dirty="0">
              <a:solidFill>
                <a:schemeClr val="accent5"/>
              </a:solidFill>
            </a:endParaRPr>
          </a:p>
        </p:txBody>
      </p:sp>
    </p:spTree>
    <p:extLst>
      <p:ext uri="{BB962C8B-B14F-4D97-AF65-F5344CB8AC3E}">
        <p14:creationId xmlns:p14="http://schemas.microsoft.com/office/powerpoint/2010/main" val="42086384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xmlns="" id="{2EFEB7B7-9ABE-8242-BE89-6199EA572D99}"/>
              </a:ext>
            </a:extLst>
          </p:cNvPr>
          <p:cNvSpPr>
            <a:spLocks noGrp="1"/>
          </p:cNvSpPr>
          <p:nvPr>
            <p:ph type="subTitle" idx="1"/>
          </p:nvPr>
        </p:nvSpPr>
        <p:spPr/>
        <p:txBody>
          <a:bodyPr/>
          <a:lstStyle/>
          <a:p>
            <a:endParaRPr lang="de-DE"/>
          </a:p>
        </p:txBody>
      </p:sp>
      <p:sp>
        <p:nvSpPr>
          <p:cNvPr id="3" name="Textplatzhalter 2">
            <a:extLst>
              <a:ext uri="{FF2B5EF4-FFF2-40B4-BE49-F238E27FC236}">
                <a16:creationId xmlns:a16="http://schemas.microsoft.com/office/drawing/2014/main" xmlns="" id="{E646C013-D2B3-DE4E-AC4F-DFE2DE84B01D}"/>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4824643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3488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heme/theme1.xml><?xml version="1.0" encoding="utf-8"?>
<a:theme xmlns:a="http://schemas.openxmlformats.org/drawingml/2006/main" name="01_WWK_MASTER_0212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äsentation1" id="{3A4D9255-3BB1-4511-A2C9-17C0EA4E381B}" vid="{55F39765-C37E-4F23-BAE0-402B5A3CE7B8}"/>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dde63f0-4008-4cff-a9c6-c8451c41fd8b" ContentTypeId="0x0101002B16F0856DB20A419E7D567F2C2BB4C3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2ddeea-0535-4b9f-bd69-d65fe7ced844">
      <Value>2</Value>
    </TaxCatchAll>
    <n8ad1a8a513c48bc83c76ce8595eeea9 xmlns="5f2ddeea-0535-4b9f-bd69-d65fe7ced844">
      <Terms xmlns="http://schemas.microsoft.com/office/infopath/2007/PartnerControls">
        <TermInfo xmlns="http://schemas.microsoft.com/office/infopath/2007/PartnerControls">
          <TermName xmlns="http://schemas.microsoft.com/office/infopath/2007/PartnerControls">Verkaufsförderung/Werbung</TermName>
          <TermId xmlns="http://schemas.microsoft.com/office/infopath/2007/PartnerControls">2fe15c81-3dae-46a9-9879-cd03059c7210</TermId>
        </TermInfo>
      </Terms>
    </n8ad1a8a513c48bc83c76ce8595eeea9>
    <j41b585a14f749f3995b4dcf420d9b50 xmlns="5f2ddeea-0535-4b9f-bd69-d65fe7ced844">
      <Terms xmlns="http://schemas.microsoft.com/office/infopath/2007/PartnerControls"/>
    </j41b585a14f749f3995b4dcf420d9b50>
    <WWKRespPers xmlns="5f2ddeea-0535-4b9f-bd69-d65fe7ced844">
      <UserInfo>
        <DisplayName>Drewnick, Robert</DisplayName>
        <AccountId>903</AccountId>
        <AccountType/>
      </UserInfo>
    </WWKRespPers>
    <bf05e35fb45d4dd6a73e790e1e55a4a3 xmlns="5f2ddeea-0535-4b9f-bd69-d65fe7ced844">
      <Terms xmlns="http://schemas.microsoft.com/office/infopath/2007/PartnerControls"/>
    </bf05e35fb45d4dd6a73e790e1e55a4a3>
  </documentManagement>
</p:properties>
</file>

<file path=customXml/item4.xml><?xml version="1.0" encoding="utf-8"?>
<ct:contentTypeSchema xmlns:ct="http://schemas.microsoft.com/office/2006/metadata/contentType" xmlns:ma="http://schemas.microsoft.com/office/2006/metadata/properties/metaAttributes" ct:_="" ma:_="" ma:contentTypeName="WWKOrgDokument" ma:contentTypeID="0x0101002B16F0856DB20A419E7D567F2C2BB4C30100C632C489A6282C44BC38C742EA91DAEF" ma:contentTypeVersion="20" ma:contentTypeDescription="Ein neues Dokument erstellen." ma:contentTypeScope="" ma:versionID="32bc04abefcd541927e37ac0440d4b9b">
  <xsd:schema xmlns:xsd="http://www.w3.org/2001/XMLSchema" xmlns:xs="http://www.w3.org/2001/XMLSchema" xmlns:p="http://schemas.microsoft.com/office/2006/metadata/properties" xmlns:ns2="5f2ddeea-0535-4b9f-bd69-d65fe7ced844" targetNamespace="http://schemas.microsoft.com/office/2006/metadata/properties" ma:root="true" ma:fieldsID="6a22fea4407a4a1ca1d253ed4e4c62e1" ns2:_="">
    <xsd:import namespace="5f2ddeea-0535-4b9f-bd69-d65fe7ced844"/>
    <xsd:element name="properties">
      <xsd:complexType>
        <xsd:sequence>
          <xsd:element name="documentManagement">
            <xsd:complexType>
              <xsd:all>
                <xsd:element ref="ns2:TaxCatchAll" minOccurs="0"/>
                <xsd:element ref="ns2:TaxCatchAllLabel" minOccurs="0"/>
                <xsd:element ref="ns2:n8ad1a8a513c48bc83c76ce8595eeea9" minOccurs="0"/>
                <xsd:element ref="ns2:j41b585a14f749f3995b4dcf420d9b50" minOccurs="0"/>
                <xsd:element ref="ns2:bf05e35fb45d4dd6a73e790e1e55a4a3" minOccurs="0"/>
                <xsd:element ref="ns2:WWKRespPer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2ddeea-0535-4b9f-bd69-d65fe7ced844" elementFormDefault="qualified">
    <xsd:import namespace="http://schemas.microsoft.com/office/2006/documentManagement/types"/>
    <xsd:import namespace="http://schemas.microsoft.com/office/infopath/2007/PartnerControls"/>
    <xsd:element name="TaxCatchAll" ma:index="8" nillable="true" ma:displayName="Taxonomiespalte &quot;Alle abfangen&quot;" ma:hidden="true" ma:list="{a106213a-d155-40a8-996d-04fa62037b19}" ma:internalName="TaxCatchAll" ma:showField="CatchAllData" ma:web="97dcd2f9-5e68-49c1-9b33-3e2954a11e06">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iespalte &quot;Alle abfangen&quot;1" ma:hidden="true" ma:list="{a106213a-d155-40a8-996d-04fa62037b19}" ma:internalName="TaxCatchAllLabel" ma:readOnly="true" ma:showField="CatchAllDataLabel" ma:web="97dcd2f9-5e68-49c1-9b33-3e2954a11e06">
      <xsd:complexType>
        <xsd:complexContent>
          <xsd:extension base="dms:MultiChoiceLookup">
            <xsd:sequence>
              <xsd:element name="Value" type="dms:Lookup" maxOccurs="unbounded" minOccurs="0" nillable="true"/>
            </xsd:sequence>
          </xsd:extension>
        </xsd:complexContent>
      </xsd:complexType>
    </xsd:element>
    <xsd:element name="n8ad1a8a513c48bc83c76ce8595eeea9" ma:index="10" ma:taxonomy="true" ma:internalName="n8ad1a8a513c48bc83c76ce8595eeea9" ma:taxonomyFieldName="WWKOrgEinheit" ma:displayName="Organisationseinheit" ma:default="" ma:fieldId="{78ad1a8a-513c-48bc-83c7-6ce8595eeea9}" ma:sspId="1dde63f0-4008-4cff-a9c6-c8451c41fd8b" ma:termSetId="9b28a466-866b-47ab-a311-9d280f7b22a5" ma:anchorId="00000000-0000-0000-0000-000000000000" ma:open="false" ma:isKeyword="false">
      <xsd:complexType>
        <xsd:sequence>
          <xsd:element ref="pc:Terms" minOccurs="0" maxOccurs="1"/>
        </xsd:sequence>
      </xsd:complexType>
    </xsd:element>
    <xsd:element name="j41b585a14f749f3995b4dcf420d9b50" ma:index="12" nillable="true" ma:taxonomy="true" ma:internalName="j41b585a14f749f3995b4dcf420d9b50" ma:taxonomyFieldName="WWKDokumententyp" ma:displayName="Dokumententyp" ma:fieldId="{341b585a-14f7-49f3-995b-4dcf420d9b50}" ma:taxonomyMulti="true" ma:sspId="1dde63f0-4008-4cff-a9c6-c8451c41fd8b" ma:termSetId="988355d2-16c8-45ab-b9f0-2e947fabd3ef" ma:anchorId="00000000-0000-0000-0000-000000000000" ma:open="false" ma:isKeyword="false">
      <xsd:complexType>
        <xsd:sequence>
          <xsd:element ref="pc:Terms" minOccurs="0" maxOccurs="1"/>
        </xsd:sequence>
      </xsd:complexType>
    </xsd:element>
    <xsd:element name="bf05e35fb45d4dd6a73e790e1e55a4a3" ma:index="14" nillable="true" ma:taxonomy="true" ma:internalName="bf05e35fb45d4dd6a73e790e1e55a4a3" ma:taxonomyFieldName="WWKSchlagworte" ma:displayName="Schlagworte" ma:default="" ma:fieldId="{bf05e35f-b45d-4dd6-a73e-790e1e55a4a3}" ma:taxonomyMulti="true" ma:sspId="1dde63f0-4008-4cff-a9c6-c8451c41fd8b" ma:termSetId="6618cda8-608f-4a0b-9df3-5fea5306f755" ma:anchorId="00000000-0000-0000-0000-000000000000" ma:open="false" ma:isKeyword="false">
      <xsd:complexType>
        <xsd:sequence>
          <xsd:element ref="pc:Terms" minOccurs="0" maxOccurs="1"/>
        </xsd:sequence>
      </xsd:complexType>
    </xsd:element>
    <xsd:element name="WWKRespPers" ma:index="16" ma:displayName="Verantwortlicher" ma:SharePointGroup="0" ma:internalName="WWKRespPers"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967AB4-49DB-45DC-AB8C-9028D805C56F}">
  <ds:schemaRefs>
    <ds:schemaRef ds:uri="Microsoft.SharePoint.Taxonomy.ContentTypeSync"/>
  </ds:schemaRefs>
</ds:datastoreItem>
</file>

<file path=customXml/itemProps2.xml><?xml version="1.0" encoding="utf-8"?>
<ds:datastoreItem xmlns:ds="http://schemas.openxmlformats.org/officeDocument/2006/customXml" ds:itemID="{867B4EE9-57A1-4512-BFDE-62AF7BC4659C}">
  <ds:schemaRefs>
    <ds:schemaRef ds:uri="http://schemas.microsoft.com/sharepoint/v3/contenttype/forms"/>
  </ds:schemaRefs>
</ds:datastoreItem>
</file>

<file path=customXml/itemProps3.xml><?xml version="1.0" encoding="utf-8"?>
<ds:datastoreItem xmlns:ds="http://schemas.openxmlformats.org/officeDocument/2006/customXml" ds:itemID="{D895D154-F058-4860-A879-2899D47ABEF9}">
  <ds:schemaRefs>
    <ds:schemaRef ds:uri="http://purl.org/dc/elements/1.1/"/>
    <ds:schemaRef ds:uri="http://schemas.microsoft.com/office/2006/metadata/properties"/>
    <ds:schemaRef ds:uri="5f2ddeea-0535-4b9f-bd69-d65fe7ced84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F7E1D1C3-A8DE-4F6F-BF37-82A48A7493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2ddeea-0535-4b9f-bd69-d65fe7ced8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01_WWK_MASTER_021219</Template>
  <TotalTime>0</TotalTime>
  <Words>391</Words>
  <Application>Microsoft Office PowerPoint</Application>
  <PresentationFormat>Benutzerdefiniert</PresentationFormat>
  <Paragraphs>173</Paragraphs>
  <Slides>17</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17</vt:i4>
      </vt:variant>
    </vt:vector>
  </HeadingPairs>
  <TitlesOfParts>
    <vt:vector size="23" baseType="lpstr">
      <vt:lpstr>Arial</vt:lpstr>
      <vt:lpstr>WWKPolo66 Leicht</vt:lpstr>
      <vt:lpstr>Wingdings</vt:lpstr>
      <vt:lpstr>WWKPolo66 Buch</vt:lpstr>
      <vt:lpstr>Calibri</vt:lpstr>
      <vt:lpstr>01_WWK_MASTER_021219</vt:lpstr>
      <vt:lpstr>WWK Privathaftpflicht-versicherung</vt:lpstr>
      <vt:lpstr>PowerPoint-Präsentation</vt:lpstr>
      <vt:lpstr>Grundlage</vt:lpstr>
      <vt:lpstr>Grundlage</vt:lpstr>
      <vt:lpstr>Deckungssummen</vt:lpstr>
      <vt:lpstr>Optionen auf einen Blick</vt:lpstr>
      <vt:lpstr>Zielgruppen</vt:lpstr>
      <vt:lpstr>WWK Privathaftpflichtversicherung</vt:lpstr>
      <vt:lpstr>WWK Privathaftpflichtversicherung plus</vt:lpstr>
      <vt:lpstr>WWK Amtshaftpflicht-versicherung</vt:lpstr>
      <vt:lpstr>Grundlage - Amtshaftpflicht</vt:lpstr>
      <vt:lpstr>Amtshaftpflicht</vt:lpstr>
      <vt:lpstr>Amtshaftpflicht Berufsgruppen</vt:lpstr>
      <vt:lpstr>WWK TIERHALTERHAFT-PFLICHTVERSICHERUNG</vt:lpstr>
      <vt:lpstr>Deckungsumfang</vt:lpstr>
      <vt:lpstr>PowerPoint-Präsentation</vt:lpstr>
      <vt:lpstr>PowerPoint-Präsentation</vt:lpstr>
    </vt:vector>
  </TitlesOfParts>
  <Company>WWK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Wwk allgemeine versicherung ag</dc:title>
  <dc:creator>Krenz, Oliver</dc:creator>
  <cp:lastModifiedBy>Krenz, Oliver</cp:lastModifiedBy>
  <cp:revision>183</cp:revision>
  <dcterms:created xsi:type="dcterms:W3CDTF">2020-03-18T11:57:16Z</dcterms:created>
  <dcterms:modified xsi:type="dcterms:W3CDTF">2020-04-16T05:29:40Z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0x0101002B16F0856DB20A419E7D567F2C2BB4C30100C632C489A6282C44BC38C742EA91DAEF</vt:lpwstr>
  </property>
  <property fmtid="{D5CDD505-2E9C-101B-9397-08002B2CF9AE}" pid="3" name="WWKSchlagworte">
    <vt:lpwstr/>
  </property>
  <property fmtid="{D5CDD505-2E9C-101B-9397-08002B2CF9AE}" pid="4" name="WWKDokumententyp">
    <vt:lpwstr/>
  </property>
  <property fmtid="{D5CDD505-2E9C-101B-9397-08002B2CF9AE}" pid="5" name="WWKOrgEinheit">
    <vt:lpwstr>2;#Verkaufsförderung/Werbung|2fe15c81-3dae-46a9-9879-cd03059c7210</vt:lpwstr>
  </property>
</Properties>
</file>