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6" r:id="rId5"/>
    <p:sldMasterId id="2147483738" r:id="rId6"/>
  </p:sldMasterIdLst>
  <p:notesMasterIdLst>
    <p:notesMasterId r:id="rId39"/>
  </p:notesMasterIdLst>
  <p:handoutMasterIdLst>
    <p:handoutMasterId r:id="rId40"/>
  </p:handoutMasterIdLst>
  <p:sldIdLst>
    <p:sldId id="347" r:id="rId7"/>
    <p:sldId id="529" r:id="rId8"/>
    <p:sldId id="530" r:id="rId9"/>
    <p:sldId id="361" r:id="rId10"/>
    <p:sldId id="362" r:id="rId11"/>
    <p:sldId id="364" r:id="rId12"/>
    <p:sldId id="366" r:id="rId13"/>
    <p:sldId id="365" r:id="rId14"/>
    <p:sldId id="502" r:id="rId15"/>
    <p:sldId id="355" r:id="rId16"/>
    <p:sldId id="356" r:id="rId17"/>
    <p:sldId id="357" r:id="rId18"/>
    <p:sldId id="358" r:id="rId19"/>
    <p:sldId id="359" r:id="rId20"/>
    <p:sldId id="370" r:id="rId21"/>
    <p:sldId id="503" r:id="rId22"/>
    <p:sldId id="375" r:id="rId23"/>
    <p:sldId id="368" r:id="rId24"/>
    <p:sldId id="374" r:id="rId25"/>
    <p:sldId id="367" r:id="rId26"/>
    <p:sldId id="372" r:id="rId27"/>
    <p:sldId id="523" r:id="rId28"/>
    <p:sldId id="373" r:id="rId29"/>
    <p:sldId id="376" r:id="rId30"/>
    <p:sldId id="342" r:id="rId31"/>
    <p:sldId id="360" r:id="rId32"/>
    <p:sldId id="369" r:id="rId33"/>
    <p:sldId id="377" r:id="rId34"/>
    <p:sldId id="378" r:id="rId35"/>
    <p:sldId id="379" r:id="rId36"/>
    <p:sldId id="332" r:id="rId37"/>
    <p:sldId id="340" r:id="rId38"/>
  </p:sldIdLst>
  <p:sldSz cx="12192000" cy="6858000"/>
  <p:notesSz cx="6858000" cy="9144000"/>
  <p:embeddedFontLst>
    <p:embeddedFont>
      <p:font typeface="WWKPolo66 Leicht" panose="020B0300000000020000" pitchFamily="34" charset="0"/>
      <p:regular r:id="rId41"/>
      <p:italic r:id="rId42"/>
    </p:embeddedFont>
    <p:embeddedFont>
      <p:font typeface="WWKPolo66 Buch" panose="020B0500000000020000" pitchFamily="34" charset="0"/>
      <p:regular r:id="rId43"/>
      <p:italic r:id="rId44"/>
    </p:embeddedFont>
    <p:embeddedFont>
      <p:font typeface="Calibri" panose="020F0502020204030204" pitchFamily="34" charset="0"/>
      <p:regular r:id="rId45"/>
      <p:bold r:id="rId46"/>
      <p:italic r:id="rId47"/>
      <p:boldItalic r:id="rId48"/>
    </p:embeddedFont>
  </p:embeddedFontLst>
  <p:custDataLst>
    <p:tags r:id="rId4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orient="horz" pos="693">
          <p15:clr>
            <a:srgbClr val="A4A3A4"/>
          </p15:clr>
        </p15:guide>
        <p15:guide id="4" orient="horz" pos="808">
          <p15:clr>
            <a:srgbClr val="A4A3A4"/>
          </p15:clr>
        </p15:guide>
        <p15:guide id="5" orient="horz" pos="3870">
          <p15:clr>
            <a:srgbClr val="A4A3A4"/>
          </p15:clr>
        </p15:guide>
        <p15:guide id="6" orient="horz" pos="190">
          <p15:clr>
            <a:srgbClr val="A4A3A4"/>
          </p15:clr>
        </p15:guide>
        <p15:guide id="7" orient="horz" pos="2331">
          <p15:clr>
            <a:srgbClr val="A4A3A4"/>
          </p15:clr>
        </p15:guide>
        <p15:guide id="8" pos="469">
          <p15:clr>
            <a:srgbClr val="A4A3A4"/>
          </p15:clr>
        </p15:guide>
        <p15:guide id="9" pos="7272">
          <p15:clr>
            <a:srgbClr val="A4A3A4"/>
          </p15:clr>
        </p15:guide>
        <p15:guide id="10" pos="3774">
          <p15:clr>
            <a:srgbClr val="A4A3A4"/>
          </p15:clr>
        </p15:guide>
        <p15:guide id="11" pos="3915">
          <p15:clr>
            <a:srgbClr val="A4A3A4"/>
          </p15:clr>
        </p15:guide>
        <p15:guide id="12" pos="2646">
          <p15:clr>
            <a:srgbClr val="A4A3A4"/>
          </p15:clr>
        </p15:guide>
        <p15:guide id="13" pos="2780">
          <p15:clr>
            <a:srgbClr val="A4A3A4"/>
          </p15:clr>
        </p15:guide>
        <p15:guide id="14" pos="4962">
          <p15:clr>
            <a:srgbClr val="A4A3A4"/>
          </p15:clr>
        </p15:guide>
        <p15:guide id="15" pos="5101">
          <p15:clr>
            <a:srgbClr val="A4A3A4"/>
          </p15:clr>
        </p15:guide>
        <p15:guide id="16"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BDBCE"/>
    <a:srgbClr val="E7EEE8"/>
    <a:srgbClr val="EE7D00"/>
    <a:srgbClr val="DDDDDD"/>
    <a:srgbClr val="008337"/>
    <a:srgbClr val="6FBC85"/>
    <a:srgbClr val="EAEAEA"/>
    <a:srgbClr val="FAFAFA"/>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72"/>
      </p:cViewPr>
      <p:guideLst>
        <p:guide orient="horz" pos="2160"/>
        <p:guide orient="horz" pos="693"/>
        <p:guide orient="horz" pos="808"/>
        <p:guide orient="horz" pos="3870"/>
        <p:guide orient="horz" pos="190"/>
        <p:guide orient="horz" pos="2331"/>
        <p:guide pos="3840"/>
        <p:guide pos="469"/>
        <p:guide pos="7272"/>
        <p:guide pos="3774"/>
        <p:guide pos="3915"/>
        <p:guide pos="2646"/>
        <p:guide pos="2780"/>
        <p:guide pos="4962"/>
        <p:guide pos="5101"/>
        <p:guide pos="3839"/>
      </p:guideLst>
    </p:cSldViewPr>
  </p:slideViewPr>
  <p:notesTextViewPr>
    <p:cViewPr>
      <p:scale>
        <a:sx n="1" d="1"/>
        <a:sy n="1" d="1"/>
      </p:scale>
      <p:origin x="0" y="0"/>
    </p:cViewPr>
  </p:notesTextViewPr>
  <p:notesViewPr>
    <p:cSldViewPr snapToGrid="0" showGuides="1">
      <p:cViewPr varScale="1">
        <p:scale>
          <a:sx n="63" d="100"/>
          <a:sy n="63" d="100"/>
        </p:scale>
        <p:origin x="2692" y="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Progression!$B$2</c:f>
              <c:strCache>
                <c:ptCount val="1"/>
                <c:pt idx="0">
                  <c:v>Einfachleistung
(100 %)</c:v>
                </c:pt>
              </c:strCache>
            </c:strRef>
          </c:tx>
          <c:spPr>
            <a:ln w="50800">
              <a:solidFill>
                <a:srgbClr val="008237">
                  <a:lumMod val="50000"/>
                </a:srgbClr>
              </a:solidFill>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Progression!$B$3:$B$102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val>
          <c:smooth val="0"/>
          <c:extLst xmlns:c16r2="http://schemas.microsoft.com/office/drawing/2015/06/chart">
            <c:ext xmlns:c16="http://schemas.microsoft.com/office/drawing/2014/chart" uri="{C3380CC4-5D6E-409C-BE32-E72D297353CC}">
              <c16:uniqueId val="{00000000-10DF-44F3-AF17-FCAE1458E786}"/>
            </c:ext>
          </c:extLst>
        </c:ser>
        <c:ser>
          <c:idx val="1"/>
          <c:order val="1"/>
          <c:tx>
            <c:strRef>
              <c:f>Progression!$C$2</c:f>
              <c:strCache>
                <c:ptCount val="1"/>
                <c:pt idx="0">
                  <c:v>Mehrleistung 500 %
Versicherbar 0 - 74 Jahre</c:v>
                </c:pt>
              </c:strCache>
            </c:strRef>
          </c:tx>
          <c:spPr>
            <a:ln w="50800">
              <a:solidFill>
                <a:srgbClr val="EC6608">
                  <a:lumMod val="40000"/>
                  <a:lumOff val="60000"/>
                </a:srgbClr>
              </a:solidFill>
              <a:prstDash val="sysDash"/>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Progression!$C$3:$C$102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450</c:v>
                </c:pt>
                <c:pt idx="90">
                  <c:v>455</c:v>
                </c:pt>
                <c:pt idx="91">
                  <c:v>460</c:v>
                </c:pt>
                <c:pt idx="92">
                  <c:v>465</c:v>
                </c:pt>
                <c:pt idx="93">
                  <c:v>470</c:v>
                </c:pt>
                <c:pt idx="94">
                  <c:v>475</c:v>
                </c:pt>
                <c:pt idx="95">
                  <c:v>480</c:v>
                </c:pt>
                <c:pt idx="96">
                  <c:v>485</c:v>
                </c:pt>
                <c:pt idx="97">
                  <c:v>490</c:v>
                </c:pt>
                <c:pt idx="98">
                  <c:v>495</c:v>
                </c:pt>
                <c:pt idx="99">
                  <c:v>500</c:v>
                </c:pt>
              </c:numCache>
            </c:numRef>
          </c:val>
          <c:smooth val="0"/>
          <c:extLst xmlns:c16r2="http://schemas.microsoft.com/office/drawing/2015/06/chart">
            <c:ext xmlns:c16="http://schemas.microsoft.com/office/drawing/2014/chart" uri="{C3380CC4-5D6E-409C-BE32-E72D297353CC}">
              <c16:uniqueId val="{00000001-10DF-44F3-AF17-FCAE1458E786}"/>
            </c:ext>
          </c:extLst>
        </c:ser>
        <c:ser>
          <c:idx val="2"/>
          <c:order val="2"/>
          <c:tx>
            <c:strRef>
              <c:f>Progression!$D$2</c:f>
              <c:strCache>
                <c:ptCount val="1"/>
                <c:pt idx="0">
                  <c:v>Mehrleistung 1000 %
Versicherbar 0 - 74 Jahre</c:v>
                </c:pt>
              </c:strCache>
            </c:strRef>
          </c:tx>
          <c:spPr>
            <a:ln w="50800">
              <a:solidFill>
                <a:srgbClr val="EE7D00"/>
              </a:solidFill>
              <a:prstDash val="sysDash"/>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Progression!$D$3:$D$102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900</c:v>
                </c:pt>
                <c:pt idx="90">
                  <c:v>910</c:v>
                </c:pt>
                <c:pt idx="91">
                  <c:v>920</c:v>
                </c:pt>
                <c:pt idx="92">
                  <c:v>930</c:v>
                </c:pt>
                <c:pt idx="93">
                  <c:v>940</c:v>
                </c:pt>
                <c:pt idx="94">
                  <c:v>950</c:v>
                </c:pt>
                <c:pt idx="95">
                  <c:v>960</c:v>
                </c:pt>
                <c:pt idx="96">
                  <c:v>970</c:v>
                </c:pt>
                <c:pt idx="97">
                  <c:v>980</c:v>
                </c:pt>
                <c:pt idx="98">
                  <c:v>990</c:v>
                </c:pt>
                <c:pt idx="99">
                  <c:v>1000</c:v>
                </c:pt>
              </c:numCache>
            </c:numRef>
          </c:val>
          <c:smooth val="0"/>
          <c:extLst xmlns:c16r2="http://schemas.microsoft.com/office/drawing/2015/06/chart">
            <c:ext xmlns:c16="http://schemas.microsoft.com/office/drawing/2014/chart" uri="{C3380CC4-5D6E-409C-BE32-E72D297353CC}">
              <c16:uniqueId val="{00000002-10DF-44F3-AF17-FCAE1458E786}"/>
            </c:ext>
          </c:extLst>
        </c:ser>
        <c:ser>
          <c:idx val="3"/>
          <c:order val="3"/>
          <c:tx>
            <c:strRef>
              <c:f>Progression!$E$2</c:f>
              <c:strCache>
                <c:ptCount val="1"/>
                <c:pt idx="0">
                  <c:v>Progression 225 %
Versicherbar 0 - 80 Jahre</c:v>
                </c:pt>
              </c:strCache>
            </c:strRef>
          </c:tx>
          <c:spPr>
            <a:ln w="50800">
              <a:solidFill>
                <a:srgbClr val="86B84B"/>
              </a:solidFill>
              <a:prstDash val="solid"/>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Progression!$E$3:$E$102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27</c:v>
                </c:pt>
                <c:pt idx="26">
                  <c:v>29</c:v>
                </c:pt>
                <c:pt idx="27">
                  <c:v>31</c:v>
                </c:pt>
                <c:pt idx="28">
                  <c:v>33</c:v>
                </c:pt>
                <c:pt idx="29">
                  <c:v>35</c:v>
                </c:pt>
                <c:pt idx="30">
                  <c:v>37</c:v>
                </c:pt>
                <c:pt idx="31">
                  <c:v>39</c:v>
                </c:pt>
                <c:pt idx="32">
                  <c:v>41</c:v>
                </c:pt>
                <c:pt idx="33">
                  <c:v>43</c:v>
                </c:pt>
                <c:pt idx="34">
                  <c:v>45</c:v>
                </c:pt>
                <c:pt idx="35">
                  <c:v>47</c:v>
                </c:pt>
                <c:pt idx="36">
                  <c:v>49</c:v>
                </c:pt>
                <c:pt idx="37">
                  <c:v>51</c:v>
                </c:pt>
                <c:pt idx="38">
                  <c:v>53</c:v>
                </c:pt>
                <c:pt idx="39">
                  <c:v>55</c:v>
                </c:pt>
                <c:pt idx="40">
                  <c:v>57</c:v>
                </c:pt>
                <c:pt idx="41">
                  <c:v>59</c:v>
                </c:pt>
                <c:pt idx="42">
                  <c:v>61</c:v>
                </c:pt>
                <c:pt idx="43">
                  <c:v>63</c:v>
                </c:pt>
                <c:pt idx="44">
                  <c:v>65</c:v>
                </c:pt>
                <c:pt idx="45">
                  <c:v>67</c:v>
                </c:pt>
                <c:pt idx="46">
                  <c:v>69</c:v>
                </c:pt>
                <c:pt idx="47">
                  <c:v>71</c:v>
                </c:pt>
                <c:pt idx="48">
                  <c:v>73</c:v>
                </c:pt>
                <c:pt idx="49">
                  <c:v>75</c:v>
                </c:pt>
                <c:pt idx="50">
                  <c:v>78</c:v>
                </c:pt>
                <c:pt idx="51">
                  <c:v>81</c:v>
                </c:pt>
                <c:pt idx="52">
                  <c:v>84</c:v>
                </c:pt>
                <c:pt idx="53">
                  <c:v>87</c:v>
                </c:pt>
                <c:pt idx="54">
                  <c:v>90</c:v>
                </c:pt>
                <c:pt idx="55">
                  <c:v>93</c:v>
                </c:pt>
                <c:pt idx="56">
                  <c:v>96</c:v>
                </c:pt>
                <c:pt idx="57">
                  <c:v>99</c:v>
                </c:pt>
                <c:pt idx="58">
                  <c:v>102</c:v>
                </c:pt>
                <c:pt idx="59">
                  <c:v>105</c:v>
                </c:pt>
                <c:pt idx="60">
                  <c:v>108</c:v>
                </c:pt>
                <c:pt idx="61">
                  <c:v>111</c:v>
                </c:pt>
                <c:pt idx="62">
                  <c:v>114</c:v>
                </c:pt>
                <c:pt idx="63">
                  <c:v>117</c:v>
                </c:pt>
                <c:pt idx="64">
                  <c:v>120</c:v>
                </c:pt>
                <c:pt idx="65">
                  <c:v>123</c:v>
                </c:pt>
                <c:pt idx="66">
                  <c:v>126</c:v>
                </c:pt>
                <c:pt idx="67">
                  <c:v>129</c:v>
                </c:pt>
                <c:pt idx="68">
                  <c:v>132</c:v>
                </c:pt>
                <c:pt idx="69">
                  <c:v>135</c:v>
                </c:pt>
                <c:pt idx="70">
                  <c:v>138</c:v>
                </c:pt>
                <c:pt idx="71">
                  <c:v>141</c:v>
                </c:pt>
                <c:pt idx="72">
                  <c:v>144</c:v>
                </c:pt>
                <c:pt idx="73">
                  <c:v>147</c:v>
                </c:pt>
                <c:pt idx="74">
                  <c:v>150</c:v>
                </c:pt>
                <c:pt idx="75">
                  <c:v>153</c:v>
                </c:pt>
                <c:pt idx="76">
                  <c:v>156</c:v>
                </c:pt>
                <c:pt idx="77">
                  <c:v>159</c:v>
                </c:pt>
                <c:pt idx="78">
                  <c:v>162</c:v>
                </c:pt>
                <c:pt idx="79">
                  <c:v>165</c:v>
                </c:pt>
                <c:pt idx="80">
                  <c:v>168</c:v>
                </c:pt>
                <c:pt idx="81">
                  <c:v>171</c:v>
                </c:pt>
                <c:pt idx="82">
                  <c:v>174</c:v>
                </c:pt>
                <c:pt idx="83">
                  <c:v>177</c:v>
                </c:pt>
                <c:pt idx="84">
                  <c:v>180</c:v>
                </c:pt>
                <c:pt idx="85">
                  <c:v>183</c:v>
                </c:pt>
                <c:pt idx="86">
                  <c:v>186</c:v>
                </c:pt>
                <c:pt idx="87">
                  <c:v>189</c:v>
                </c:pt>
                <c:pt idx="88">
                  <c:v>192</c:v>
                </c:pt>
                <c:pt idx="89">
                  <c:v>195</c:v>
                </c:pt>
                <c:pt idx="90">
                  <c:v>198</c:v>
                </c:pt>
                <c:pt idx="91">
                  <c:v>201</c:v>
                </c:pt>
                <c:pt idx="92">
                  <c:v>204</c:v>
                </c:pt>
                <c:pt idx="93">
                  <c:v>207</c:v>
                </c:pt>
                <c:pt idx="94">
                  <c:v>210</c:v>
                </c:pt>
                <c:pt idx="95">
                  <c:v>213</c:v>
                </c:pt>
                <c:pt idx="96">
                  <c:v>216</c:v>
                </c:pt>
                <c:pt idx="97">
                  <c:v>219</c:v>
                </c:pt>
                <c:pt idx="98">
                  <c:v>222</c:v>
                </c:pt>
                <c:pt idx="99">
                  <c:v>225</c:v>
                </c:pt>
              </c:numCache>
            </c:numRef>
          </c:val>
          <c:smooth val="0"/>
          <c:extLst xmlns:c16r2="http://schemas.microsoft.com/office/drawing/2015/06/chart">
            <c:ext xmlns:c16="http://schemas.microsoft.com/office/drawing/2014/chart" uri="{C3380CC4-5D6E-409C-BE32-E72D297353CC}">
              <c16:uniqueId val="{00000003-10DF-44F3-AF17-FCAE1458E786}"/>
            </c:ext>
          </c:extLst>
        </c:ser>
        <c:ser>
          <c:idx val="4"/>
          <c:order val="4"/>
          <c:tx>
            <c:strRef>
              <c:f>Progression!$F$2</c:f>
              <c:strCache>
                <c:ptCount val="1"/>
                <c:pt idx="0">
                  <c:v>Progression 350 % 
Versicherbar 0 - 74 Jahre</c:v>
                </c:pt>
              </c:strCache>
            </c:strRef>
          </c:tx>
          <c:spPr>
            <a:ln w="50800" cmpd="sng">
              <a:solidFill>
                <a:srgbClr val="AFC50A"/>
              </a:solidFill>
              <a:prstDash val="solid"/>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Progression!$F$3:$F$102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27</c:v>
                </c:pt>
                <c:pt idx="26">
                  <c:v>29</c:v>
                </c:pt>
                <c:pt idx="27">
                  <c:v>31</c:v>
                </c:pt>
                <c:pt idx="28">
                  <c:v>33</c:v>
                </c:pt>
                <c:pt idx="29">
                  <c:v>35</c:v>
                </c:pt>
                <c:pt idx="30">
                  <c:v>37</c:v>
                </c:pt>
                <c:pt idx="31">
                  <c:v>39</c:v>
                </c:pt>
                <c:pt idx="32">
                  <c:v>41</c:v>
                </c:pt>
                <c:pt idx="33">
                  <c:v>43</c:v>
                </c:pt>
                <c:pt idx="34">
                  <c:v>45</c:v>
                </c:pt>
                <c:pt idx="35">
                  <c:v>47</c:v>
                </c:pt>
                <c:pt idx="36">
                  <c:v>49</c:v>
                </c:pt>
                <c:pt idx="37">
                  <c:v>51</c:v>
                </c:pt>
                <c:pt idx="38">
                  <c:v>53</c:v>
                </c:pt>
                <c:pt idx="39">
                  <c:v>55</c:v>
                </c:pt>
                <c:pt idx="40">
                  <c:v>57</c:v>
                </c:pt>
                <c:pt idx="41">
                  <c:v>59</c:v>
                </c:pt>
                <c:pt idx="42">
                  <c:v>61</c:v>
                </c:pt>
                <c:pt idx="43">
                  <c:v>63</c:v>
                </c:pt>
                <c:pt idx="44">
                  <c:v>65</c:v>
                </c:pt>
                <c:pt idx="45">
                  <c:v>67</c:v>
                </c:pt>
                <c:pt idx="46">
                  <c:v>69</c:v>
                </c:pt>
                <c:pt idx="47">
                  <c:v>71</c:v>
                </c:pt>
                <c:pt idx="48">
                  <c:v>73</c:v>
                </c:pt>
                <c:pt idx="49">
                  <c:v>75</c:v>
                </c:pt>
                <c:pt idx="50">
                  <c:v>78</c:v>
                </c:pt>
                <c:pt idx="51">
                  <c:v>81</c:v>
                </c:pt>
                <c:pt idx="52">
                  <c:v>84</c:v>
                </c:pt>
                <c:pt idx="53">
                  <c:v>87</c:v>
                </c:pt>
                <c:pt idx="54">
                  <c:v>90</c:v>
                </c:pt>
                <c:pt idx="55">
                  <c:v>93</c:v>
                </c:pt>
                <c:pt idx="56">
                  <c:v>96</c:v>
                </c:pt>
                <c:pt idx="57">
                  <c:v>99</c:v>
                </c:pt>
                <c:pt idx="58">
                  <c:v>102</c:v>
                </c:pt>
                <c:pt idx="59">
                  <c:v>105</c:v>
                </c:pt>
                <c:pt idx="60">
                  <c:v>108</c:v>
                </c:pt>
                <c:pt idx="61">
                  <c:v>111</c:v>
                </c:pt>
                <c:pt idx="62">
                  <c:v>114</c:v>
                </c:pt>
                <c:pt idx="63">
                  <c:v>117</c:v>
                </c:pt>
                <c:pt idx="64">
                  <c:v>120</c:v>
                </c:pt>
                <c:pt idx="65">
                  <c:v>123</c:v>
                </c:pt>
                <c:pt idx="66">
                  <c:v>126</c:v>
                </c:pt>
                <c:pt idx="67">
                  <c:v>129</c:v>
                </c:pt>
                <c:pt idx="68">
                  <c:v>132</c:v>
                </c:pt>
                <c:pt idx="69">
                  <c:v>135</c:v>
                </c:pt>
                <c:pt idx="70">
                  <c:v>138</c:v>
                </c:pt>
                <c:pt idx="71">
                  <c:v>141</c:v>
                </c:pt>
                <c:pt idx="72">
                  <c:v>144</c:v>
                </c:pt>
                <c:pt idx="73">
                  <c:v>147</c:v>
                </c:pt>
                <c:pt idx="74">
                  <c:v>150</c:v>
                </c:pt>
                <c:pt idx="75">
                  <c:v>156</c:v>
                </c:pt>
                <c:pt idx="76">
                  <c:v>162</c:v>
                </c:pt>
                <c:pt idx="77">
                  <c:v>168</c:v>
                </c:pt>
                <c:pt idx="78">
                  <c:v>174</c:v>
                </c:pt>
                <c:pt idx="79">
                  <c:v>180</c:v>
                </c:pt>
                <c:pt idx="80">
                  <c:v>186</c:v>
                </c:pt>
                <c:pt idx="81">
                  <c:v>192</c:v>
                </c:pt>
                <c:pt idx="82">
                  <c:v>198</c:v>
                </c:pt>
                <c:pt idx="83">
                  <c:v>204</c:v>
                </c:pt>
                <c:pt idx="84">
                  <c:v>210</c:v>
                </c:pt>
                <c:pt idx="85">
                  <c:v>216</c:v>
                </c:pt>
                <c:pt idx="86">
                  <c:v>222</c:v>
                </c:pt>
                <c:pt idx="87">
                  <c:v>228</c:v>
                </c:pt>
                <c:pt idx="88">
                  <c:v>234</c:v>
                </c:pt>
                <c:pt idx="89">
                  <c:v>240</c:v>
                </c:pt>
                <c:pt idx="90">
                  <c:v>251</c:v>
                </c:pt>
                <c:pt idx="91">
                  <c:v>262</c:v>
                </c:pt>
                <c:pt idx="92">
                  <c:v>273</c:v>
                </c:pt>
                <c:pt idx="93">
                  <c:v>284</c:v>
                </c:pt>
                <c:pt idx="94">
                  <c:v>295</c:v>
                </c:pt>
                <c:pt idx="95">
                  <c:v>306</c:v>
                </c:pt>
                <c:pt idx="96">
                  <c:v>317</c:v>
                </c:pt>
                <c:pt idx="97">
                  <c:v>328</c:v>
                </c:pt>
                <c:pt idx="98">
                  <c:v>339</c:v>
                </c:pt>
                <c:pt idx="99">
                  <c:v>350</c:v>
                </c:pt>
              </c:numCache>
            </c:numRef>
          </c:val>
          <c:smooth val="0"/>
          <c:extLst xmlns:c16r2="http://schemas.microsoft.com/office/drawing/2015/06/chart">
            <c:ext xmlns:c16="http://schemas.microsoft.com/office/drawing/2014/chart" uri="{C3380CC4-5D6E-409C-BE32-E72D297353CC}">
              <c16:uniqueId val="{00000004-10DF-44F3-AF17-FCAE1458E786}"/>
            </c:ext>
          </c:extLst>
        </c:ser>
        <c:ser>
          <c:idx val="5"/>
          <c:order val="5"/>
          <c:tx>
            <c:strRef>
              <c:f>Progression!$G$2</c:f>
              <c:strCache>
                <c:ptCount val="1"/>
                <c:pt idx="0">
                  <c:v>Modell 350% 
NEU
Versicherbar in den Altersgruppen 
0-74</c:v>
                </c:pt>
              </c:strCache>
            </c:strRef>
          </c:tx>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Progression!$G$3:$G$102</c:f>
            </c:numRef>
          </c:val>
          <c:smooth val="0"/>
          <c:extLst xmlns:c16r2="http://schemas.microsoft.com/office/drawing/2015/06/chart">
            <c:ext xmlns:c16="http://schemas.microsoft.com/office/drawing/2014/chart" uri="{C3380CC4-5D6E-409C-BE32-E72D297353CC}">
              <c16:uniqueId val="{00000005-10DF-44F3-AF17-FCAE1458E786}"/>
            </c:ext>
          </c:extLst>
        </c:ser>
        <c:ser>
          <c:idx val="6"/>
          <c:order val="6"/>
          <c:tx>
            <c:strRef>
              <c:f>Progression!$H$2</c:f>
              <c:strCache>
                <c:ptCount val="1"/>
                <c:pt idx="0">
                  <c:v>Progression 600 % 
Versicherbar 0 - 74 Jahre</c:v>
                </c:pt>
              </c:strCache>
            </c:strRef>
          </c:tx>
          <c:spPr>
            <a:ln w="50800">
              <a:solidFill>
                <a:srgbClr val="008237"/>
              </a:solidFill>
            </a:ln>
          </c:spPr>
          <c:marker>
            <c:symbol val="none"/>
          </c:marker>
          <c:cat>
            <c:numRef>
              <c:f>Progression!$A$3:$A$102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Progression!$H$3:$H$102</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28</c:v>
                </c:pt>
                <c:pt idx="26">
                  <c:v>31</c:v>
                </c:pt>
                <c:pt idx="27">
                  <c:v>34</c:v>
                </c:pt>
                <c:pt idx="28">
                  <c:v>37</c:v>
                </c:pt>
                <c:pt idx="29">
                  <c:v>40</c:v>
                </c:pt>
                <c:pt idx="30">
                  <c:v>43</c:v>
                </c:pt>
                <c:pt idx="31">
                  <c:v>46</c:v>
                </c:pt>
                <c:pt idx="32">
                  <c:v>49</c:v>
                </c:pt>
                <c:pt idx="33">
                  <c:v>52</c:v>
                </c:pt>
                <c:pt idx="34">
                  <c:v>55</c:v>
                </c:pt>
                <c:pt idx="35">
                  <c:v>58</c:v>
                </c:pt>
                <c:pt idx="36">
                  <c:v>61</c:v>
                </c:pt>
                <c:pt idx="37">
                  <c:v>64</c:v>
                </c:pt>
                <c:pt idx="38">
                  <c:v>67</c:v>
                </c:pt>
                <c:pt idx="39">
                  <c:v>70</c:v>
                </c:pt>
                <c:pt idx="40">
                  <c:v>73</c:v>
                </c:pt>
                <c:pt idx="41">
                  <c:v>76</c:v>
                </c:pt>
                <c:pt idx="42">
                  <c:v>79</c:v>
                </c:pt>
                <c:pt idx="43">
                  <c:v>82</c:v>
                </c:pt>
                <c:pt idx="44">
                  <c:v>85</c:v>
                </c:pt>
                <c:pt idx="45">
                  <c:v>88</c:v>
                </c:pt>
                <c:pt idx="46">
                  <c:v>91</c:v>
                </c:pt>
                <c:pt idx="47">
                  <c:v>94</c:v>
                </c:pt>
                <c:pt idx="48">
                  <c:v>97</c:v>
                </c:pt>
                <c:pt idx="49">
                  <c:v>100</c:v>
                </c:pt>
                <c:pt idx="50">
                  <c:v>106</c:v>
                </c:pt>
                <c:pt idx="51">
                  <c:v>112</c:v>
                </c:pt>
                <c:pt idx="52">
                  <c:v>118</c:v>
                </c:pt>
                <c:pt idx="53">
                  <c:v>124</c:v>
                </c:pt>
                <c:pt idx="54">
                  <c:v>130</c:v>
                </c:pt>
                <c:pt idx="55">
                  <c:v>136</c:v>
                </c:pt>
                <c:pt idx="56">
                  <c:v>142</c:v>
                </c:pt>
                <c:pt idx="57">
                  <c:v>148</c:v>
                </c:pt>
                <c:pt idx="58">
                  <c:v>154</c:v>
                </c:pt>
                <c:pt idx="59">
                  <c:v>160</c:v>
                </c:pt>
                <c:pt idx="60">
                  <c:v>166</c:v>
                </c:pt>
                <c:pt idx="61">
                  <c:v>172</c:v>
                </c:pt>
                <c:pt idx="62">
                  <c:v>178</c:v>
                </c:pt>
                <c:pt idx="63">
                  <c:v>184</c:v>
                </c:pt>
                <c:pt idx="64">
                  <c:v>190</c:v>
                </c:pt>
                <c:pt idx="65">
                  <c:v>196</c:v>
                </c:pt>
                <c:pt idx="66">
                  <c:v>202</c:v>
                </c:pt>
                <c:pt idx="67">
                  <c:v>208</c:v>
                </c:pt>
                <c:pt idx="68">
                  <c:v>214</c:v>
                </c:pt>
                <c:pt idx="69">
                  <c:v>220</c:v>
                </c:pt>
                <c:pt idx="70">
                  <c:v>226</c:v>
                </c:pt>
                <c:pt idx="71">
                  <c:v>232</c:v>
                </c:pt>
                <c:pt idx="72">
                  <c:v>238</c:v>
                </c:pt>
                <c:pt idx="73">
                  <c:v>244</c:v>
                </c:pt>
                <c:pt idx="74">
                  <c:v>250</c:v>
                </c:pt>
                <c:pt idx="75">
                  <c:v>264</c:v>
                </c:pt>
                <c:pt idx="76">
                  <c:v>278</c:v>
                </c:pt>
                <c:pt idx="77">
                  <c:v>292</c:v>
                </c:pt>
                <c:pt idx="78">
                  <c:v>306</c:v>
                </c:pt>
                <c:pt idx="79">
                  <c:v>320</c:v>
                </c:pt>
                <c:pt idx="80">
                  <c:v>334</c:v>
                </c:pt>
                <c:pt idx="81">
                  <c:v>348</c:v>
                </c:pt>
                <c:pt idx="82">
                  <c:v>362</c:v>
                </c:pt>
                <c:pt idx="83">
                  <c:v>376</c:v>
                </c:pt>
                <c:pt idx="84">
                  <c:v>390</c:v>
                </c:pt>
                <c:pt idx="85">
                  <c:v>404</c:v>
                </c:pt>
                <c:pt idx="86">
                  <c:v>418</c:v>
                </c:pt>
                <c:pt idx="87">
                  <c:v>432</c:v>
                </c:pt>
                <c:pt idx="88">
                  <c:v>446</c:v>
                </c:pt>
                <c:pt idx="89">
                  <c:v>460</c:v>
                </c:pt>
                <c:pt idx="90">
                  <c:v>474</c:v>
                </c:pt>
                <c:pt idx="91">
                  <c:v>488</c:v>
                </c:pt>
                <c:pt idx="92">
                  <c:v>502</c:v>
                </c:pt>
                <c:pt idx="93">
                  <c:v>516</c:v>
                </c:pt>
                <c:pt idx="94">
                  <c:v>530</c:v>
                </c:pt>
                <c:pt idx="95">
                  <c:v>544</c:v>
                </c:pt>
                <c:pt idx="96">
                  <c:v>558</c:v>
                </c:pt>
                <c:pt idx="97">
                  <c:v>572</c:v>
                </c:pt>
                <c:pt idx="98">
                  <c:v>586</c:v>
                </c:pt>
                <c:pt idx="99">
                  <c:v>600</c:v>
                </c:pt>
              </c:numCache>
            </c:numRef>
          </c:val>
          <c:smooth val="0"/>
          <c:extLst xmlns:c16r2="http://schemas.microsoft.com/office/drawing/2015/06/chart">
            <c:ext xmlns:c16="http://schemas.microsoft.com/office/drawing/2014/chart" uri="{C3380CC4-5D6E-409C-BE32-E72D297353CC}">
              <c16:uniqueId val="{00000006-10DF-44F3-AF17-FCAE1458E786}"/>
            </c:ext>
          </c:extLst>
        </c:ser>
        <c:dLbls>
          <c:showLegendKey val="0"/>
          <c:showVal val="0"/>
          <c:showCatName val="0"/>
          <c:showSerName val="0"/>
          <c:showPercent val="0"/>
          <c:showBubbleSize val="0"/>
        </c:dLbls>
        <c:marker val="1"/>
        <c:smooth val="0"/>
        <c:axId val="59192832"/>
        <c:axId val="59194368"/>
      </c:lineChart>
      <c:catAx>
        <c:axId val="59192832"/>
        <c:scaling>
          <c:orientation val="minMax"/>
        </c:scaling>
        <c:delete val="0"/>
        <c:axPos val="b"/>
        <c:numFmt formatCode="General" sourceLinked="1"/>
        <c:majorTickMark val="out"/>
        <c:minorTickMark val="none"/>
        <c:tickLblPos val="nextTo"/>
        <c:txPr>
          <a:bodyPr/>
          <a:lstStyle/>
          <a:p>
            <a:pPr>
              <a:defRPr b="1" i="0" baseline="0"/>
            </a:pPr>
            <a:endParaRPr lang="de-DE"/>
          </a:p>
        </c:txPr>
        <c:crossAx val="59194368"/>
        <c:crosses val="autoZero"/>
        <c:auto val="0"/>
        <c:lblAlgn val="ctr"/>
        <c:lblOffset val="100"/>
        <c:tickLblSkip val="3"/>
        <c:tickMarkSkip val="5"/>
        <c:noMultiLvlLbl val="0"/>
      </c:catAx>
      <c:valAx>
        <c:axId val="59194368"/>
        <c:scaling>
          <c:orientation val="minMax"/>
          <c:max val="1000"/>
        </c:scaling>
        <c:delete val="0"/>
        <c:axPos val="l"/>
        <c:majorGridlines/>
        <c:numFmt formatCode="General" sourceLinked="1"/>
        <c:majorTickMark val="out"/>
        <c:minorTickMark val="none"/>
        <c:tickLblPos val="nextTo"/>
        <c:txPr>
          <a:bodyPr/>
          <a:lstStyle/>
          <a:p>
            <a:pPr>
              <a:defRPr sz="1300" b="1" i="0" baseline="0"/>
            </a:pPr>
            <a:endParaRPr lang="de-DE"/>
          </a:p>
        </c:txPr>
        <c:crossAx val="59192832"/>
        <c:crosses val="autoZero"/>
        <c:crossBetween val="midCat"/>
      </c:valAx>
      <c:spPr>
        <a:scene3d>
          <a:camera prst="orthographicFront"/>
          <a:lightRig rig="threePt" dir="t"/>
        </a:scene3d>
        <a:sp3d>
          <a:bevelT/>
        </a:sp3d>
      </c:spPr>
    </c:plotArea>
    <c:legend>
      <c:legendPos val="r"/>
      <c:layout>
        <c:manualLayout>
          <c:xMode val="edge"/>
          <c:yMode val="edge"/>
          <c:x val="0.7591811998397382"/>
          <c:y val="4.4166597378869632E-2"/>
          <c:w val="0.2350829208938475"/>
          <c:h val="0.81614315686721262"/>
        </c:manualLayout>
      </c:layout>
      <c:overlay val="0"/>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xmlns="" id="{2C8836F5-A02D-4EE9-BFE0-3F5B60F7B8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xmlns="" id="{A84BFEFE-755B-4B04-AACD-303CD29998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C00B02-293B-4E7E-A95C-C4D6C36F422E}" type="datetimeFigureOut">
              <a:rPr lang="de-DE" smtClean="0"/>
              <a:t>16.04.2020</a:t>
            </a:fld>
            <a:endParaRPr lang="de-DE"/>
          </a:p>
        </p:txBody>
      </p:sp>
      <p:sp>
        <p:nvSpPr>
          <p:cNvPr id="4" name="Fußzeilenplatzhalter 3">
            <a:extLst>
              <a:ext uri="{FF2B5EF4-FFF2-40B4-BE49-F238E27FC236}">
                <a16:creationId xmlns:a16="http://schemas.microsoft.com/office/drawing/2014/main" xmlns="" id="{90ADAE7E-014E-44C4-845C-E28C1B6DB2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xmlns="" id="{74AC5CF8-4F3A-42B9-A5BF-90BBC916DB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49AF75-3F53-43F8-8784-6A7593EAE507}" type="slidenum">
              <a:rPr lang="de-DE" smtClean="0"/>
              <a:t>‹Nr.›</a:t>
            </a:fld>
            <a:endParaRPr lang="de-DE"/>
          </a:p>
        </p:txBody>
      </p:sp>
    </p:spTree>
    <p:extLst>
      <p:ext uri="{BB962C8B-B14F-4D97-AF65-F5344CB8AC3E}">
        <p14:creationId xmlns:p14="http://schemas.microsoft.com/office/powerpoint/2010/main" val="4169199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5DC6A-FB19-49F9-8127-5543DED85DEC}" type="datetimeFigureOut">
              <a:rPr lang="de-DE" smtClean="0"/>
              <a:t>16.04.2020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245A8-60DF-4402-945F-CDD4DE961E59}" type="slidenum">
              <a:rPr lang="de-DE" smtClean="0"/>
              <a:t>‹Nr.›</a:t>
            </a:fld>
            <a:endParaRPr lang="de-DE"/>
          </a:p>
        </p:txBody>
      </p:sp>
    </p:spTree>
    <p:extLst>
      <p:ext uri="{BB962C8B-B14F-4D97-AF65-F5344CB8AC3E}">
        <p14:creationId xmlns:p14="http://schemas.microsoft.com/office/powerpoint/2010/main" val="178976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7245A8-60DF-4402-945F-CDD4DE961E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2457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7245A8-60DF-4402-945F-CDD4DE961E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24570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xmlns=""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xmlns=""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ubtitle 2">
            <a:extLst>
              <a:ext uri="{FF2B5EF4-FFF2-40B4-BE49-F238E27FC236}">
                <a16:creationId xmlns:a16="http://schemas.microsoft.com/office/drawing/2014/main" xmlns=""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xmlns=""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a16="http://schemas.microsoft.com/office/drawing/2014/main" xmlns=""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a16="http://schemas.microsoft.com/office/drawing/2014/main" xmlns=""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grpSp>
        <p:nvGrpSpPr>
          <p:cNvPr id="3" name="Gruppieren 2">
            <a:extLst>
              <a:ext uri="{FF2B5EF4-FFF2-40B4-BE49-F238E27FC236}">
                <a16:creationId xmlns:a16="http://schemas.microsoft.com/office/drawing/2014/main" xmlns=""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a16="http://schemas.microsoft.com/office/drawing/2014/main" xmlns=""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7" descr="WWK-Logo-_Eine starke Gemeinschaft_CMYK">
              <a:extLst>
                <a:ext uri="{FF2B5EF4-FFF2-40B4-BE49-F238E27FC236}">
                  <a16:creationId xmlns:a16="http://schemas.microsoft.com/office/drawing/2014/main" xmlns=""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7265255"/>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a16="http://schemas.microsoft.com/office/drawing/2014/main" xmlns=""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a16="http://schemas.microsoft.com/office/drawing/2014/main" xmlns=""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7" descr="WWK-Logo-_Eine starke Gemeinschaft_CMYK">
              <a:extLst>
                <a:ext uri="{FF2B5EF4-FFF2-40B4-BE49-F238E27FC236}">
                  <a16:creationId xmlns:a16="http://schemas.microsoft.com/office/drawing/2014/main" xmlns=""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a16="http://schemas.microsoft.com/office/drawing/2014/main" xmlns=""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a16="http://schemas.microsoft.com/office/drawing/2014/main" xmlns=""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Subtitle 2">
            <a:extLst>
              <a:ext uri="{FF2B5EF4-FFF2-40B4-BE49-F238E27FC236}">
                <a16:creationId xmlns:a16="http://schemas.microsoft.com/office/drawing/2014/main" xmlns=""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a16="http://schemas.microsoft.com/office/drawing/2014/main" xmlns=""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a16="http://schemas.microsoft.com/office/drawing/2014/main" xmlns=""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a16="http://schemas.microsoft.com/office/drawing/2014/main" xmlns=""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262906133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xmlns=""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1912060261"/>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a16="http://schemas.microsoft.com/office/drawing/2014/main" xmlns=""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xmlns=""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33319443"/>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xmlns=""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a16="http://schemas.microsoft.com/office/drawing/2014/main" xmlns=""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a16="http://schemas.microsoft.com/office/drawing/2014/main" xmlns=""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a16="http://schemas.microsoft.com/office/drawing/2014/main" xmlns=""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Picture 7" descr="WWK-Logo-_Eine starke Gemeinschaft_CMYK">
              <a:extLst>
                <a:ext uri="{FF2B5EF4-FFF2-40B4-BE49-F238E27FC236}">
                  <a16:creationId xmlns:a16="http://schemas.microsoft.com/office/drawing/2014/main" xmlns=""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a16="http://schemas.microsoft.com/office/drawing/2014/main" xmlns=""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a16="http://schemas.microsoft.com/office/drawing/2014/main" xmlns=""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ubtitle 2">
            <a:extLst>
              <a:ext uri="{FF2B5EF4-FFF2-40B4-BE49-F238E27FC236}">
                <a16:creationId xmlns:a16="http://schemas.microsoft.com/office/drawing/2014/main" xmlns=""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a16="http://schemas.microsoft.com/office/drawing/2014/main" xmlns=""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a16="http://schemas.microsoft.com/office/drawing/2014/main" xmlns=""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9665134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xmlns=""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chemeClr val="tx2"/>
                </a:solidFill>
              </a:rPr>
              <a:t>Agenda</a:t>
            </a:r>
          </a:p>
        </p:txBody>
      </p:sp>
      <p:sp>
        <p:nvSpPr>
          <p:cNvPr id="13" name="Rechteck 12">
            <a:extLst>
              <a:ext uri="{FF2B5EF4-FFF2-40B4-BE49-F238E27FC236}">
                <a16:creationId xmlns:a16="http://schemas.microsoft.com/office/drawing/2014/main" xmlns=""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lide Number Placeholder 5">
            <a:extLst>
              <a:ext uri="{FF2B5EF4-FFF2-40B4-BE49-F238E27FC236}">
                <a16:creationId xmlns:a16="http://schemas.microsoft.com/office/drawing/2014/main" xmlns=""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xmlns=""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xmlns=""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8" name="Rechteck 17">
            <a:extLst>
              <a:ext uri="{FF2B5EF4-FFF2-40B4-BE49-F238E27FC236}">
                <a16:creationId xmlns:a16="http://schemas.microsoft.com/office/drawing/2014/main" xmlns=""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Content Placeholder 2">
            <a:extLst>
              <a:ext uri="{FF2B5EF4-FFF2-40B4-BE49-F238E27FC236}">
                <a16:creationId xmlns:a16="http://schemas.microsoft.com/office/drawing/2014/main" xmlns=""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206895345"/>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a16="http://schemas.microsoft.com/office/drawing/2014/main" xmlns=""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0" name="Rechteck 9">
            <a:extLst>
              <a:ext uri="{FF2B5EF4-FFF2-40B4-BE49-F238E27FC236}">
                <a16:creationId xmlns:a16="http://schemas.microsoft.com/office/drawing/2014/main" xmlns=""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Slide Number Placeholder 5">
            <a:extLst>
              <a:ext uri="{FF2B5EF4-FFF2-40B4-BE49-F238E27FC236}">
                <a16:creationId xmlns:a16="http://schemas.microsoft.com/office/drawing/2014/main" xmlns=""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2" name="Picture 7" descr="WWK-Logo-_Eine starke Gemeinschaft_CMYK">
            <a:extLst>
              <a:ext uri="{FF2B5EF4-FFF2-40B4-BE49-F238E27FC236}">
                <a16:creationId xmlns:a16="http://schemas.microsoft.com/office/drawing/2014/main" xmlns=""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07170151"/>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a16="http://schemas.microsoft.com/office/drawing/2014/main" xmlns=""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xmlns=""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xmlns=""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1" name="Rechteck 20">
            <a:extLst>
              <a:ext uri="{FF2B5EF4-FFF2-40B4-BE49-F238E27FC236}">
                <a16:creationId xmlns:a16="http://schemas.microsoft.com/office/drawing/2014/main" xmlns=""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621964192"/>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83300546"/>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err="1">
                <a:ln>
                  <a:noFill/>
                </a:ln>
                <a:solidFill>
                  <a:srgbClr val="009036"/>
                </a:solidFill>
                <a:effectLst/>
                <a:uLnTx/>
                <a:uFillTx/>
                <a:latin typeface="+mj-lt"/>
                <a:ea typeface="+mj-ea"/>
                <a:cs typeface="+mj-cs"/>
              </a:rPr>
              <a:t>kaffeepause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3085278432"/>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Mittagspause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959221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Noch fragen?</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03394086"/>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kumimoji="0" lang="de-DE" sz="60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60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60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438811648"/>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xmlns=""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9" name="Rechteck 8">
            <a:extLst>
              <a:ext uri="{FF2B5EF4-FFF2-40B4-BE49-F238E27FC236}">
                <a16:creationId xmlns:a16="http://schemas.microsoft.com/office/drawing/2014/main" xmlns=""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Slide Number Placeholder 5">
            <a:extLst>
              <a:ext uri="{FF2B5EF4-FFF2-40B4-BE49-F238E27FC236}">
                <a16:creationId xmlns:a16="http://schemas.microsoft.com/office/drawing/2014/main" xmlns=""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1" name="Picture 7" descr="WWK-Logo-_Eine starke Gemeinschaft_CMYK">
            <a:extLst>
              <a:ext uri="{FF2B5EF4-FFF2-40B4-BE49-F238E27FC236}">
                <a16:creationId xmlns:a16="http://schemas.microsoft.com/office/drawing/2014/main" xmlns=""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xmlns=""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9" name="Rechteck 18">
            <a:extLst>
              <a:ext uri="{FF2B5EF4-FFF2-40B4-BE49-F238E27FC236}">
                <a16:creationId xmlns:a16="http://schemas.microsoft.com/office/drawing/2014/main" xmlns=""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1248260"/>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xmlns=""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a16="http://schemas.microsoft.com/office/drawing/2014/main" xmlns=""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xmlns=""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extLst>
              <a:ext uri="{FF2B5EF4-FFF2-40B4-BE49-F238E27FC236}">
                <a16:creationId xmlns:a16="http://schemas.microsoft.com/office/drawing/2014/main" xmlns=""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xmlns=""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87236283"/>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xmlns=""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xmlns=""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a16="http://schemas.microsoft.com/office/drawing/2014/main" xmlns=""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3" name="Rechteck 12">
            <a:extLst>
              <a:ext uri="{FF2B5EF4-FFF2-40B4-BE49-F238E27FC236}">
                <a16:creationId xmlns:a16="http://schemas.microsoft.com/office/drawing/2014/main" xmlns=""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lide Number Placeholder 5">
            <a:extLst>
              <a:ext uri="{FF2B5EF4-FFF2-40B4-BE49-F238E27FC236}">
                <a16:creationId xmlns:a16="http://schemas.microsoft.com/office/drawing/2014/main" xmlns=""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1" name="Picture 7" descr="WWK-Logo-_Eine starke Gemeinschaft_CMYK">
            <a:extLst>
              <a:ext uri="{FF2B5EF4-FFF2-40B4-BE49-F238E27FC236}">
                <a16:creationId xmlns:a16="http://schemas.microsoft.com/office/drawing/2014/main" xmlns=""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282116948"/>
      </p:ext>
    </p:extLst>
  </p:cSld>
  <p:clrMapOvr>
    <a:masterClrMapping/>
  </p:clrMapOvr>
  <p:extLst mod="1">
    <p:ext uri="{DCECCB84-F9BA-43D5-87BE-67443E8EF086}">
      <p15:sldGuideLst xmlns:p15="http://schemas.microsoft.com/office/powerpoint/2012/main" xmlns="">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xmlns=""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a16="http://schemas.microsoft.com/office/drawing/2014/main" xmlns=""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a16="http://schemas.microsoft.com/office/drawing/2014/main" xmlns=""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a16="http://schemas.microsoft.com/office/drawing/2014/main" xmlns=""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23" name="Rechteck 22">
            <a:extLst>
              <a:ext uri="{FF2B5EF4-FFF2-40B4-BE49-F238E27FC236}">
                <a16:creationId xmlns:a16="http://schemas.microsoft.com/office/drawing/2014/main" xmlns=""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Slide Number Placeholder 5">
            <a:extLst>
              <a:ext uri="{FF2B5EF4-FFF2-40B4-BE49-F238E27FC236}">
                <a16:creationId xmlns:a16="http://schemas.microsoft.com/office/drawing/2014/main" xmlns=""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extLst>
              <a:ext uri="{FF2B5EF4-FFF2-40B4-BE49-F238E27FC236}">
                <a16:creationId xmlns:a16="http://schemas.microsoft.com/office/drawing/2014/main" xmlns=""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xmlns=""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7" name="Rechteck 26">
            <a:extLst>
              <a:ext uri="{FF2B5EF4-FFF2-40B4-BE49-F238E27FC236}">
                <a16:creationId xmlns:a16="http://schemas.microsoft.com/office/drawing/2014/main" xmlns=""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927856088"/>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xmlns=""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a16="http://schemas.microsoft.com/office/drawing/2014/main" xmlns=""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ubtitle 2">
            <a:extLst>
              <a:ext uri="{FF2B5EF4-FFF2-40B4-BE49-F238E27FC236}">
                <a16:creationId xmlns:a16="http://schemas.microsoft.com/office/drawing/2014/main" xmlns=""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a16="http://schemas.microsoft.com/office/drawing/2014/main" xmlns=""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uppieren 22">
            <a:extLst>
              <a:ext uri="{FF2B5EF4-FFF2-40B4-BE49-F238E27FC236}">
                <a16:creationId xmlns:a16="http://schemas.microsoft.com/office/drawing/2014/main" xmlns=""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a16="http://schemas.microsoft.com/office/drawing/2014/main" xmlns=""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Picture 7" descr="WWK-Logo-_Eine starke Gemeinschaft_CMYK">
              <a:extLst>
                <a:ext uri="{FF2B5EF4-FFF2-40B4-BE49-F238E27FC236}">
                  <a16:creationId xmlns:a16="http://schemas.microsoft.com/office/drawing/2014/main" xmlns=""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a16="http://schemas.microsoft.com/office/drawing/2014/main" xmlns=""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a16="http://schemas.microsoft.com/office/drawing/2014/main" xmlns=""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3" name="Rechteck 2">
            <a:extLst>
              <a:ext uri="{FF2B5EF4-FFF2-40B4-BE49-F238E27FC236}">
                <a16:creationId xmlns:a16="http://schemas.microsoft.com/office/drawing/2014/main" xmlns=""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9363535"/>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a16="http://schemas.microsoft.com/office/drawing/2014/main" xmlns=""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a16="http://schemas.microsoft.com/office/drawing/2014/main" xmlns=""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Picture 7" descr="WWK-Logo-_Eine starke Gemeinschaft_CMYK">
              <a:extLst>
                <a:ext uri="{FF2B5EF4-FFF2-40B4-BE49-F238E27FC236}">
                  <a16:creationId xmlns:a16="http://schemas.microsoft.com/office/drawing/2014/main" xmlns=""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a16="http://schemas.microsoft.com/office/drawing/2014/main" xmlns=""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ubtitle 2">
            <a:extLst>
              <a:ext uri="{FF2B5EF4-FFF2-40B4-BE49-F238E27FC236}">
                <a16:creationId xmlns:a16="http://schemas.microsoft.com/office/drawing/2014/main" xmlns=""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a16="http://schemas.microsoft.com/office/drawing/2014/main" xmlns=""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platzhalter 4">
            <a:extLst>
              <a:ext uri="{FF2B5EF4-FFF2-40B4-BE49-F238E27FC236}">
                <a16:creationId xmlns:a16="http://schemas.microsoft.com/office/drawing/2014/main" xmlns=""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a16="http://schemas.microsoft.com/office/drawing/2014/main" xmlns=""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19" name="Rechteck 18">
            <a:extLst>
              <a:ext uri="{FF2B5EF4-FFF2-40B4-BE49-F238E27FC236}">
                <a16:creationId xmlns:a16="http://schemas.microsoft.com/office/drawing/2014/main" xmlns=""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07932378"/>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xmlns=""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xmlns=""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lide Number Placeholder 5">
            <a:extLst>
              <a:ext uri="{FF2B5EF4-FFF2-40B4-BE49-F238E27FC236}">
                <a16:creationId xmlns:a16="http://schemas.microsoft.com/office/drawing/2014/main" xmlns=""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xmlns=""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 name="Textfeld 1">
            <a:extLst>
              <a:ext uri="{FF2B5EF4-FFF2-40B4-BE49-F238E27FC236}">
                <a16:creationId xmlns:a16="http://schemas.microsoft.com/office/drawing/2014/main" xmlns=""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chemeClr val="tx1"/>
                </a:solidFill>
              </a:rPr>
              <a:t>Diese Präsentation wurde von der WWK Versicherungsgruppe erstellt und wir behalten uns sämtliche Rechte daran vor.</a:t>
            </a:r>
          </a:p>
          <a:p>
            <a:endParaRPr lang="de-DE" sz="1600" dirty="0">
              <a:solidFill>
                <a:schemeClr val="tx1"/>
              </a:solidFill>
            </a:endParaRPr>
          </a:p>
          <a:p>
            <a:r>
              <a:rPr lang="de-DE" sz="1600" dirty="0">
                <a:solidFill>
                  <a:schemeClr val="tx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chemeClr val="tx1"/>
                </a:solidFill>
              </a:rPr>
              <a:t>Geltendmachen</a:t>
            </a:r>
            <a:r>
              <a:rPr lang="de-DE" sz="1600" dirty="0">
                <a:solidFill>
                  <a:schemeClr val="tx1"/>
                </a:solidFill>
              </a:rPr>
              <a:t> von Ansprüchen jeglicher Art ist ausgeschlossen.</a:t>
            </a:r>
          </a:p>
          <a:p>
            <a:endParaRPr lang="de-DE" dirty="0">
              <a:solidFill>
                <a:schemeClr val="tx1"/>
              </a:solidFill>
            </a:endParaRPr>
          </a:p>
        </p:txBody>
      </p:sp>
      <p:sp>
        <p:nvSpPr>
          <p:cNvPr id="11" name="Textfeld 10">
            <a:extLst>
              <a:ext uri="{FF2B5EF4-FFF2-40B4-BE49-F238E27FC236}">
                <a16:creationId xmlns:a16="http://schemas.microsoft.com/office/drawing/2014/main" xmlns=""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chemeClr val="tx1"/>
                </a:solidFill>
                <a:latin typeface="+mj-lt"/>
              </a:rPr>
              <a:t>WWK Lebensversicherung a.G.</a:t>
            </a:r>
          </a:p>
          <a:p>
            <a:r>
              <a:rPr lang="de-DE" sz="1200" dirty="0">
                <a:solidFill>
                  <a:schemeClr val="tx1"/>
                </a:solidFill>
              </a:rPr>
              <a:t>Vorstand: Jürgen Schrameier (V.),</a:t>
            </a:r>
          </a:p>
          <a:p>
            <a:r>
              <a:rPr lang="de-DE" sz="1200" dirty="0">
                <a:solidFill>
                  <a:schemeClr val="tx1"/>
                </a:solidFill>
              </a:rPr>
              <a:t>Rainer </a:t>
            </a:r>
            <a:r>
              <a:rPr lang="de-DE" sz="1200" dirty="0" err="1">
                <a:solidFill>
                  <a:schemeClr val="tx1"/>
                </a:solidFill>
              </a:rPr>
              <a:t>Gebhart</a:t>
            </a:r>
            <a:r>
              <a:rPr lang="de-DE" sz="1200" dirty="0">
                <a:solidFill>
                  <a:schemeClr val="tx1"/>
                </a:solidFill>
              </a:rPr>
              <a:t> (</a:t>
            </a:r>
            <a:r>
              <a:rPr lang="de-DE" sz="1200" dirty="0" err="1">
                <a:solidFill>
                  <a:schemeClr val="tx1"/>
                </a:solidFill>
              </a:rPr>
              <a:t>stv</a:t>
            </a:r>
            <a:r>
              <a:rPr lang="de-DE" sz="1200" dirty="0">
                <a:solidFill>
                  <a:schemeClr val="tx1"/>
                </a:solidFill>
              </a:rPr>
              <a:t>. V.),</a:t>
            </a:r>
          </a:p>
          <a:p>
            <a:r>
              <a:rPr lang="de-DE" sz="1200" dirty="0">
                <a:solidFill>
                  <a:schemeClr val="tx1"/>
                </a:solidFill>
              </a:rPr>
              <a:t>Dirk </a:t>
            </a:r>
            <a:r>
              <a:rPr lang="de-DE" sz="1200" dirty="0" err="1">
                <a:solidFill>
                  <a:schemeClr val="tx1"/>
                </a:solidFill>
              </a:rPr>
              <a:t>Fassott</a:t>
            </a:r>
            <a:endParaRPr lang="de-DE" sz="1200" dirty="0">
              <a:solidFill>
                <a:schemeClr val="tx1"/>
              </a:solidFill>
            </a:endParaRPr>
          </a:p>
          <a:p>
            <a:r>
              <a:rPr lang="de-DE" sz="1200" dirty="0">
                <a:solidFill>
                  <a:schemeClr val="tx1"/>
                </a:solidFill>
              </a:rPr>
              <a:t>Vorsitzender des Aufsichtsrats:</a:t>
            </a:r>
          </a:p>
          <a:p>
            <a:r>
              <a:rPr lang="de-DE" sz="1200" dirty="0">
                <a:solidFill>
                  <a:schemeClr val="tx1"/>
                </a:solidFill>
              </a:rPr>
              <a:t>Dr. Frank Schindelhauer</a:t>
            </a:r>
          </a:p>
          <a:p>
            <a:r>
              <a:rPr lang="de-DE" sz="1200" dirty="0">
                <a:solidFill>
                  <a:schemeClr val="tx1"/>
                </a:solidFill>
              </a:rPr>
              <a:t>Registergericht</a:t>
            </a:r>
          </a:p>
          <a:p>
            <a:r>
              <a:rPr lang="de-DE" sz="1200" dirty="0">
                <a:solidFill>
                  <a:schemeClr val="tx1"/>
                </a:solidFill>
              </a:rPr>
              <a:t>München HR B 211</a:t>
            </a:r>
          </a:p>
          <a:p>
            <a:r>
              <a:rPr lang="de-DE" sz="1200" dirty="0">
                <a:solidFill>
                  <a:schemeClr val="tx1"/>
                </a:solidFill>
              </a:rPr>
              <a:t>St. Nr. 143/108/40018</a:t>
            </a:r>
          </a:p>
          <a:p>
            <a:r>
              <a:rPr lang="de-DE" sz="1200" dirty="0">
                <a:solidFill>
                  <a:schemeClr val="tx1"/>
                </a:solidFill>
              </a:rPr>
              <a:t>Gl. Id. DE81WWK00000069127</a:t>
            </a:r>
          </a:p>
        </p:txBody>
      </p:sp>
      <p:sp>
        <p:nvSpPr>
          <p:cNvPr id="12" name="Textfeld 11">
            <a:extLst>
              <a:ext uri="{FF2B5EF4-FFF2-40B4-BE49-F238E27FC236}">
                <a16:creationId xmlns:a16="http://schemas.microsoft.com/office/drawing/2014/main" xmlns=""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chemeClr val="tx1"/>
                </a:solidFill>
                <a:latin typeface="+mj-lt"/>
              </a:rPr>
              <a:t>WWK Allgemeine Versicherung AG</a:t>
            </a:r>
          </a:p>
          <a:p>
            <a:r>
              <a:rPr lang="de-DE" sz="1200" dirty="0">
                <a:solidFill>
                  <a:schemeClr val="tx1"/>
                </a:solidFill>
                <a:latin typeface="+mn-lt"/>
              </a:rPr>
              <a:t>Vorstand: Jürgen Schrameier (V.),</a:t>
            </a:r>
          </a:p>
          <a:p>
            <a:r>
              <a:rPr lang="de-DE" sz="1200" dirty="0">
                <a:solidFill>
                  <a:schemeClr val="tx1"/>
                </a:solidFill>
                <a:latin typeface="+mn-lt"/>
              </a:rPr>
              <a:t>Rainer </a:t>
            </a:r>
            <a:r>
              <a:rPr lang="de-DE" sz="1200" dirty="0" err="1">
                <a:solidFill>
                  <a:schemeClr val="tx1"/>
                </a:solidFill>
                <a:latin typeface="+mn-lt"/>
              </a:rPr>
              <a:t>Gebhart</a:t>
            </a:r>
            <a:r>
              <a:rPr lang="de-DE" sz="1200" dirty="0">
                <a:solidFill>
                  <a:schemeClr val="tx1"/>
                </a:solidFill>
                <a:latin typeface="+mn-lt"/>
              </a:rPr>
              <a:t> (</a:t>
            </a:r>
            <a:r>
              <a:rPr lang="de-DE" sz="1200" dirty="0" err="1">
                <a:solidFill>
                  <a:schemeClr val="tx1"/>
                </a:solidFill>
                <a:latin typeface="+mn-lt"/>
              </a:rPr>
              <a:t>stv</a:t>
            </a:r>
            <a:r>
              <a:rPr lang="de-DE" sz="1200" dirty="0">
                <a:solidFill>
                  <a:schemeClr val="tx1"/>
                </a:solidFill>
                <a:latin typeface="+mn-lt"/>
              </a:rPr>
              <a:t>. V.),</a:t>
            </a:r>
          </a:p>
          <a:p>
            <a:r>
              <a:rPr lang="de-DE" sz="1200" dirty="0">
                <a:solidFill>
                  <a:schemeClr val="tx1"/>
                </a:solidFill>
                <a:latin typeface="+mn-lt"/>
              </a:rPr>
              <a:t>Dirk </a:t>
            </a:r>
            <a:r>
              <a:rPr lang="de-DE" sz="1200" dirty="0" err="1">
                <a:solidFill>
                  <a:schemeClr val="tx1"/>
                </a:solidFill>
                <a:latin typeface="+mn-lt"/>
              </a:rPr>
              <a:t>Fassott</a:t>
            </a:r>
            <a:r>
              <a:rPr lang="de-DE" sz="1200" dirty="0">
                <a:solidFill>
                  <a:schemeClr val="tx1"/>
                </a:solidFill>
                <a:latin typeface="+mn-lt"/>
              </a:rPr>
              <a:t> </a:t>
            </a:r>
          </a:p>
          <a:p>
            <a:r>
              <a:rPr lang="de-DE" sz="1200" dirty="0">
                <a:solidFill>
                  <a:schemeClr val="tx1"/>
                </a:solidFill>
                <a:latin typeface="+mn-lt"/>
              </a:rPr>
              <a:t>Vorsitzender des Aufsichtsrats:</a:t>
            </a:r>
          </a:p>
          <a:p>
            <a:r>
              <a:rPr lang="de-DE" sz="1200" dirty="0">
                <a:solidFill>
                  <a:schemeClr val="tx1"/>
                </a:solidFill>
                <a:latin typeface="+mn-lt"/>
              </a:rPr>
              <a:t>Prof. Dr. Peter Reiff </a:t>
            </a:r>
          </a:p>
          <a:p>
            <a:r>
              <a:rPr lang="de-DE" sz="1200" dirty="0">
                <a:solidFill>
                  <a:schemeClr val="tx1"/>
                </a:solidFill>
                <a:latin typeface="+mn-lt"/>
              </a:rPr>
              <a:t>Registergericht </a:t>
            </a:r>
          </a:p>
          <a:p>
            <a:r>
              <a:rPr lang="de-DE" sz="1200" dirty="0">
                <a:solidFill>
                  <a:schemeClr val="tx1"/>
                </a:solidFill>
                <a:latin typeface="+mn-lt"/>
              </a:rPr>
              <a:t>München HR B 5553</a:t>
            </a:r>
          </a:p>
          <a:p>
            <a:r>
              <a:rPr lang="de-DE" sz="1200" dirty="0">
                <a:solidFill>
                  <a:schemeClr val="tx1"/>
                </a:solidFill>
                <a:latin typeface="+mn-lt"/>
              </a:rPr>
              <a:t>St. Nr. 143/108/40026</a:t>
            </a:r>
          </a:p>
          <a:p>
            <a:r>
              <a:rPr lang="de-DE" sz="1200" dirty="0" err="1">
                <a:solidFill>
                  <a:schemeClr val="tx1"/>
                </a:solidFill>
                <a:latin typeface="+mn-lt"/>
              </a:rPr>
              <a:t>Vst</a:t>
            </a:r>
            <a:r>
              <a:rPr lang="de-DE" sz="1200" dirty="0">
                <a:solidFill>
                  <a:schemeClr val="tx1"/>
                </a:solidFill>
                <a:latin typeface="+mn-lt"/>
              </a:rPr>
              <a:t>. Nr. 802/V908 0200 4423 </a:t>
            </a:r>
          </a:p>
          <a:p>
            <a:r>
              <a:rPr lang="de-DE" sz="1200" dirty="0">
                <a:solidFill>
                  <a:schemeClr val="tx1"/>
                </a:solidFill>
                <a:latin typeface="+mn-lt"/>
              </a:rPr>
              <a:t>Gl. Id. DE11WWK00000069126</a:t>
            </a:r>
          </a:p>
        </p:txBody>
      </p:sp>
      <p:sp>
        <p:nvSpPr>
          <p:cNvPr id="14" name="Textfeld 13">
            <a:extLst>
              <a:ext uri="{FF2B5EF4-FFF2-40B4-BE49-F238E27FC236}">
                <a16:creationId xmlns:a16="http://schemas.microsoft.com/office/drawing/2014/main" xmlns=""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chemeClr val="tx1"/>
                </a:solidFill>
                <a:latin typeface="+mj-lt"/>
              </a:rPr>
              <a:t>WWK </a:t>
            </a:r>
            <a:r>
              <a:rPr lang="de-DE" sz="1200" dirty="0" err="1">
                <a:solidFill>
                  <a:schemeClr val="tx1"/>
                </a:solidFill>
                <a:latin typeface="+mj-lt"/>
              </a:rPr>
              <a:t>Vermögensverwaltungs</a:t>
            </a:r>
            <a:endParaRPr lang="de-DE" sz="1200" dirty="0">
              <a:solidFill>
                <a:schemeClr val="tx1"/>
              </a:solidFill>
              <a:latin typeface="+mj-lt"/>
            </a:endParaRPr>
          </a:p>
          <a:p>
            <a:r>
              <a:rPr lang="de-DE" sz="1200" dirty="0">
                <a:solidFill>
                  <a:schemeClr val="tx1"/>
                </a:solidFill>
                <a:latin typeface="+mj-lt"/>
              </a:rPr>
              <a:t>und </a:t>
            </a:r>
            <a:r>
              <a:rPr lang="de-DE" sz="1200" dirty="0" err="1">
                <a:solidFill>
                  <a:schemeClr val="tx1"/>
                </a:solidFill>
                <a:latin typeface="+mj-lt"/>
              </a:rPr>
              <a:t>Dienstleistungs</a:t>
            </a:r>
            <a:r>
              <a:rPr lang="de-DE" sz="1200" dirty="0">
                <a:solidFill>
                  <a:schemeClr val="tx1"/>
                </a:solidFill>
                <a:latin typeface="+mj-lt"/>
              </a:rPr>
              <a:t> GmbH</a:t>
            </a:r>
          </a:p>
          <a:p>
            <a:r>
              <a:rPr lang="de-DE" sz="1200" dirty="0">
                <a:solidFill>
                  <a:schemeClr val="tx1"/>
                </a:solidFill>
                <a:latin typeface="+mn-lt"/>
              </a:rPr>
              <a:t>Geschäftsführer: Karl Ruffing,</a:t>
            </a:r>
          </a:p>
          <a:p>
            <a:r>
              <a:rPr lang="de-DE" sz="1200" dirty="0">
                <a:solidFill>
                  <a:schemeClr val="tx1"/>
                </a:solidFill>
                <a:latin typeface="+mn-lt"/>
              </a:rPr>
              <a:t>Stefan </a:t>
            </a:r>
            <a:r>
              <a:rPr lang="de-DE" sz="1200" dirty="0" err="1">
                <a:solidFill>
                  <a:schemeClr val="tx1"/>
                </a:solidFill>
                <a:latin typeface="+mn-lt"/>
              </a:rPr>
              <a:t>Sedlmeir</a:t>
            </a:r>
            <a:endParaRPr lang="de-DE" sz="1200" dirty="0">
              <a:solidFill>
                <a:schemeClr val="tx1"/>
              </a:solidFill>
              <a:latin typeface="+mn-lt"/>
            </a:endParaRPr>
          </a:p>
          <a:p>
            <a:r>
              <a:rPr lang="de-DE" sz="1200" dirty="0">
                <a:solidFill>
                  <a:schemeClr val="tx1"/>
                </a:solidFill>
                <a:latin typeface="+mn-lt"/>
              </a:rPr>
              <a:t>Registergericht</a:t>
            </a:r>
          </a:p>
          <a:p>
            <a:r>
              <a:rPr lang="de-DE" sz="1200" dirty="0">
                <a:solidFill>
                  <a:schemeClr val="tx1"/>
                </a:solidFill>
                <a:latin typeface="+mn-lt"/>
              </a:rPr>
              <a:t>München HR B 76323</a:t>
            </a:r>
          </a:p>
          <a:p>
            <a:r>
              <a:rPr lang="de-DE" sz="1200" dirty="0">
                <a:solidFill>
                  <a:schemeClr val="tx1"/>
                </a:solidFill>
                <a:latin typeface="+mn-lt"/>
              </a:rPr>
              <a:t>St. Nr. 143/108/40050 </a:t>
            </a:r>
          </a:p>
          <a:p>
            <a:r>
              <a:rPr lang="de-DE" sz="1200" dirty="0">
                <a:solidFill>
                  <a:schemeClr val="tx1"/>
                </a:solidFill>
                <a:latin typeface="+mn-lt"/>
              </a:rPr>
              <a:t>Gl. Id. DE38WWK00000069125</a:t>
            </a:r>
          </a:p>
        </p:txBody>
      </p:sp>
      <p:sp>
        <p:nvSpPr>
          <p:cNvPr id="21" name="Textfeld 20">
            <a:extLst>
              <a:ext uri="{FF2B5EF4-FFF2-40B4-BE49-F238E27FC236}">
                <a16:creationId xmlns:a16="http://schemas.microsoft.com/office/drawing/2014/main" xmlns=""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chemeClr val="tx1"/>
                </a:solidFill>
                <a:latin typeface="+mj-lt"/>
              </a:rPr>
              <a:t>WWK Pensionsfonds AG</a:t>
            </a:r>
          </a:p>
          <a:p>
            <a:r>
              <a:rPr lang="de-DE" sz="1200" dirty="0">
                <a:solidFill>
                  <a:schemeClr val="tx1"/>
                </a:solidFill>
                <a:latin typeface="+mn-lt"/>
              </a:rPr>
              <a:t>Vorstand: Karl Ruffing, </a:t>
            </a:r>
          </a:p>
          <a:p>
            <a:r>
              <a:rPr lang="de-DE" sz="1200" dirty="0">
                <a:solidFill>
                  <a:schemeClr val="tx1"/>
                </a:solidFill>
                <a:latin typeface="+mn-lt"/>
              </a:rPr>
              <a:t>Heinrich </a:t>
            </a:r>
            <a:r>
              <a:rPr lang="de-DE" sz="1200" dirty="0" err="1">
                <a:solidFill>
                  <a:schemeClr val="tx1"/>
                </a:solidFill>
                <a:latin typeface="+mn-lt"/>
              </a:rPr>
              <a:t>Schüppert</a:t>
            </a:r>
            <a:endParaRPr lang="de-DE" sz="1200" dirty="0">
              <a:solidFill>
                <a:schemeClr val="tx1"/>
              </a:solidFill>
              <a:latin typeface="+mn-lt"/>
            </a:endParaRPr>
          </a:p>
          <a:p>
            <a:r>
              <a:rPr lang="de-DE" sz="1200" dirty="0">
                <a:solidFill>
                  <a:schemeClr val="tx1"/>
                </a:solidFill>
                <a:latin typeface="+mn-lt"/>
              </a:rPr>
              <a:t>Vorsitzender des Aufsichtsrats:</a:t>
            </a:r>
          </a:p>
          <a:p>
            <a:r>
              <a:rPr lang="de-DE" sz="1200" dirty="0">
                <a:solidFill>
                  <a:schemeClr val="tx1"/>
                </a:solidFill>
                <a:latin typeface="+mn-lt"/>
              </a:rPr>
              <a:t>Dirk </a:t>
            </a:r>
            <a:r>
              <a:rPr lang="de-DE" sz="1200" dirty="0" err="1">
                <a:solidFill>
                  <a:schemeClr val="tx1"/>
                </a:solidFill>
                <a:latin typeface="+mn-lt"/>
              </a:rPr>
              <a:t>Fassott</a:t>
            </a:r>
            <a:endParaRPr lang="de-DE" sz="1200" dirty="0">
              <a:solidFill>
                <a:schemeClr val="tx1"/>
              </a:solidFill>
              <a:latin typeface="+mn-lt"/>
            </a:endParaRPr>
          </a:p>
          <a:p>
            <a:r>
              <a:rPr lang="de-DE" sz="1200" dirty="0">
                <a:solidFill>
                  <a:schemeClr val="tx1"/>
                </a:solidFill>
                <a:latin typeface="+mn-lt"/>
              </a:rPr>
              <a:t>Registergericht </a:t>
            </a:r>
          </a:p>
          <a:p>
            <a:r>
              <a:rPr lang="de-DE" sz="1200" dirty="0">
                <a:solidFill>
                  <a:schemeClr val="tx1"/>
                </a:solidFill>
                <a:latin typeface="+mn-lt"/>
              </a:rPr>
              <a:t>München HR B 146295</a:t>
            </a:r>
          </a:p>
          <a:p>
            <a:r>
              <a:rPr lang="de-DE" sz="1200" dirty="0">
                <a:solidFill>
                  <a:schemeClr val="tx1"/>
                </a:solidFill>
                <a:latin typeface="+mn-lt"/>
              </a:rPr>
              <a:t>St. Nr. 143/108/40034</a:t>
            </a:r>
          </a:p>
          <a:p>
            <a:r>
              <a:rPr lang="de-DE" sz="1200" dirty="0">
                <a:solidFill>
                  <a:schemeClr val="tx1"/>
                </a:solidFill>
                <a:latin typeface="+mn-lt"/>
              </a:rPr>
              <a:t>Gl. Id. DE65WWK00000069124</a:t>
            </a:r>
          </a:p>
        </p:txBody>
      </p:sp>
      <p:sp>
        <p:nvSpPr>
          <p:cNvPr id="23" name="Textfeld 22">
            <a:extLst>
              <a:ext uri="{FF2B5EF4-FFF2-40B4-BE49-F238E27FC236}">
                <a16:creationId xmlns:a16="http://schemas.microsoft.com/office/drawing/2014/main" xmlns=""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chemeClr val="tx1"/>
                </a:solidFill>
                <a:latin typeface="+mj-lt"/>
              </a:rPr>
              <a:t>Bankverbindung: </a:t>
            </a:r>
            <a:r>
              <a:rPr lang="de-DE" sz="1200" dirty="0">
                <a:solidFill>
                  <a:schemeClr val="tx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xmlns=""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chemeClr val="tx1"/>
                </a:solidFill>
                <a:latin typeface="+mj-lt"/>
              </a:rPr>
              <a:t>Hausanschrift:</a:t>
            </a:r>
            <a:r>
              <a:rPr lang="de-DE" sz="1200" dirty="0">
                <a:solidFill>
                  <a:schemeClr val="tx1"/>
                </a:solidFill>
                <a:latin typeface="+mn-lt"/>
              </a:rPr>
              <a:t> Marsstraße 37, 80335 München (Briefanschrift 80292), Telefon +49 (89) 51 14-0, Fax +49 (89) 51 14-23 37, E-Mail: </a:t>
            </a:r>
            <a:r>
              <a:rPr lang="de-DE" sz="1200" dirty="0" err="1">
                <a:solidFill>
                  <a:schemeClr val="tx1"/>
                </a:solidFill>
                <a:latin typeface="+mn-lt"/>
                <a:hlinkClick r:id="rId3">
                  <a:extLst>
                    <a:ext uri="{A12FA001-AC4F-418D-AE19-62706E023703}">
                      <ahyp:hlinkClr xmlns="" xmlns:ahyp="http://schemas.microsoft.com/office/drawing/2018/hyperlinkcolor" val="tx"/>
                    </a:ext>
                  </a:extLst>
                </a:hlinkClick>
              </a:rPr>
              <a:t>info@wwk.de</a:t>
            </a:r>
            <a:r>
              <a:rPr lang="de-DE" sz="1200" dirty="0">
                <a:solidFill>
                  <a:schemeClr val="tx1"/>
                </a:solidFill>
                <a:latin typeface="+mn-lt"/>
              </a:rPr>
              <a:t>, </a:t>
            </a:r>
            <a:r>
              <a:rPr lang="de-DE" sz="1200" dirty="0" err="1">
                <a:solidFill>
                  <a:schemeClr val="tx1"/>
                </a:solidFill>
                <a:latin typeface="+mn-lt"/>
                <a:hlinkClick r:id="rId4">
                  <a:extLst>
                    <a:ext uri="{A12FA001-AC4F-418D-AE19-62706E023703}">
                      <ahyp:hlinkClr xmlns="" xmlns:ahyp="http://schemas.microsoft.com/office/drawing/2018/hyperlinkcolor" val="tx"/>
                    </a:ext>
                  </a:extLst>
                </a:hlinkClick>
              </a:rPr>
              <a:t>wwk.de</a:t>
            </a:r>
            <a:r>
              <a:rPr lang="de-DE" sz="1200" dirty="0">
                <a:solidFill>
                  <a:schemeClr val="tx1"/>
                </a:solidFill>
                <a:latin typeface="+mn-lt"/>
              </a:rPr>
              <a:t>, </a:t>
            </a:r>
            <a:r>
              <a:rPr lang="de-DE" sz="1200" dirty="0" err="1">
                <a:solidFill>
                  <a:schemeClr val="tx1"/>
                </a:solidFill>
                <a:latin typeface="+mn-lt"/>
                <a:hlinkClick r:id="rId5">
                  <a:extLst>
                    <a:ext uri="{A12FA001-AC4F-418D-AE19-62706E023703}">
                      <ahyp:hlinkClr xmlns="" xmlns:ahyp="http://schemas.microsoft.com/office/drawing/2018/hyperlinkcolor" val="tx"/>
                    </a:ext>
                  </a:extLst>
                </a:hlinkClick>
              </a:rPr>
              <a:t>info@wwk.at</a:t>
            </a:r>
            <a:r>
              <a:rPr lang="de-DE" sz="1200" dirty="0">
                <a:solidFill>
                  <a:schemeClr val="tx1"/>
                </a:solidFill>
                <a:latin typeface="+mn-lt"/>
              </a:rPr>
              <a:t>, </a:t>
            </a:r>
            <a:r>
              <a:rPr lang="de-DE" sz="1200" dirty="0" err="1">
                <a:solidFill>
                  <a:schemeClr val="tx1"/>
                </a:solidFill>
                <a:latin typeface="+mn-lt"/>
                <a:hlinkClick r:id="rId6">
                  <a:extLst>
                    <a:ext uri="{A12FA001-AC4F-418D-AE19-62706E023703}">
                      <ahyp:hlinkClr xmlns="" xmlns:ahyp="http://schemas.microsoft.com/office/drawing/2018/hyperlinkcolor" val="tx"/>
                    </a:ext>
                  </a:extLst>
                </a:hlinkClick>
              </a:rPr>
              <a:t>wwk.at</a:t>
            </a:r>
            <a:r>
              <a:rPr lang="de-DE" sz="1200" dirty="0">
                <a:solidFill>
                  <a:schemeClr val="tx1"/>
                </a:solidFill>
                <a:latin typeface="+mn-lt"/>
                <a:hlinkClick r:id="rId6">
                  <a:extLst>
                    <a:ext uri="{A12FA001-AC4F-418D-AE19-62706E023703}">
                      <ahyp:hlinkClr xmlns="" xmlns:ahyp="http://schemas.microsoft.com/office/drawing/2018/hyperlinkcolor" val="tx"/>
                    </a:ext>
                  </a:extLst>
                </a:hlinkClick>
              </a:rPr>
              <a:t> </a:t>
            </a:r>
            <a:endParaRPr lang="de-DE" sz="1200" dirty="0">
              <a:solidFill>
                <a:schemeClr val="tx1"/>
              </a:solidFill>
              <a:latin typeface="+mn-lt"/>
            </a:endParaRPr>
          </a:p>
        </p:txBody>
      </p:sp>
      <p:sp>
        <p:nvSpPr>
          <p:cNvPr id="25" name="Title 1">
            <a:extLst>
              <a:ext uri="{FF2B5EF4-FFF2-40B4-BE49-F238E27FC236}">
                <a16:creationId xmlns:a16="http://schemas.microsoft.com/office/drawing/2014/main" xmlns=""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chemeClr val="tx2"/>
                </a:solidFill>
              </a:rPr>
              <a:t>Rechtshinweis</a:t>
            </a:r>
            <a:endParaRPr lang="en-US" sz="3400" b="1" cap="none" dirty="0">
              <a:solidFill>
                <a:schemeClr val="tx2"/>
              </a:solidFill>
            </a:endParaRPr>
          </a:p>
        </p:txBody>
      </p:sp>
    </p:spTree>
    <p:extLst>
      <p:ext uri="{BB962C8B-B14F-4D97-AF65-F5344CB8AC3E}">
        <p14:creationId xmlns:p14="http://schemas.microsoft.com/office/powerpoint/2010/main" val="4142977195"/>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13" name="Grafik 12">
            <a:extLst>
              <a:ext uri="{FF2B5EF4-FFF2-40B4-BE49-F238E27FC236}">
                <a16:creationId xmlns=""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pic>
        <p:nvPicPr>
          <p:cNvPr id="6" name="Grafik 5">
            <a:extLst>
              <a:ext uri="{FF2B5EF4-FFF2-40B4-BE49-F238E27FC236}">
                <a16:creationId xmlns="" xmlns:a16="http://schemas.microsoft.com/office/drawing/2014/main" id="{CED0323D-831E-42F1-9BEC-0D769A85E7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 xmlns:a16="http://schemas.microsoft.com/office/drawing/2014/main" id="{56076A5E-0A03-434F-AB68-565CDE40CF07}"/>
              </a:ext>
            </a:extLst>
          </p:cNvPr>
          <p:cNvSpPr>
            <a:spLocks noGrp="1"/>
          </p:cNvSpPr>
          <p:nvPr>
            <p:ph type="ctrTitle" hasCustomPrompt="1"/>
          </p:nvPr>
        </p:nvSpPr>
        <p:spPr>
          <a:xfrm>
            <a:off x="747603" y="4237940"/>
            <a:ext cx="10785585" cy="1088110"/>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Subtitle 2">
            <a:extLst>
              <a:ext uri="{FF2B5EF4-FFF2-40B4-BE49-F238E27FC236}">
                <a16:creationId xmlns="" xmlns:a16="http://schemas.microsoft.com/office/drawing/2014/main"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 xmlns:a16="http://schemas.microsoft.com/office/drawing/2014/main"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20" name="Textplatzhalter 4">
            <a:extLst>
              <a:ext uri="{FF2B5EF4-FFF2-40B4-BE49-F238E27FC236}">
                <a16:creationId xmlns="" xmlns:a16="http://schemas.microsoft.com/office/drawing/2014/main"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grpSp>
        <p:nvGrpSpPr>
          <p:cNvPr id="3" name="Gruppieren 2">
            <a:extLst>
              <a:ext uri="{FF2B5EF4-FFF2-40B4-BE49-F238E27FC236}">
                <a16:creationId xmlns="" xmlns:a16="http://schemas.microsoft.com/office/drawing/2014/main"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4" name="Picture 7" descr="WWK-Logo-_Eine starke Gemeinschaft_CMYK">
              <a:extLst>
                <a:ext uri="{FF2B5EF4-FFF2-40B4-BE49-F238E27FC236}">
                  <a16:creationId xmlns="" xmlns:a16="http://schemas.microsoft.com/office/drawing/2014/main" id="{2BA981E3-6B23-E241-9C54-025862C7C89E}"/>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434073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13" name="Grafik 12">
            <a:extLst>
              <a:ext uri="{FF2B5EF4-FFF2-40B4-BE49-F238E27FC236}">
                <a16:creationId xmlns=""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grpSp>
        <p:nvGrpSpPr>
          <p:cNvPr id="12" name="Gruppieren 11">
            <a:extLst>
              <a:ext uri="{FF2B5EF4-FFF2-40B4-BE49-F238E27FC236}">
                <a16:creationId xmlns="" xmlns:a16="http://schemas.microsoft.com/office/drawing/2014/main"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15" name="Picture 7" descr="WWK-Logo-_Eine starke Gemeinschaft_CMYK">
              <a:extLst>
                <a:ext uri="{FF2B5EF4-FFF2-40B4-BE49-F238E27FC236}">
                  <a16:creationId xmlns=""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 xmlns:a16="http://schemas.microsoft.com/office/drawing/2014/main" id="{8EF6F274-8EDA-264E-B2A3-4DCB0C2B9382}"/>
              </a:ext>
            </a:extLst>
          </p:cNvPr>
          <p:cNvSpPr>
            <a:spLocks noGrp="1"/>
          </p:cNvSpPr>
          <p:nvPr>
            <p:ph type="ctrTitle" hasCustomPrompt="1"/>
          </p:nvPr>
        </p:nvSpPr>
        <p:spPr>
          <a:xfrm>
            <a:off x="747603" y="4237940"/>
            <a:ext cx="10785585" cy="1088110"/>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2" name="Subtitle 2">
            <a:extLst>
              <a:ext uri="{FF2B5EF4-FFF2-40B4-BE49-F238E27FC236}">
                <a16:creationId xmlns="" xmlns:a16="http://schemas.microsoft.com/office/drawing/2014/main"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 xmlns:a16="http://schemas.microsoft.com/office/drawing/2014/main"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26" name="Textplatzhalter 4">
            <a:extLst>
              <a:ext uri="{FF2B5EF4-FFF2-40B4-BE49-F238E27FC236}">
                <a16:creationId xmlns="" xmlns:a16="http://schemas.microsoft.com/office/drawing/2014/main"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3861743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F8A194F3-2034-4FE3-BEFE-643723A077D9}"/>
              </a:ext>
            </a:extLst>
          </p:cNvPr>
          <p:cNvSpPr>
            <a:spLocks noGrp="1"/>
          </p:cNvSpPr>
          <p:nvPr>
            <p:ph type="ctrTitle" hasCustomPrompt="1"/>
          </p:nvPr>
        </p:nvSpPr>
        <p:spPr>
          <a:xfrm>
            <a:off x="731838" y="3276560"/>
            <a:ext cx="9452686" cy="2146142"/>
          </a:xfrm>
        </p:spPr>
        <p:txBody>
          <a:bodyPr lIns="0" tIns="0" rIns="0" bIns="0" anchor="t">
            <a:noAutofit/>
          </a:bodyPr>
          <a:lstStyle>
            <a:lvl1pPr algn="l">
              <a:lnSpc>
                <a:spcPts val="5400"/>
              </a:lnSpc>
              <a:defRPr sz="60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 xmlns:a16="http://schemas.microsoft.com/office/drawing/2014/main"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grpSp>
        <p:nvGrpSpPr>
          <p:cNvPr id="18" name="Gruppieren 17">
            <a:extLst>
              <a:ext uri="{FF2B5EF4-FFF2-40B4-BE49-F238E27FC236}">
                <a16:creationId xmlns="" xmlns:a16="http://schemas.microsoft.com/office/drawing/2014/main"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19870971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5203" y="0"/>
            <a:ext cx="6096797" cy="5347187"/>
          </a:xfrm>
          <a:prstGeom prst="rect">
            <a:avLst/>
          </a:prstGeom>
        </p:spPr>
      </p:pic>
      <p:sp>
        <p:nvSpPr>
          <p:cNvPr id="11" name="Title 1">
            <a:extLst>
              <a:ext uri="{FF2B5EF4-FFF2-40B4-BE49-F238E27FC236}">
                <a16:creationId xmlns="" xmlns:a16="http://schemas.microsoft.com/office/drawing/2014/main"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 xmlns:a16="http://schemas.microsoft.com/office/drawing/2014/main"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grpSp>
        <p:nvGrpSpPr>
          <p:cNvPr id="18" name="Gruppieren 17">
            <a:extLst>
              <a:ext uri="{FF2B5EF4-FFF2-40B4-BE49-F238E27FC236}">
                <a16:creationId xmlns="" xmlns:a16="http://schemas.microsoft.com/office/drawing/2014/main"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 name="Picture 7" descr="WWK-Logo-_Eine starke Gemeinschaft_CMYK">
              <a:extLst>
                <a:ext uri="{FF2B5EF4-FFF2-40B4-BE49-F238E27FC236}">
                  <a16:creationId xmlns=""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1" name="Subtitle 2">
            <a:extLst>
              <a:ext uri="{FF2B5EF4-FFF2-40B4-BE49-F238E27FC236}">
                <a16:creationId xmlns="" xmlns:a16="http://schemas.microsoft.com/office/drawing/2014/main"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 xmlns:a16="http://schemas.microsoft.com/office/drawing/2014/main"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39476170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 xmlns:a16="http://schemas.microsoft.com/office/drawing/2014/main"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 xmlns:a16="http://schemas.microsoft.com/office/drawing/2014/main"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 xmlns:a16="http://schemas.microsoft.com/office/drawing/2014/main"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6" name="Picture 7" descr="WWK-Logo-_Eine starke Gemeinschaft_CMYK">
              <a:extLst>
                <a:ext uri="{FF2B5EF4-FFF2-40B4-BE49-F238E27FC236}">
                  <a16:creationId xmlns=""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 xmlns:a16="http://schemas.microsoft.com/office/drawing/2014/main"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WWK Versicherungen</a:t>
            </a:r>
          </a:p>
        </p:txBody>
      </p:sp>
      <p:sp>
        <p:nvSpPr>
          <p:cNvPr id="13" name="Rechteck 12">
            <a:extLst>
              <a:ext uri="{FF2B5EF4-FFF2-40B4-BE49-F238E27FC236}">
                <a16:creationId xmlns=""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ubtitle 2">
            <a:extLst>
              <a:ext uri="{FF2B5EF4-FFF2-40B4-BE49-F238E27FC236}">
                <a16:creationId xmlns="" xmlns:a16="http://schemas.microsoft.com/office/drawing/2014/main"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 xmlns:a16="http://schemas.microsoft.com/office/drawing/2014/main"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C6608"/>
              </a:solidFill>
            </a:endParaRPr>
          </a:p>
        </p:txBody>
      </p:sp>
    </p:spTree>
    <p:extLst>
      <p:ext uri="{BB962C8B-B14F-4D97-AF65-F5344CB8AC3E}">
        <p14:creationId xmlns:p14="http://schemas.microsoft.com/office/powerpoint/2010/main" val="21740123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rgbClr val="008237"/>
                </a:solidFill>
              </a:rPr>
              <a:t>Agenda</a:t>
            </a:r>
          </a:p>
        </p:txBody>
      </p:sp>
      <p:sp>
        <p:nvSpPr>
          <p:cNvPr id="13" name="Rechteck 12">
            <a:extLst>
              <a:ext uri="{FF2B5EF4-FFF2-40B4-BE49-F238E27FC236}">
                <a16:creationId xmlns=""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Slide Number Placeholder 5">
            <a:extLst>
              <a:ext uri="{FF2B5EF4-FFF2-40B4-BE49-F238E27FC236}">
                <a16:creationId xmlns="" xmlns:a16="http://schemas.microsoft.com/office/drawing/2014/main"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6" name="Picture 7" descr="WWK-Logo-_Eine starke Gemeinschaft_CMYK">
            <a:extLst>
              <a:ext uri="{FF2B5EF4-FFF2-40B4-BE49-F238E27FC236}">
                <a16:creationId xmlns=""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 xmlns:a16="http://schemas.microsoft.com/office/drawing/2014/main"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8" name="Rechteck 17">
            <a:extLst>
              <a:ext uri="{FF2B5EF4-FFF2-40B4-BE49-F238E27FC236}">
                <a16:creationId xmlns="" xmlns:a16="http://schemas.microsoft.com/office/drawing/2014/main"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Content Placeholder 2">
            <a:extLst>
              <a:ext uri="{FF2B5EF4-FFF2-40B4-BE49-F238E27FC236}">
                <a16:creationId xmlns="" xmlns:a16="http://schemas.microsoft.com/office/drawing/2014/main"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36628489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0" name="Rechteck 9">
            <a:extLst>
              <a:ext uri="{FF2B5EF4-FFF2-40B4-BE49-F238E27FC236}">
                <a16:creationId xmlns="" xmlns:a16="http://schemas.microsoft.com/office/drawing/2014/main"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1" name="Slide Number Placeholder 5">
            <a:extLst>
              <a:ext uri="{FF2B5EF4-FFF2-40B4-BE49-F238E27FC236}">
                <a16:creationId xmlns="" xmlns:a16="http://schemas.microsoft.com/office/drawing/2014/main"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2" name="Picture 7" descr="WWK-Logo-_Eine starke Gemeinschaft_CMYK">
            <a:extLst>
              <a:ext uri="{FF2B5EF4-FFF2-40B4-BE49-F238E27FC236}">
                <a16:creationId xmlns=""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4487962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9" name="Picture 7" descr="WWK-Logo-_Eine starke Gemeinschaft_CMYK">
            <a:extLst>
              <a:ext uri="{FF2B5EF4-FFF2-40B4-BE49-F238E27FC236}">
                <a16:creationId xmlns=""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 xmlns:a16="http://schemas.microsoft.com/office/drawing/2014/main"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1" name="Rechteck 20">
            <a:extLst>
              <a:ext uri="{FF2B5EF4-FFF2-40B4-BE49-F238E27FC236}">
                <a16:creationId xmlns="" xmlns:a16="http://schemas.microsoft.com/office/drawing/2014/main"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11604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1"/>
            <a:ext cx="12191998" cy="3987145"/>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7470147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7"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err="1">
                <a:solidFill>
                  <a:srgbClr val="009036"/>
                </a:solidFill>
                <a:latin typeface="WWKPolo66 Buch"/>
              </a:rPr>
              <a:t>kaffeepause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3226429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Mittagspause</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6606836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 y="-2"/>
            <a:ext cx="12191999"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lang="de-DE" sz="7200" b="1" cap="all" dirty="0">
                <a:solidFill>
                  <a:srgbClr val="009036"/>
                </a:solidFill>
                <a:latin typeface="WWKPolo66 Buch"/>
              </a:rPr>
              <a:t>Noch fragen?</a:t>
            </a:r>
            <a:endParaRPr lang="de-DE" sz="3600" b="1" cap="all" dirty="0">
              <a:solidFill>
                <a:srgbClr val="494949"/>
              </a:solidFill>
              <a:latin typeface="WWKPolo66 Buch"/>
            </a:endParaRP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355989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1" y="-2"/>
            <a:ext cx="12191995" cy="3987146"/>
          </a:xfrm>
          <a:prstGeom prst="rect">
            <a:avLst/>
          </a:prstGeom>
        </p:spPr>
      </p:pic>
      <p:sp>
        <p:nvSpPr>
          <p:cNvPr id="11" name="Textfeld 10">
            <a:extLst>
              <a:ext uri="{FF2B5EF4-FFF2-40B4-BE49-F238E27FC236}">
                <a16:creationId xmlns="" xmlns:a16="http://schemas.microsoft.com/office/drawing/2014/main"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lang="de-DE" sz="6000" b="1" cap="all" dirty="0">
                <a:solidFill>
                  <a:srgbClr val="009036"/>
                </a:solidFill>
                <a:latin typeface="WWKPolo66 Buch"/>
              </a:rPr>
              <a:t>Bitte schalten sie ihr </a:t>
            </a:r>
            <a:r>
              <a:rPr lang="de-DE" sz="6000" b="1" cap="all" dirty="0" err="1">
                <a:solidFill>
                  <a:srgbClr val="009036"/>
                </a:solidFill>
                <a:latin typeface="WWKPolo66 Buch"/>
              </a:rPr>
              <a:t>smartphone</a:t>
            </a:r>
            <a:r>
              <a:rPr lang="de-DE" sz="6000" b="1" cap="all" dirty="0">
                <a:solidFill>
                  <a:srgbClr val="009036"/>
                </a:solidFill>
                <a:latin typeface="WWKPolo66 Buch"/>
              </a:rPr>
              <a:t> aus</a:t>
            </a:r>
          </a:p>
        </p:txBody>
      </p:sp>
      <p:sp>
        <p:nvSpPr>
          <p:cNvPr id="10" name="Subtitle 2">
            <a:extLst>
              <a:ext uri="{FF2B5EF4-FFF2-40B4-BE49-F238E27FC236}">
                <a16:creationId xmlns="" xmlns:a16="http://schemas.microsoft.com/office/drawing/2014/main"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4" name="Rechteck 13">
            <a:extLst>
              <a:ext uri="{FF2B5EF4-FFF2-40B4-BE49-F238E27FC236}">
                <a16:creationId xmlns="" xmlns:a16="http://schemas.microsoft.com/office/drawing/2014/main"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lide Number Placeholder 5">
            <a:extLst>
              <a:ext uri="{FF2B5EF4-FFF2-40B4-BE49-F238E27FC236}">
                <a16:creationId xmlns="" xmlns:a16="http://schemas.microsoft.com/office/drawing/2014/main"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7" name="Picture 7" descr="WWK-Logo-_Eine starke Gemeinschaft_CMYK">
            <a:extLst>
              <a:ext uri="{FF2B5EF4-FFF2-40B4-BE49-F238E27FC236}">
                <a16:creationId xmlns=""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8311100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9" name="Rechteck 8">
            <a:extLst>
              <a:ext uri="{FF2B5EF4-FFF2-40B4-BE49-F238E27FC236}">
                <a16:creationId xmlns="" xmlns:a16="http://schemas.microsoft.com/office/drawing/2014/main"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0" name="Slide Number Placeholder 5">
            <a:extLst>
              <a:ext uri="{FF2B5EF4-FFF2-40B4-BE49-F238E27FC236}">
                <a16:creationId xmlns="" xmlns:a16="http://schemas.microsoft.com/office/drawing/2014/main"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1" name="Picture 7" descr="WWK-Logo-_Eine starke Gemeinschaft_CMYK">
            <a:extLst>
              <a:ext uri="{FF2B5EF4-FFF2-40B4-BE49-F238E27FC236}">
                <a16:creationId xmlns=""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 xmlns:a16="http://schemas.microsoft.com/office/drawing/2014/main"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19" name="Rechteck 18">
            <a:extLst>
              <a:ext uri="{FF2B5EF4-FFF2-40B4-BE49-F238E27FC236}">
                <a16:creationId xmlns="" xmlns:a16="http://schemas.microsoft.com/office/drawing/2014/main"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16269357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 xmlns:a16="http://schemas.microsoft.com/office/drawing/2014/main"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22" name="Title 1">
            <a:extLst>
              <a:ext uri="{FF2B5EF4-FFF2-40B4-BE49-F238E27FC236}">
                <a16:creationId xmlns="" xmlns:a16="http://schemas.microsoft.com/office/drawing/2014/main"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1" name="Rechteck 10">
            <a:extLst>
              <a:ext uri="{FF2B5EF4-FFF2-40B4-BE49-F238E27FC236}">
                <a16:creationId xmlns="" xmlns:a16="http://schemas.microsoft.com/office/drawing/2014/main"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 name="Slide Number Placeholder 5">
            <a:extLst>
              <a:ext uri="{FF2B5EF4-FFF2-40B4-BE49-F238E27FC236}">
                <a16:creationId xmlns="" xmlns:a16="http://schemas.microsoft.com/office/drawing/2014/main"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4" name="Picture 7" descr="WWK-Logo-_Eine starke Gemeinschaft_CMYK">
            <a:extLst>
              <a:ext uri="{FF2B5EF4-FFF2-40B4-BE49-F238E27FC236}">
                <a16:creationId xmlns=""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 xmlns:a16="http://schemas.microsoft.com/office/drawing/2014/main"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40900274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 xmlns:a16="http://schemas.microsoft.com/office/drawing/2014/main" id="{0BBA0C9F-45F6-2E4B-AA1D-67642737E417}"/>
              </a:ext>
            </a:extLst>
          </p:cNvPr>
          <p:cNvSpPr>
            <a:spLocks noGrp="1"/>
          </p:cNvSpPr>
          <p:nvPr>
            <p:ph idx="1"/>
          </p:nvPr>
        </p:nvSpPr>
        <p:spPr>
          <a:xfrm>
            <a:off x="731837" y="1268412"/>
            <a:ext cx="5292726"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20" name="Content Placeholder 2">
            <a:extLst>
              <a:ext uri="{FF2B5EF4-FFF2-40B4-BE49-F238E27FC236}">
                <a16:creationId xmlns="" xmlns:a16="http://schemas.microsoft.com/office/drawing/2014/main" id="{0B796774-0B54-5F4C-8CA4-833F595E9131}"/>
              </a:ext>
            </a:extLst>
          </p:cNvPr>
          <p:cNvSpPr>
            <a:spLocks noGrp="1"/>
          </p:cNvSpPr>
          <p:nvPr>
            <p:ph idx="13"/>
          </p:nvPr>
        </p:nvSpPr>
        <p:spPr>
          <a:xfrm>
            <a:off x="6240463" y="1268413"/>
            <a:ext cx="5292726"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p:txBody>
      </p:sp>
      <p:sp>
        <p:nvSpPr>
          <p:cNvPr id="11" name="Rechteck 10">
            <a:extLst>
              <a:ext uri="{FF2B5EF4-FFF2-40B4-BE49-F238E27FC236}">
                <a16:creationId xmlns=""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13" name="Rechteck 12">
            <a:extLst>
              <a:ext uri="{FF2B5EF4-FFF2-40B4-BE49-F238E27FC236}">
                <a16:creationId xmlns="" xmlns:a16="http://schemas.microsoft.com/office/drawing/2014/main"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4" name="Slide Number Placeholder 5">
            <a:extLst>
              <a:ext uri="{FF2B5EF4-FFF2-40B4-BE49-F238E27FC236}">
                <a16:creationId xmlns="" xmlns:a16="http://schemas.microsoft.com/office/drawing/2014/main"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1" name="Picture 7" descr="WWK-Logo-_Eine starke Gemeinschaft_CMYK">
            <a:extLst>
              <a:ext uri="{FF2B5EF4-FFF2-40B4-BE49-F238E27FC236}">
                <a16:creationId xmlns=""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 xmlns:a16="http://schemas.microsoft.com/office/drawing/2014/main"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3" name="Rechteck 22">
            <a:extLst>
              <a:ext uri="{FF2B5EF4-FFF2-40B4-BE49-F238E27FC236}">
                <a16:creationId xmlns="" xmlns:a16="http://schemas.microsoft.com/office/drawing/2014/main"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0905402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 xmlns:a16="http://schemas.microsoft.com/office/drawing/2014/main"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20" name="Content Placeholder 2">
            <a:extLst>
              <a:ext uri="{FF2B5EF4-FFF2-40B4-BE49-F238E27FC236}">
                <a16:creationId xmlns="" xmlns:a16="http://schemas.microsoft.com/office/drawing/2014/main"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21" name="Content Placeholder 2">
            <a:extLst>
              <a:ext uri="{FF2B5EF4-FFF2-40B4-BE49-F238E27FC236}">
                <a16:creationId xmlns="" xmlns:a16="http://schemas.microsoft.com/office/drawing/2014/main"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p:txBody>
      </p:sp>
      <p:sp>
        <p:nvSpPr>
          <p:cNvPr id="13" name="Title 1">
            <a:extLst>
              <a:ext uri="{FF2B5EF4-FFF2-40B4-BE49-F238E27FC236}">
                <a16:creationId xmlns="" xmlns:a16="http://schemas.microsoft.com/office/drawing/2014/main"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9036"/>
              </a:solidFill>
            </a:endParaRPr>
          </a:p>
        </p:txBody>
      </p:sp>
      <p:sp>
        <p:nvSpPr>
          <p:cNvPr id="23" name="Rechteck 22">
            <a:extLst>
              <a:ext uri="{FF2B5EF4-FFF2-40B4-BE49-F238E27FC236}">
                <a16:creationId xmlns="" xmlns:a16="http://schemas.microsoft.com/office/drawing/2014/main"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24" name="Slide Number Placeholder 5">
            <a:extLst>
              <a:ext uri="{FF2B5EF4-FFF2-40B4-BE49-F238E27FC236}">
                <a16:creationId xmlns="" xmlns:a16="http://schemas.microsoft.com/office/drawing/2014/main"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25" name="Picture 7" descr="WWK-Logo-_Eine starke Gemeinschaft_CMYK">
            <a:extLst>
              <a:ext uri="{FF2B5EF4-FFF2-40B4-BE49-F238E27FC236}">
                <a16:creationId xmlns=""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 xmlns:a16="http://schemas.microsoft.com/office/drawing/2014/main"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7" name="Rechteck 26">
            <a:extLst>
              <a:ext uri="{FF2B5EF4-FFF2-40B4-BE49-F238E27FC236}">
                <a16:creationId xmlns="" xmlns:a16="http://schemas.microsoft.com/office/drawing/2014/main"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Tree>
    <p:extLst>
      <p:ext uri="{BB962C8B-B14F-4D97-AF65-F5344CB8AC3E}">
        <p14:creationId xmlns:p14="http://schemas.microsoft.com/office/powerpoint/2010/main" val="26398779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0"/>
            <a:ext cx="12192000" cy="3778250"/>
          </a:xfrm>
          <a:prstGeom prst="rect">
            <a:avLst/>
          </a:prstGeom>
        </p:spPr>
      </p:pic>
      <p:sp>
        <p:nvSpPr>
          <p:cNvPr id="15" name="Rechteck 14">
            <a:extLst>
              <a:ext uri="{FF2B5EF4-FFF2-40B4-BE49-F238E27FC236}">
                <a16:creationId xmlns=""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ubtitle 2">
            <a:extLst>
              <a:ext uri="{FF2B5EF4-FFF2-40B4-BE49-F238E27FC236}">
                <a16:creationId xmlns="" xmlns:a16="http://schemas.microsoft.com/office/drawing/2014/main"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nvGrpSpPr>
          <p:cNvPr id="23" name="Gruppieren 22">
            <a:extLst>
              <a:ext uri="{FF2B5EF4-FFF2-40B4-BE49-F238E27FC236}">
                <a16:creationId xmlns="" xmlns:a16="http://schemas.microsoft.com/office/drawing/2014/main"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5" name="Picture 7" descr="WWK-Logo-_Eine starke Gemeinschaft_CMYK">
              <a:extLst>
                <a:ext uri="{FF2B5EF4-FFF2-40B4-BE49-F238E27FC236}">
                  <a16:creationId xmlns=""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 xmlns:a16="http://schemas.microsoft.com/office/drawing/2014/main"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 xmlns:a16="http://schemas.microsoft.com/office/drawing/2014/main"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3" name="Rechteck 2">
            <a:extLst>
              <a:ext uri="{FF2B5EF4-FFF2-40B4-BE49-F238E27FC236}">
                <a16:creationId xmlns="" xmlns:a16="http://schemas.microsoft.com/office/drawing/2014/main"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36004202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22" name="Grafik 21">
            <a:extLst>
              <a:ext uri="{FF2B5EF4-FFF2-40B4-BE49-F238E27FC236}">
                <a16:creationId xmlns="" xmlns:a16="http://schemas.microsoft.com/office/drawing/2014/main" id="{E75DB4B8-CBDB-48CE-B641-2849A9B408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
            <a:ext cx="12192000" cy="3778250"/>
          </a:xfrm>
          <a:prstGeom prst="rect">
            <a:avLst/>
          </a:prstGeom>
        </p:spPr>
      </p:pic>
      <p:pic>
        <p:nvPicPr>
          <p:cNvPr id="3" name="Grafik 2">
            <a:extLst>
              <a:ext uri="{FF2B5EF4-FFF2-40B4-BE49-F238E27FC236}">
                <a16:creationId xmlns="" xmlns:a16="http://schemas.microsoft.com/office/drawing/2014/main" id="{F7C14848-C023-FE4B-A8C5-B27A8A0AB7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195"/>
          </a:xfrm>
          <a:prstGeom prst="rect">
            <a:avLst/>
          </a:prstGeom>
        </p:spPr>
      </p:pic>
      <p:grpSp>
        <p:nvGrpSpPr>
          <p:cNvPr id="21" name="Gruppieren 20">
            <a:extLst>
              <a:ext uri="{FF2B5EF4-FFF2-40B4-BE49-F238E27FC236}">
                <a16:creationId xmlns="" xmlns:a16="http://schemas.microsoft.com/office/drawing/2014/main"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4" name="Picture 7" descr="WWK-Logo-_Eine starke Gemeinschaft_CMYK">
              <a:extLst>
                <a:ext uri="{FF2B5EF4-FFF2-40B4-BE49-F238E27FC236}">
                  <a16:creationId xmlns="" xmlns:a16="http://schemas.microsoft.com/office/drawing/2014/main" id="{8C35F4FB-0318-D24A-91A1-3C2BCDA3F06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Subtitle 2">
            <a:extLst>
              <a:ext uri="{FF2B5EF4-FFF2-40B4-BE49-F238E27FC236}">
                <a16:creationId xmlns="" xmlns:a16="http://schemas.microsoft.com/office/drawing/2014/main"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5" name="Textplatzhalter 4">
            <a:extLst>
              <a:ext uri="{FF2B5EF4-FFF2-40B4-BE49-F238E27FC236}">
                <a16:creationId xmlns="" xmlns:a16="http://schemas.microsoft.com/office/drawing/2014/main"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 xmlns:a16="http://schemas.microsoft.com/office/drawing/2014/main"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a:defRPr/>
            </a:pPr>
            <a:r>
              <a:rPr lang="de-DE" sz="2000" dirty="0">
                <a:solidFill>
                  <a:srgbClr val="EC6608"/>
                </a:solidFill>
              </a:rPr>
              <a:t>WWK Versicherungen</a:t>
            </a:r>
          </a:p>
        </p:txBody>
      </p:sp>
      <p:sp>
        <p:nvSpPr>
          <p:cNvPr id="19" name="Rechteck 18">
            <a:extLst>
              <a:ext uri="{FF2B5EF4-FFF2-40B4-BE49-F238E27FC236}">
                <a16:creationId xmlns="" xmlns:a16="http://schemas.microsoft.com/office/drawing/2014/main"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rgbClr val="008237"/>
                </a:solidFill>
                <a:latin typeface="WWKPolo66 Buch"/>
              </a:rPr>
              <a:t>VIELEN DANK FÜR</a:t>
            </a:r>
            <a:br>
              <a:rPr lang="de-DE" sz="4000" b="1" dirty="0">
                <a:solidFill>
                  <a:srgbClr val="008237"/>
                </a:solidFill>
                <a:latin typeface="WWKPolo66 Buch"/>
              </a:rPr>
            </a:br>
            <a:r>
              <a:rPr lang="de-DE" sz="4000" b="1" dirty="0">
                <a:solidFill>
                  <a:srgbClr val="008237"/>
                </a:solidFill>
                <a:latin typeface="WWKPolo66 Buch"/>
              </a:rPr>
              <a:t>IHRE AUFMERKSAMKEIT.</a:t>
            </a:r>
          </a:p>
        </p:txBody>
      </p:sp>
    </p:spTree>
    <p:extLst>
      <p:ext uri="{BB962C8B-B14F-4D97-AF65-F5344CB8AC3E}">
        <p14:creationId xmlns:p14="http://schemas.microsoft.com/office/powerpoint/2010/main" val="13696744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2" pos="726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6" name="Rechteck 15">
            <a:extLst>
              <a:ext uri="{FF2B5EF4-FFF2-40B4-BE49-F238E27FC236}">
                <a16:creationId xmlns="" xmlns:a16="http://schemas.microsoft.com/office/drawing/2014/main"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7" name="Slide Number Placeholder 5">
            <a:extLst>
              <a:ext uri="{FF2B5EF4-FFF2-40B4-BE49-F238E27FC236}">
                <a16:creationId xmlns="" xmlns:a16="http://schemas.microsoft.com/office/drawing/2014/main"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solidFill>
                  <a:srgbClr val="FFFFFF"/>
                </a:solidFill>
              </a:rPr>
              <a:pPr/>
              <a:t>‹Nr.›</a:t>
            </a:fld>
            <a:endParaRPr lang="de-DE" dirty="0">
              <a:solidFill>
                <a:srgbClr val="FFFFFF"/>
              </a:solidFill>
            </a:endParaRPr>
          </a:p>
        </p:txBody>
      </p:sp>
      <p:pic>
        <p:nvPicPr>
          <p:cNvPr id="18" name="Picture 7" descr="WWK-Logo-_Eine starke Gemeinschaft_CMYK">
            <a:extLst>
              <a:ext uri="{FF2B5EF4-FFF2-40B4-BE49-F238E27FC236}">
                <a16:creationId xmlns=""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 xmlns:a16="http://schemas.microsoft.com/office/drawing/2014/main"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0" name="Rechteck 19">
            <a:extLst>
              <a:ext uri="{FF2B5EF4-FFF2-40B4-BE49-F238E27FC236}">
                <a16:creationId xmlns="" xmlns:a16="http://schemas.microsoft.com/office/drawing/2014/main"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Char char="•"/>
            </a:pPr>
            <a:endParaRPr lang="de-DE">
              <a:solidFill>
                <a:srgbClr val="FFFFFF"/>
              </a:solidFill>
            </a:endParaRPr>
          </a:p>
        </p:txBody>
      </p:sp>
      <p:sp>
        <p:nvSpPr>
          <p:cNvPr id="2" name="Textfeld 1">
            <a:extLst>
              <a:ext uri="{FF2B5EF4-FFF2-40B4-BE49-F238E27FC236}">
                <a16:creationId xmlns="" xmlns:a16="http://schemas.microsoft.com/office/drawing/2014/main"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rgbClr val="494949"/>
                </a:solidFill>
              </a:rPr>
              <a:t>Diese Präsentation wurde von der WWK Versicherungsgruppe erstellt und wir behalten uns sämtliche Rechte daran vor.</a:t>
            </a:r>
          </a:p>
          <a:p>
            <a:endParaRPr lang="de-DE" sz="1600" dirty="0">
              <a:solidFill>
                <a:srgbClr val="494949"/>
              </a:solidFill>
            </a:endParaRPr>
          </a:p>
          <a:p>
            <a:r>
              <a:rPr lang="de-DE" sz="1600" dirty="0">
                <a:solidFill>
                  <a:srgbClr val="494949"/>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rgbClr val="494949"/>
                </a:solidFill>
              </a:rPr>
              <a:t>Geltendmachen</a:t>
            </a:r>
            <a:r>
              <a:rPr lang="de-DE" sz="1600" dirty="0">
                <a:solidFill>
                  <a:srgbClr val="494949"/>
                </a:solidFill>
              </a:rPr>
              <a:t> von Ansprüchen jeglicher Art ist ausgeschlossen.</a:t>
            </a:r>
          </a:p>
          <a:p>
            <a:endParaRPr lang="de-DE" dirty="0">
              <a:solidFill>
                <a:srgbClr val="494949"/>
              </a:solidFill>
            </a:endParaRPr>
          </a:p>
        </p:txBody>
      </p:sp>
      <p:sp>
        <p:nvSpPr>
          <p:cNvPr id="11" name="Textfeld 10">
            <a:extLst>
              <a:ext uri="{FF2B5EF4-FFF2-40B4-BE49-F238E27FC236}">
                <a16:creationId xmlns="" xmlns:a16="http://schemas.microsoft.com/office/drawing/2014/main"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rgbClr val="494949"/>
                </a:solidFill>
                <a:latin typeface="WWKPolo66 Buch"/>
              </a:rPr>
              <a:t>WWK Lebensversicherung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Dr. Frank Schindelhauer</a:t>
            </a:r>
          </a:p>
          <a:p>
            <a:r>
              <a:rPr lang="de-DE" sz="1200" dirty="0">
                <a:solidFill>
                  <a:srgbClr val="494949"/>
                </a:solidFill>
              </a:rPr>
              <a:t>Registergericht</a:t>
            </a:r>
          </a:p>
          <a:p>
            <a:r>
              <a:rPr lang="de-DE" sz="1200" dirty="0">
                <a:solidFill>
                  <a:srgbClr val="494949"/>
                </a:solidFill>
              </a:rPr>
              <a:t>München HR B 211</a:t>
            </a:r>
          </a:p>
          <a:p>
            <a:r>
              <a:rPr lang="de-DE" sz="1200" dirty="0">
                <a:solidFill>
                  <a:srgbClr val="494949"/>
                </a:solidFill>
              </a:rPr>
              <a:t>St. Nr. 143/108/40018</a:t>
            </a:r>
          </a:p>
          <a:p>
            <a:r>
              <a:rPr lang="de-DE" sz="1200" dirty="0">
                <a:solidFill>
                  <a:srgbClr val="494949"/>
                </a:solidFill>
              </a:rPr>
              <a:t>Gl. Id. DE81WWK00000069127</a:t>
            </a:r>
          </a:p>
        </p:txBody>
      </p:sp>
      <p:sp>
        <p:nvSpPr>
          <p:cNvPr id="12" name="Textfeld 11">
            <a:extLst>
              <a:ext uri="{FF2B5EF4-FFF2-40B4-BE49-F238E27FC236}">
                <a16:creationId xmlns="" xmlns:a16="http://schemas.microsoft.com/office/drawing/2014/main"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rgbClr val="494949"/>
                </a:solidFill>
                <a:latin typeface="WWKPolo66 Buch"/>
              </a:rPr>
              <a:t>WWK Allgemeine Versicherung AG</a:t>
            </a:r>
          </a:p>
          <a:p>
            <a:r>
              <a:rPr lang="de-DE" sz="1200" dirty="0">
                <a:solidFill>
                  <a:srgbClr val="494949"/>
                </a:solidFill>
              </a:rPr>
              <a:t>Vorstand: Jürgen Schrameier (V.),</a:t>
            </a:r>
          </a:p>
          <a:p>
            <a:r>
              <a:rPr lang="de-DE" sz="1200" dirty="0">
                <a:solidFill>
                  <a:srgbClr val="494949"/>
                </a:solidFill>
              </a:rPr>
              <a:t>Rainer </a:t>
            </a:r>
            <a:r>
              <a:rPr lang="de-DE" sz="1200" dirty="0" err="1">
                <a:solidFill>
                  <a:srgbClr val="494949"/>
                </a:solidFill>
              </a:rPr>
              <a:t>Gebhart</a:t>
            </a:r>
            <a:r>
              <a:rPr lang="de-DE" sz="1200" dirty="0">
                <a:solidFill>
                  <a:srgbClr val="494949"/>
                </a:solidFill>
              </a:rPr>
              <a:t> (</a:t>
            </a:r>
            <a:r>
              <a:rPr lang="de-DE" sz="1200" dirty="0" err="1">
                <a:solidFill>
                  <a:srgbClr val="494949"/>
                </a:solidFill>
              </a:rPr>
              <a:t>stv</a:t>
            </a:r>
            <a:r>
              <a:rPr lang="de-DE" sz="1200" dirty="0">
                <a:solidFill>
                  <a:srgbClr val="494949"/>
                </a:solidFill>
              </a:rPr>
              <a:t>. V.),</a:t>
            </a:r>
          </a:p>
          <a:p>
            <a:r>
              <a:rPr lang="de-DE" sz="1200" dirty="0">
                <a:solidFill>
                  <a:srgbClr val="494949"/>
                </a:solidFill>
              </a:rPr>
              <a:t>Dirk </a:t>
            </a:r>
            <a:r>
              <a:rPr lang="de-DE" sz="1200" dirty="0" err="1">
                <a:solidFill>
                  <a:srgbClr val="494949"/>
                </a:solidFill>
              </a:rPr>
              <a:t>Fassott</a:t>
            </a:r>
            <a:r>
              <a:rPr lang="de-DE" sz="1200" dirty="0">
                <a:solidFill>
                  <a:srgbClr val="494949"/>
                </a:solidFill>
              </a:rPr>
              <a:t> </a:t>
            </a:r>
          </a:p>
          <a:p>
            <a:r>
              <a:rPr lang="de-DE" sz="1200" dirty="0">
                <a:solidFill>
                  <a:srgbClr val="494949"/>
                </a:solidFill>
              </a:rPr>
              <a:t>Vorsitzender des Aufsichtsrats:</a:t>
            </a:r>
          </a:p>
          <a:p>
            <a:r>
              <a:rPr lang="de-DE" sz="1200" dirty="0">
                <a:solidFill>
                  <a:srgbClr val="494949"/>
                </a:solidFill>
              </a:rPr>
              <a:t>Prof. Dr. Peter Reiff </a:t>
            </a:r>
          </a:p>
          <a:p>
            <a:r>
              <a:rPr lang="de-DE" sz="1200" dirty="0">
                <a:solidFill>
                  <a:srgbClr val="494949"/>
                </a:solidFill>
              </a:rPr>
              <a:t>Registergericht </a:t>
            </a:r>
          </a:p>
          <a:p>
            <a:r>
              <a:rPr lang="de-DE" sz="1200" dirty="0">
                <a:solidFill>
                  <a:srgbClr val="494949"/>
                </a:solidFill>
              </a:rPr>
              <a:t>München HR B 5553</a:t>
            </a:r>
          </a:p>
          <a:p>
            <a:r>
              <a:rPr lang="de-DE" sz="1200" dirty="0">
                <a:solidFill>
                  <a:srgbClr val="494949"/>
                </a:solidFill>
              </a:rPr>
              <a:t>St. Nr. 143/108/40026</a:t>
            </a:r>
          </a:p>
          <a:p>
            <a:r>
              <a:rPr lang="de-DE" sz="1200" dirty="0" err="1">
                <a:solidFill>
                  <a:srgbClr val="494949"/>
                </a:solidFill>
              </a:rPr>
              <a:t>Vst</a:t>
            </a:r>
            <a:r>
              <a:rPr lang="de-DE" sz="1200" dirty="0">
                <a:solidFill>
                  <a:srgbClr val="494949"/>
                </a:solidFill>
              </a:rPr>
              <a:t>. Nr. 802/V908 0200 4423 </a:t>
            </a:r>
          </a:p>
          <a:p>
            <a:r>
              <a:rPr lang="de-DE" sz="1200" dirty="0">
                <a:solidFill>
                  <a:srgbClr val="494949"/>
                </a:solidFill>
              </a:rPr>
              <a:t>Gl. Id. DE11WWK00000069126</a:t>
            </a:r>
          </a:p>
        </p:txBody>
      </p:sp>
      <p:sp>
        <p:nvSpPr>
          <p:cNvPr id="14" name="Textfeld 13">
            <a:extLst>
              <a:ext uri="{FF2B5EF4-FFF2-40B4-BE49-F238E27FC236}">
                <a16:creationId xmlns="" xmlns:a16="http://schemas.microsoft.com/office/drawing/2014/main"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rgbClr val="494949"/>
                </a:solidFill>
                <a:latin typeface="WWKPolo66 Buch"/>
              </a:rPr>
              <a:t>WWK </a:t>
            </a:r>
            <a:r>
              <a:rPr lang="de-DE" sz="1200" dirty="0" err="1">
                <a:solidFill>
                  <a:srgbClr val="494949"/>
                </a:solidFill>
                <a:latin typeface="WWKPolo66 Buch"/>
              </a:rPr>
              <a:t>Vermögensverwaltungs</a:t>
            </a:r>
            <a:endParaRPr lang="de-DE" sz="1200" dirty="0">
              <a:solidFill>
                <a:srgbClr val="494949"/>
              </a:solidFill>
              <a:latin typeface="WWKPolo66 Buch"/>
            </a:endParaRPr>
          </a:p>
          <a:p>
            <a:r>
              <a:rPr lang="de-DE" sz="1200" dirty="0">
                <a:solidFill>
                  <a:srgbClr val="494949"/>
                </a:solidFill>
                <a:latin typeface="WWKPolo66 Buch"/>
              </a:rPr>
              <a:t>und </a:t>
            </a:r>
            <a:r>
              <a:rPr lang="de-DE" sz="1200" dirty="0" err="1">
                <a:solidFill>
                  <a:srgbClr val="494949"/>
                </a:solidFill>
                <a:latin typeface="WWKPolo66 Buch"/>
              </a:rPr>
              <a:t>Dienstleistungs</a:t>
            </a:r>
            <a:r>
              <a:rPr lang="de-DE" sz="1200" dirty="0">
                <a:solidFill>
                  <a:srgbClr val="494949"/>
                </a:solidFill>
                <a:latin typeface="WWKPolo66 Buch"/>
              </a:rPr>
              <a:t> GmbH</a:t>
            </a:r>
          </a:p>
          <a:p>
            <a:r>
              <a:rPr lang="de-DE" sz="1200" dirty="0">
                <a:solidFill>
                  <a:srgbClr val="494949"/>
                </a:solidFill>
              </a:rPr>
              <a:t>Geschäftsführer: Karl Ruffing,</a:t>
            </a:r>
          </a:p>
          <a:p>
            <a:r>
              <a:rPr lang="de-DE" sz="1200" dirty="0">
                <a:solidFill>
                  <a:srgbClr val="494949"/>
                </a:solidFill>
              </a:rPr>
              <a:t>Stefan </a:t>
            </a:r>
            <a:r>
              <a:rPr lang="de-DE" sz="1200" dirty="0" err="1">
                <a:solidFill>
                  <a:srgbClr val="494949"/>
                </a:solidFill>
              </a:rPr>
              <a:t>Sedlmeir</a:t>
            </a:r>
            <a:endParaRPr lang="de-DE" sz="1200" dirty="0">
              <a:solidFill>
                <a:srgbClr val="494949"/>
              </a:solidFill>
            </a:endParaRPr>
          </a:p>
          <a:p>
            <a:r>
              <a:rPr lang="de-DE" sz="1200" dirty="0">
                <a:solidFill>
                  <a:srgbClr val="494949"/>
                </a:solidFill>
              </a:rPr>
              <a:t>Registergericht</a:t>
            </a:r>
          </a:p>
          <a:p>
            <a:r>
              <a:rPr lang="de-DE" sz="1200" dirty="0">
                <a:solidFill>
                  <a:srgbClr val="494949"/>
                </a:solidFill>
              </a:rPr>
              <a:t>München HR B 76323</a:t>
            </a:r>
          </a:p>
          <a:p>
            <a:r>
              <a:rPr lang="de-DE" sz="1200" dirty="0">
                <a:solidFill>
                  <a:srgbClr val="494949"/>
                </a:solidFill>
              </a:rPr>
              <a:t>St. Nr. 143/108/40050 </a:t>
            </a:r>
          </a:p>
          <a:p>
            <a:r>
              <a:rPr lang="de-DE" sz="1200" dirty="0">
                <a:solidFill>
                  <a:srgbClr val="494949"/>
                </a:solidFill>
              </a:rPr>
              <a:t>Gl. Id. DE38WWK00000069125</a:t>
            </a:r>
          </a:p>
        </p:txBody>
      </p:sp>
      <p:sp>
        <p:nvSpPr>
          <p:cNvPr id="21" name="Textfeld 20">
            <a:extLst>
              <a:ext uri="{FF2B5EF4-FFF2-40B4-BE49-F238E27FC236}">
                <a16:creationId xmlns="" xmlns:a16="http://schemas.microsoft.com/office/drawing/2014/main"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rgbClr val="494949"/>
                </a:solidFill>
                <a:latin typeface="WWKPolo66 Buch"/>
              </a:rPr>
              <a:t>WWK Pensionsfonds AG</a:t>
            </a:r>
          </a:p>
          <a:p>
            <a:r>
              <a:rPr lang="de-DE" sz="1200" dirty="0">
                <a:solidFill>
                  <a:srgbClr val="494949"/>
                </a:solidFill>
              </a:rPr>
              <a:t>Vorstand: Karl Ruffing, </a:t>
            </a:r>
          </a:p>
          <a:p>
            <a:r>
              <a:rPr lang="de-DE" sz="1200" dirty="0">
                <a:solidFill>
                  <a:srgbClr val="494949"/>
                </a:solidFill>
              </a:rPr>
              <a:t>Heinrich </a:t>
            </a:r>
            <a:r>
              <a:rPr lang="de-DE" sz="1200" dirty="0" err="1">
                <a:solidFill>
                  <a:srgbClr val="494949"/>
                </a:solidFill>
              </a:rPr>
              <a:t>Schüppert</a:t>
            </a:r>
            <a:endParaRPr lang="de-DE" sz="1200" dirty="0">
              <a:solidFill>
                <a:srgbClr val="494949"/>
              </a:solidFill>
            </a:endParaRPr>
          </a:p>
          <a:p>
            <a:r>
              <a:rPr lang="de-DE" sz="1200" dirty="0">
                <a:solidFill>
                  <a:srgbClr val="494949"/>
                </a:solidFill>
              </a:rPr>
              <a:t>Vorsitzender des Aufsichtsrats:</a:t>
            </a:r>
          </a:p>
          <a:p>
            <a:r>
              <a:rPr lang="de-DE" sz="1200" dirty="0">
                <a:solidFill>
                  <a:srgbClr val="494949"/>
                </a:solidFill>
              </a:rPr>
              <a:t>Dirk </a:t>
            </a:r>
            <a:r>
              <a:rPr lang="de-DE" sz="1200" dirty="0" err="1">
                <a:solidFill>
                  <a:srgbClr val="494949"/>
                </a:solidFill>
              </a:rPr>
              <a:t>Fassott</a:t>
            </a:r>
            <a:endParaRPr lang="de-DE" sz="1200" dirty="0">
              <a:solidFill>
                <a:srgbClr val="494949"/>
              </a:solidFill>
            </a:endParaRPr>
          </a:p>
          <a:p>
            <a:r>
              <a:rPr lang="de-DE" sz="1200" dirty="0">
                <a:solidFill>
                  <a:srgbClr val="494949"/>
                </a:solidFill>
              </a:rPr>
              <a:t>Registergericht </a:t>
            </a:r>
          </a:p>
          <a:p>
            <a:r>
              <a:rPr lang="de-DE" sz="1200" dirty="0">
                <a:solidFill>
                  <a:srgbClr val="494949"/>
                </a:solidFill>
              </a:rPr>
              <a:t>München HR B 146295</a:t>
            </a:r>
          </a:p>
          <a:p>
            <a:r>
              <a:rPr lang="de-DE" sz="1200" dirty="0">
                <a:solidFill>
                  <a:srgbClr val="494949"/>
                </a:solidFill>
              </a:rPr>
              <a:t>St. Nr. 143/108/40034</a:t>
            </a:r>
          </a:p>
          <a:p>
            <a:r>
              <a:rPr lang="de-DE" sz="1200" dirty="0">
                <a:solidFill>
                  <a:srgbClr val="494949"/>
                </a:solidFill>
              </a:rPr>
              <a:t>Gl. Id. DE65WWK00000069124</a:t>
            </a:r>
          </a:p>
        </p:txBody>
      </p:sp>
      <p:sp>
        <p:nvSpPr>
          <p:cNvPr id="23" name="Textfeld 22">
            <a:extLst>
              <a:ext uri="{FF2B5EF4-FFF2-40B4-BE49-F238E27FC236}">
                <a16:creationId xmlns="" xmlns:a16="http://schemas.microsoft.com/office/drawing/2014/main"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Bankverbindung: </a:t>
            </a:r>
            <a:r>
              <a:rPr lang="de-DE" sz="1200" dirty="0">
                <a:solidFill>
                  <a:srgbClr val="494949"/>
                </a:solidFill>
              </a:rPr>
              <a:t>Bayern LB München (BLZ 700 500 00), Kontonummer: 35 540, IBAN: DE96 7005 0000 0000 0355 40,  BIC: BYLADEMMXXX</a:t>
            </a:r>
          </a:p>
        </p:txBody>
      </p:sp>
      <p:sp>
        <p:nvSpPr>
          <p:cNvPr id="24" name="Textfeld 23">
            <a:extLst>
              <a:ext uri="{FF2B5EF4-FFF2-40B4-BE49-F238E27FC236}">
                <a16:creationId xmlns="" xmlns:a16="http://schemas.microsoft.com/office/drawing/2014/main"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rgbClr val="494949"/>
                </a:solidFill>
                <a:latin typeface="WWKPolo66 Buch"/>
              </a:rPr>
              <a:t>Hausanschrift:</a:t>
            </a:r>
            <a:r>
              <a:rPr lang="de-DE" sz="1200" dirty="0">
                <a:solidFill>
                  <a:srgbClr val="494949"/>
                </a:solidFill>
              </a:rPr>
              <a:t> Marsstraße 37, 80335 München (Briefanschrift 80292), Telefon +49 (89) 51 14-0, Fax +49 (89) 51 14-23 37, E-Mail: </a:t>
            </a:r>
            <a:r>
              <a:rPr lang="de-DE" sz="1200" dirty="0" err="1">
                <a:solidFill>
                  <a:srgbClr val="494949"/>
                </a:solidFill>
                <a:hlinkClick r:id="rId3">
                  <a:extLst>
                    <a:ext uri="{A12FA001-AC4F-418D-AE19-62706E023703}">
                      <ahyp:hlinkClr xmlns="" xmlns:ahyp="http://schemas.microsoft.com/office/drawing/2018/hyperlinkcolor" val="tx"/>
                    </a:ext>
                  </a:extLst>
                </a:hlinkClick>
              </a:rPr>
              <a:t>info@wwk.de</a:t>
            </a:r>
            <a:r>
              <a:rPr lang="de-DE" sz="1200" dirty="0">
                <a:solidFill>
                  <a:srgbClr val="494949"/>
                </a:solidFill>
              </a:rPr>
              <a:t>, </a:t>
            </a:r>
            <a:r>
              <a:rPr lang="de-DE" sz="1200" dirty="0" err="1">
                <a:solidFill>
                  <a:srgbClr val="494949"/>
                </a:solidFill>
                <a:hlinkClick r:id="rId4">
                  <a:extLst>
                    <a:ext uri="{A12FA001-AC4F-418D-AE19-62706E023703}">
                      <ahyp:hlinkClr xmlns="" xmlns:ahyp="http://schemas.microsoft.com/office/drawing/2018/hyperlinkcolor" val="tx"/>
                    </a:ext>
                  </a:extLst>
                </a:hlinkClick>
              </a:rPr>
              <a:t>wwk.de</a:t>
            </a:r>
            <a:r>
              <a:rPr lang="de-DE" sz="1200" dirty="0">
                <a:solidFill>
                  <a:srgbClr val="494949"/>
                </a:solidFill>
              </a:rPr>
              <a:t>, </a:t>
            </a:r>
            <a:r>
              <a:rPr lang="de-DE" sz="1200" dirty="0" err="1">
                <a:solidFill>
                  <a:srgbClr val="494949"/>
                </a:solidFill>
                <a:hlinkClick r:id="rId5">
                  <a:extLst>
                    <a:ext uri="{A12FA001-AC4F-418D-AE19-62706E023703}">
                      <ahyp:hlinkClr xmlns="" xmlns:ahyp="http://schemas.microsoft.com/office/drawing/2018/hyperlinkcolor" val="tx"/>
                    </a:ext>
                  </a:extLst>
                </a:hlinkClick>
              </a:rPr>
              <a:t>info@wwk.at</a:t>
            </a:r>
            <a:r>
              <a:rPr lang="de-DE" sz="1200" dirty="0">
                <a:solidFill>
                  <a:srgbClr val="494949"/>
                </a:solidFill>
              </a:rPr>
              <a:t>, </a:t>
            </a:r>
            <a:r>
              <a:rPr lang="de-DE" sz="1200" dirty="0" err="1">
                <a:solidFill>
                  <a:srgbClr val="494949"/>
                </a:solidFill>
                <a:hlinkClick r:id="rId6">
                  <a:extLst>
                    <a:ext uri="{A12FA001-AC4F-418D-AE19-62706E023703}">
                      <ahyp:hlinkClr xmlns="" xmlns:ahyp="http://schemas.microsoft.com/office/drawing/2018/hyperlinkcolor" val="tx"/>
                    </a:ext>
                  </a:extLst>
                </a:hlinkClick>
              </a:rPr>
              <a:t>wwk.at</a:t>
            </a:r>
            <a:r>
              <a:rPr lang="de-DE" sz="1200" dirty="0">
                <a:solidFill>
                  <a:srgbClr val="494949"/>
                </a:solidFill>
                <a:hlinkClick r:id="rId6">
                  <a:extLst>
                    <a:ext uri="{A12FA001-AC4F-418D-AE19-62706E023703}">
                      <ahyp:hlinkClr xmlns="" xmlns:ahyp="http://schemas.microsoft.com/office/drawing/2018/hyperlinkcolor" val="tx"/>
                    </a:ext>
                  </a:extLst>
                </a:hlinkClick>
              </a:rPr>
              <a:t> </a:t>
            </a:r>
            <a:endParaRPr lang="de-DE" sz="1200" dirty="0">
              <a:solidFill>
                <a:srgbClr val="494949"/>
              </a:solidFill>
            </a:endParaRPr>
          </a:p>
        </p:txBody>
      </p:sp>
      <p:sp>
        <p:nvSpPr>
          <p:cNvPr id="25" name="Title 1">
            <a:extLst>
              <a:ext uri="{FF2B5EF4-FFF2-40B4-BE49-F238E27FC236}">
                <a16:creationId xmlns="" xmlns:a16="http://schemas.microsoft.com/office/drawing/2014/main"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rgbClr val="008237"/>
                </a:solidFill>
              </a:rPr>
              <a:t>Rechtshinweis</a:t>
            </a:r>
            <a:endParaRPr lang="en-US" sz="3400" b="1" cap="none" dirty="0">
              <a:solidFill>
                <a:srgbClr val="008237"/>
              </a:solidFill>
            </a:endParaRPr>
          </a:p>
        </p:txBody>
      </p:sp>
    </p:spTree>
    <p:extLst>
      <p:ext uri="{BB962C8B-B14F-4D97-AF65-F5344CB8AC3E}">
        <p14:creationId xmlns:p14="http://schemas.microsoft.com/office/powerpoint/2010/main" val="2165469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95428589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00" r:id="rId4"/>
    <p:sldLayoutId id="2147483701" r:id="rId5"/>
    <p:sldLayoutId id="2147483723" r:id="rId6"/>
    <p:sldLayoutId id="2147483716" r:id="rId7"/>
    <p:sldLayoutId id="2147483725" r:id="rId8"/>
    <p:sldLayoutId id="2147483719" r:id="rId9"/>
    <p:sldLayoutId id="2147483731" r:id="rId10"/>
    <p:sldLayoutId id="2147483732" r:id="rId11"/>
    <p:sldLayoutId id="2147483733" r:id="rId12"/>
    <p:sldLayoutId id="2147483734" r:id="rId13"/>
    <p:sldLayoutId id="2147483696" r:id="rId14"/>
    <p:sldLayoutId id="2147483695" r:id="rId15"/>
    <p:sldLayoutId id="2147483690" r:id="rId16"/>
    <p:sldLayoutId id="2147483691" r:id="rId17"/>
    <p:sldLayoutId id="2147483721" r:id="rId18"/>
    <p:sldLayoutId id="2147483722" r:id="rId19"/>
    <p:sldLayoutId id="2147483737"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solidFill>
                <a:srgbClr val="494949">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solidFill>
                  <a:srgbClr val="494949">
                    <a:tint val="75000"/>
                  </a:srgbClr>
                </a:solidFill>
              </a:rPr>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solidFill>
                  <a:srgbClr val="494949">
                    <a:tint val="75000"/>
                  </a:srgbClr>
                </a:solidFill>
              </a:rPr>
              <a:pPr/>
              <a:t>‹Nr.›</a:t>
            </a:fld>
            <a:endParaRPr lang="de-DE">
              <a:solidFill>
                <a:srgbClr val="494949">
                  <a:tint val="75000"/>
                </a:srgbClr>
              </a:solidFill>
            </a:endParaRPr>
          </a:p>
        </p:txBody>
      </p:sp>
    </p:spTree>
    <p:extLst>
      <p:ext uri="{BB962C8B-B14F-4D97-AF65-F5344CB8AC3E}">
        <p14:creationId xmlns:p14="http://schemas.microsoft.com/office/powerpoint/2010/main" val="388598240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3.jpeg"/><Relationship Id="rId1" Type="http://schemas.openxmlformats.org/officeDocument/2006/relationships/slideLayout" Target="../slideLayouts/slideLayout35.xml"/><Relationship Id="rId4" Type="http://schemas.openxmlformats.org/officeDocument/2006/relationships/image" Target="../media/image26.tmp"/></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5" name="Titel 4"/>
          <p:cNvSpPr>
            <a:spLocks noGrp="1"/>
          </p:cNvSpPr>
          <p:nvPr>
            <p:ph type="ctrTitle"/>
          </p:nvPr>
        </p:nvSpPr>
        <p:spPr/>
        <p:txBody>
          <a:bodyPr>
            <a:normAutofit/>
          </a:bodyPr>
          <a:lstStyle/>
          <a:p>
            <a:r>
              <a:rPr lang="de-DE" sz="3600" dirty="0" smtClean="0"/>
              <a:t>WWK Unfallversicherung</a:t>
            </a:r>
            <a:endParaRPr lang="de-DE" sz="3600" dirty="0"/>
          </a:p>
        </p:txBody>
      </p:sp>
      <p:sp>
        <p:nvSpPr>
          <p:cNvPr id="7" name="Textplatzhalter 6"/>
          <p:cNvSpPr>
            <a:spLocks noGrp="1"/>
          </p:cNvSpPr>
          <p:nvPr>
            <p:ph type="body" sz="quarter" idx="12"/>
          </p:nvPr>
        </p:nvSpPr>
        <p:spPr/>
        <p:txBody>
          <a:bodyPr/>
          <a:lstStyle/>
          <a:p>
            <a:endParaRPr lang="de-DE"/>
          </a:p>
        </p:txBody>
      </p:sp>
      <p:sp>
        <p:nvSpPr>
          <p:cNvPr id="6" name="Untertitel 5"/>
          <p:cNvSpPr>
            <a:spLocks noGrp="1"/>
          </p:cNvSpPr>
          <p:nvPr>
            <p:ph type="subTitle" idx="1"/>
          </p:nvPr>
        </p:nvSpPr>
        <p:spPr/>
        <p:txBody>
          <a:bodyPr/>
          <a:lstStyle/>
          <a:p>
            <a:endParaRPr lang="de-DE"/>
          </a:p>
        </p:txBody>
      </p:sp>
      <p:sp>
        <p:nvSpPr>
          <p:cNvPr id="9" name="Textplatzhalter 8"/>
          <p:cNvSpPr>
            <a:spLocks noGrp="1"/>
          </p:cNvSpPr>
          <p:nvPr>
            <p:ph type="body" sz="quarter" idx="15"/>
          </p:nvPr>
        </p:nvSpPr>
        <p:spPr/>
        <p:txBody>
          <a:bodyPr/>
          <a:lstStyle/>
          <a:p>
            <a:endParaRPr lang="de-DE"/>
          </a:p>
        </p:txBody>
      </p:sp>
      <p:sp>
        <p:nvSpPr>
          <p:cNvPr id="4" name="Foliennummernplatzhalter 3"/>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1</a:t>
            </a:fld>
            <a:endParaRPr lang="de-DE" dirty="0">
              <a:solidFill>
                <a:srgbClr val="FFFFFF"/>
              </a:solidFill>
            </a:endParaRPr>
          </a:p>
        </p:txBody>
      </p:sp>
    </p:spTree>
    <p:extLst>
      <p:ext uri="{BB962C8B-B14F-4D97-AF65-F5344CB8AC3E}">
        <p14:creationId xmlns:p14="http://schemas.microsoft.com/office/powerpoint/2010/main" val="21487695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defTabSz="342900"/>
            <a:fld id="{012F43C7-0723-48E7-B4E9-E0F128784CAA}" type="slidenum">
              <a:rPr lang="de-DE">
                <a:solidFill>
                  <a:srgbClr val="FFFFFF"/>
                </a:solidFill>
              </a:rPr>
              <a:pPr defTabSz="342900"/>
              <a:t>2</a:t>
            </a:fld>
            <a:endParaRPr lang="de-DE" dirty="0">
              <a:solidFill>
                <a:srgbClr val="FFFFFF"/>
              </a:solidFill>
            </a:endParaRPr>
          </a:p>
        </p:txBody>
      </p:sp>
      <p:sp>
        <p:nvSpPr>
          <p:cNvPr id="3" name="Titel 2"/>
          <p:cNvSpPr>
            <a:spLocks noGrp="1"/>
          </p:cNvSpPr>
          <p:nvPr>
            <p:ph type="title" idx="4294967295"/>
          </p:nvPr>
        </p:nvSpPr>
        <p:spPr>
          <a:xfrm>
            <a:off x="525600" y="669600"/>
            <a:ext cx="10801350" cy="385763"/>
          </a:xfrm>
        </p:spPr>
        <p:txBody>
          <a:bodyPr>
            <a:normAutofit fontScale="90000"/>
          </a:bodyPr>
          <a:lstStyle/>
          <a:p>
            <a:r>
              <a:rPr lang="de-DE" dirty="0" smtClean="0"/>
              <a:t>Gesetzliche Unfallversicherung</a:t>
            </a:r>
            <a:endParaRPr lang="de-DE" dirty="0"/>
          </a:p>
        </p:txBody>
      </p:sp>
      <p:sp>
        <p:nvSpPr>
          <p:cNvPr id="5" name="Textfeld 4"/>
          <p:cNvSpPr txBox="1"/>
          <p:nvPr/>
        </p:nvSpPr>
        <p:spPr>
          <a:xfrm>
            <a:off x="525600" y="1267200"/>
            <a:ext cx="9385018" cy="4524315"/>
          </a:xfrm>
          <a:prstGeom prst="rect">
            <a:avLst/>
          </a:prstGeom>
          <a:noFill/>
        </p:spPr>
        <p:txBody>
          <a:bodyPr wrap="square" rtlCol="0">
            <a:spAutoFit/>
          </a:bodyPr>
          <a:lstStyle/>
          <a:p>
            <a:r>
              <a:rPr lang="de-DE" sz="2400" dirty="0" smtClean="0"/>
              <a:t>Versicherungsschutz besteht nur für</a:t>
            </a:r>
          </a:p>
          <a:p>
            <a:pPr marL="342900" indent="-342900">
              <a:buClr>
                <a:schemeClr val="tx2"/>
              </a:buClr>
              <a:buFont typeface="Wingdings" panose="05000000000000000000" pitchFamily="2" charset="2"/>
              <a:buChar char="§"/>
            </a:pPr>
            <a:r>
              <a:rPr lang="de-DE" sz="2400" dirty="0" smtClean="0"/>
              <a:t>Sozialversicherungspflichtige Angestellte</a:t>
            </a:r>
          </a:p>
          <a:p>
            <a:pPr marL="342900" indent="-342900">
              <a:buClr>
                <a:schemeClr val="tx2"/>
              </a:buClr>
              <a:buFont typeface="Wingdings" panose="05000000000000000000" pitchFamily="2" charset="2"/>
              <a:buChar char="§"/>
            </a:pPr>
            <a:r>
              <a:rPr lang="de-DE" sz="2400" dirty="0" smtClean="0"/>
              <a:t>Kinder, Schüler und Studenten</a:t>
            </a:r>
          </a:p>
          <a:p>
            <a:pPr marL="342900" indent="-342900">
              <a:buClr>
                <a:srgbClr val="FF0000"/>
              </a:buClr>
              <a:buFont typeface="Wingdings" panose="05000000000000000000" pitchFamily="2" charset="2"/>
              <a:buChar char="Ø"/>
            </a:pPr>
            <a:r>
              <a:rPr lang="de-DE" sz="2400" dirty="0" smtClean="0"/>
              <a:t>Nicht versichert sind </a:t>
            </a:r>
            <a:r>
              <a:rPr lang="de-DE" sz="2400" dirty="0" smtClean="0"/>
              <a:t>Hausfrauen</a:t>
            </a:r>
            <a:r>
              <a:rPr lang="de-DE" sz="2400" smtClean="0"/>
              <a:t>/-männer, </a:t>
            </a:r>
            <a:r>
              <a:rPr lang="de-DE" sz="2400" dirty="0" smtClean="0"/>
              <a:t>Rentner und Selbstständige</a:t>
            </a:r>
          </a:p>
          <a:p>
            <a:pPr marL="342900" indent="-342900">
              <a:buClr>
                <a:srgbClr val="FF0000"/>
              </a:buClr>
              <a:buFont typeface="Wingdings" panose="05000000000000000000" pitchFamily="2" charset="2"/>
              <a:buChar char="Ø"/>
            </a:pPr>
            <a:endParaRPr lang="de-DE" sz="2400" dirty="0"/>
          </a:p>
          <a:p>
            <a:pPr>
              <a:buClr>
                <a:srgbClr val="FF0000"/>
              </a:buClr>
            </a:pPr>
            <a:r>
              <a:rPr lang="de-DE" sz="2400" dirty="0" smtClean="0"/>
              <a:t>Der Versicherungsschutz gilt nur</a:t>
            </a:r>
          </a:p>
          <a:p>
            <a:pPr marL="342900" indent="-342900">
              <a:buClr>
                <a:schemeClr val="tx2"/>
              </a:buClr>
              <a:buFont typeface="Wingdings" panose="05000000000000000000" pitchFamily="2" charset="2"/>
              <a:buChar char="§"/>
            </a:pPr>
            <a:r>
              <a:rPr lang="de-DE" sz="2400" dirty="0" smtClean="0"/>
              <a:t>In/während der Arbeit</a:t>
            </a:r>
          </a:p>
          <a:p>
            <a:pPr marL="342900" indent="-342900">
              <a:buClr>
                <a:schemeClr val="tx2"/>
              </a:buClr>
              <a:buFont typeface="Wingdings" panose="05000000000000000000" pitchFamily="2" charset="2"/>
              <a:buChar char="§"/>
            </a:pPr>
            <a:r>
              <a:rPr lang="de-DE" sz="2400" dirty="0" smtClean="0"/>
              <a:t>In Tageseinrichtungen, Schulen und Universitäten</a:t>
            </a:r>
          </a:p>
          <a:p>
            <a:pPr>
              <a:buClr>
                <a:schemeClr val="tx2"/>
              </a:buClr>
            </a:pPr>
            <a:r>
              <a:rPr lang="de-DE" sz="2400" dirty="0" smtClean="0"/>
              <a:t>sowie auf dem direkten Weg dorthin und zurück (Wegeunfall)</a:t>
            </a:r>
          </a:p>
          <a:p>
            <a:pPr marL="342900" indent="-342900">
              <a:buClr>
                <a:srgbClr val="FF0000"/>
              </a:buClr>
              <a:buFont typeface="Wingdings" panose="05000000000000000000" pitchFamily="2" charset="2"/>
              <a:buChar char="Ø"/>
            </a:pPr>
            <a:r>
              <a:rPr lang="de-DE" sz="2400" dirty="0" smtClean="0"/>
              <a:t>Kein Versicherungsschutz besteht in der Freizeit. Hier passieren</a:t>
            </a:r>
            <a:br>
              <a:rPr lang="de-DE" sz="2400" dirty="0" smtClean="0"/>
            </a:br>
            <a:r>
              <a:rPr lang="de-DE" sz="2400" dirty="0" smtClean="0"/>
              <a:t>jedoch 80% der Unfälle!</a:t>
            </a:r>
            <a:br>
              <a:rPr lang="de-DE" sz="2400" dirty="0" smtClean="0"/>
            </a:br>
            <a:endParaRPr lang="de-DE" sz="2400" dirty="0"/>
          </a:p>
        </p:txBody>
      </p:sp>
    </p:spTree>
    <p:extLst>
      <p:ext uri="{BB962C8B-B14F-4D97-AF65-F5344CB8AC3E}">
        <p14:creationId xmlns:p14="http://schemas.microsoft.com/office/powerpoint/2010/main" val="19184122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a:t>
            </a:fld>
            <a:endParaRPr lang="de-DE" dirty="0">
              <a:solidFill>
                <a:srgbClr val="FFFFFF"/>
              </a:solidFill>
            </a:endParaRPr>
          </a:p>
        </p:txBody>
      </p:sp>
      <p:sp>
        <p:nvSpPr>
          <p:cNvPr id="3" name="Titel 2"/>
          <p:cNvSpPr>
            <a:spLocks noGrp="1"/>
          </p:cNvSpPr>
          <p:nvPr>
            <p:ph type="title" idx="4294967295"/>
          </p:nvPr>
        </p:nvSpPr>
        <p:spPr>
          <a:xfrm>
            <a:off x="525600" y="669925"/>
            <a:ext cx="11093450" cy="419100"/>
          </a:xfrm>
        </p:spPr>
        <p:txBody>
          <a:bodyPr>
            <a:normAutofit fontScale="90000"/>
          </a:bodyPr>
          <a:lstStyle/>
          <a:p>
            <a:r>
              <a:rPr lang="de-DE" dirty="0" smtClean="0"/>
              <a:t>Vergleich GUV / WWK Unfallversicherung</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1253084409"/>
              </p:ext>
            </p:extLst>
          </p:nvPr>
        </p:nvGraphicFramePr>
        <p:xfrm>
          <a:off x="525598" y="1267200"/>
          <a:ext cx="10835128" cy="4600271"/>
        </p:xfrm>
        <a:graphic>
          <a:graphicData uri="http://schemas.openxmlformats.org/drawingml/2006/table">
            <a:tbl>
              <a:tblPr firstRow="1" bandRow="1">
                <a:tableStyleId>{5C22544A-7EE6-4342-B048-85BDC9FD1C3A}</a:tableStyleId>
              </a:tblPr>
              <a:tblGrid>
                <a:gridCol w="5417564"/>
                <a:gridCol w="5417564"/>
              </a:tblGrid>
              <a:tr h="306685">
                <a:tc>
                  <a:txBody>
                    <a:bodyPr/>
                    <a:lstStyle/>
                    <a:p>
                      <a:pPr algn="ctr"/>
                      <a:r>
                        <a:rPr lang="de-DE" sz="1400" dirty="0" smtClean="0"/>
                        <a:t>Gesetzliche Unfallversicherung</a:t>
                      </a:r>
                      <a:endParaRPr lang="de-DE" sz="1400" dirty="0"/>
                    </a:p>
                  </a:txBody>
                  <a:tcPr/>
                </a:tc>
                <a:tc>
                  <a:txBody>
                    <a:bodyPr/>
                    <a:lstStyle/>
                    <a:p>
                      <a:pPr algn="ctr"/>
                      <a:r>
                        <a:rPr lang="de-DE" sz="1400" dirty="0" smtClean="0"/>
                        <a:t>WWK Unfallversicherung</a:t>
                      </a:r>
                      <a:endParaRPr lang="de-DE" sz="1400" dirty="0"/>
                    </a:p>
                  </a:txBody>
                  <a:tcPr/>
                </a:tc>
              </a:tr>
              <a:tr h="529728">
                <a:tc>
                  <a:txBody>
                    <a:bodyPr/>
                    <a:lstStyle/>
                    <a:p>
                      <a:r>
                        <a:rPr lang="de-DE" sz="1400" dirty="0" smtClean="0"/>
                        <a:t>Leistung in der Arbeit, Tageseinrichtung,</a:t>
                      </a:r>
                      <a:r>
                        <a:rPr lang="de-DE" sz="1400" baseline="0" dirty="0" smtClean="0"/>
                        <a:t> Schule und Universität sowie auf dem direkten Hin- und Rückweg</a:t>
                      </a:r>
                      <a:endParaRPr lang="de-DE" sz="1400" dirty="0"/>
                    </a:p>
                  </a:txBody>
                  <a:tcPr/>
                </a:tc>
                <a:tc>
                  <a:txBody>
                    <a:bodyPr/>
                    <a:lstStyle/>
                    <a:p>
                      <a:r>
                        <a:rPr lang="de-DE" sz="1400" dirty="0" smtClean="0"/>
                        <a:t>Leistung rund um die Uhr</a:t>
                      </a:r>
                      <a:endParaRPr lang="de-DE" sz="1400" dirty="0"/>
                    </a:p>
                  </a:txBody>
                  <a:tcPr/>
                </a:tc>
              </a:tr>
              <a:tr h="306685">
                <a:tc>
                  <a:txBody>
                    <a:bodyPr/>
                    <a:lstStyle/>
                    <a:p>
                      <a:r>
                        <a:rPr lang="de-DE" sz="1400" dirty="0" smtClean="0"/>
                        <a:t>Unfallschutz innerhalb Deutschlands</a:t>
                      </a:r>
                      <a:endParaRPr lang="de-DE" sz="1400" dirty="0"/>
                    </a:p>
                  </a:txBody>
                  <a:tcPr/>
                </a:tc>
                <a:tc>
                  <a:txBody>
                    <a:bodyPr/>
                    <a:lstStyle/>
                    <a:p>
                      <a:r>
                        <a:rPr lang="de-DE" sz="1400" dirty="0" smtClean="0"/>
                        <a:t>Weltweiter Unfallschutz</a:t>
                      </a:r>
                      <a:endParaRPr lang="de-DE" sz="1400" dirty="0"/>
                    </a:p>
                  </a:txBody>
                  <a:tcPr/>
                </a:tc>
              </a:tr>
              <a:tr h="306685">
                <a:tc>
                  <a:txBody>
                    <a:bodyPr/>
                    <a:lstStyle/>
                    <a:p>
                      <a:r>
                        <a:rPr lang="de-DE" sz="1400" dirty="0" smtClean="0"/>
                        <a:t>Leistungsbeginn ab</a:t>
                      </a:r>
                      <a:r>
                        <a:rPr lang="de-DE" sz="1400" baseline="0" dirty="0" smtClean="0"/>
                        <a:t> 20 % Minderung der Erwerbsfähigkeit (</a:t>
                      </a:r>
                      <a:r>
                        <a:rPr lang="de-DE" sz="1400" baseline="0" dirty="0" err="1" smtClean="0"/>
                        <a:t>MdE</a:t>
                      </a:r>
                      <a:r>
                        <a:rPr lang="de-DE" sz="1400" baseline="0" dirty="0" smtClean="0"/>
                        <a:t>)</a:t>
                      </a:r>
                      <a:endParaRPr lang="de-DE" sz="1400" dirty="0"/>
                    </a:p>
                  </a:txBody>
                  <a:tcPr/>
                </a:tc>
                <a:tc>
                  <a:txBody>
                    <a:bodyPr/>
                    <a:lstStyle/>
                    <a:p>
                      <a:r>
                        <a:rPr lang="de-DE" sz="1400" dirty="0" smtClean="0"/>
                        <a:t>Leistungsbeginn ab 1 % Invalidität</a:t>
                      </a:r>
                      <a:endParaRPr lang="de-DE" sz="1400" dirty="0"/>
                    </a:p>
                  </a:txBody>
                  <a:tcPr/>
                </a:tc>
              </a:tr>
              <a:tr h="2091032">
                <a:tc>
                  <a:txBody>
                    <a:bodyPr/>
                    <a:lstStyle/>
                    <a:p>
                      <a:r>
                        <a:rPr lang="de-DE" sz="1400" dirty="0" smtClean="0"/>
                        <a:t>Leistungen:</a:t>
                      </a:r>
                    </a:p>
                    <a:p>
                      <a:pPr marL="285750" indent="-285750">
                        <a:buClr>
                          <a:schemeClr val="tx2"/>
                        </a:buClr>
                        <a:buFont typeface="Wingdings" panose="05000000000000000000" pitchFamily="2" charset="2"/>
                        <a:buChar char="§"/>
                      </a:pPr>
                      <a:r>
                        <a:rPr lang="de-DE" sz="1400" dirty="0" smtClean="0"/>
                        <a:t>Heilbehandlungskosten</a:t>
                      </a:r>
                    </a:p>
                    <a:p>
                      <a:pPr marL="285750" indent="-285750">
                        <a:buClr>
                          <a:schemeClr val="tx2"/>
                        </a:buClr>
                        <a:buFont typeface="Wingdings" panose="05000000000000000000" pitchFamily="2" charset="2"/>
                        <a:buChar char="§"/>
                      </a:pPr>
                      <a:r>
                        <a:rPr lang="de-DE" sz="1400" dirty="0" smtClean="0"/>
                        <a:t>Pflegekosten</a:t>
                      </a:r>
                    </a:p>
                    <a:p>
                      <a:pPr marL="285750" indent="-285750">
                        <a:buClr>
                          <a:schemeClr val="tx2"/>
                        </a:buClr>
                        <a:buFont typeface="Wingdings" panose="05000000000000000000" pitchFamily="2" charset="2"/>
                        <a:buChar char="§"/>
                      </a:pPr>
                      <a:r>
                        <a:rPr lang="de-DE" sz="1400" dirty="0" smtClean="0"/>
                        <a:t>Verletztengeld/Übergangsgeld</a:t>
                      </a:r>
                    </a:p>
                    <a:p>
                      <a:pPr marL="285750" indent="-285750">
                        <a:buClr>
                          <a:schemeClr val="tx2"/>
                        </a:buClr>
                        <a:buFont typeface="Wingdings" panose="05000000000000000000" pitchFamily="2" charset="2"/>
                        <a:buChar char="§"/>
                      </a:pPr>
                      <a:r>
                        <a:rPr lang="de-DE" sz="1400" dirty="0" smtClean="0"/>
                        <a:t>Verletztenrente</a:t>
                      </a:r>
                      <a:endParaRPr lang="de-DE" sz="1400" dirty="0"/>
                    </a:p>
                  </a:txBody>
                  <a:tcPr/>
                </a:tc>
                <a:tc>
                  <a:txBody>
                    <a:bodyPr/>
                    <a:lstStyle/>
                    <a:p>
                      <a:r>
                        <a:rPr lang="de-DE" sz="1400" dirty="0" smtClean="0"/>
                        <a:t>Leistungen:</a:t>
                      </a:r>
                    </a:p>
                    <a:p>
                      <a:pPr marL="285750" indent="-285750">
                        <a:buClr>
                          <a:schemeClr val="tx2"/>
                        </a:buClr>
                        <a:buFont typeface="Wingdings" panose="05000000000000000000" pitchFamily="2" charset="2"/>
                        <a:buChar char="§"/>
                      </a:pPr>
                      <a:r>
                        <a:rPr lang="de-DE" sz="1400" dirty="0" smtClean="0"/>
                        <a:t>Invaliditätsleistung</a:t>
                      </a:r>
                    </a:p>
                    <a:p>
                      <a:pPr marL="285750" indent="-285750">
                        <a:buClr>
                          <a:schemeClr val="tx2"/>
                        </a:buClr>
                        <a:buFont typeface="Wingdings" panose="05000000000000000000" pitchFamily="2" charset="2"/>
                        <a:buChar char="§"/>
                      </a:pPr>
                      <a:r>
                        <a:rPr lang="de-DE" sz="1400" dirty="0" smtClean="0"/>
                        <a:t>Bergungskosten</a:t>
                      </a:r>
                    </a:p>
                    <a:p>
                      <a:pPr marL="285750" indent="-285750">
                        <a:buClr>
                          <a:schemeClr val="tx2"/>
                        </a:buClr>
                        <a:buFont typeface="Wingdings" panose="05000000000000000000" pitchFamily="2" charset="2"/>
                        <a:buChar char="§"/>
                      </a:pPr>
                      <a:r>
                        <a:rPr lang="de-DE" sz="1400" dirty="0" smtClean="0"/>
                        <a:t>Unfall-Krankenhaus-Tagegeld</a:t>
                      </a:r>
                    </a:p>
                    <a:p>
                      <a:pPr marL="285750" indent="-285750">
                        <a:buClr>
                          <a:schemeClr val="tx2"/>
                        </a:buClr>
                        <a:buFont typeface="Wingdings" panose="05000000000000000000" pitchFamily="2" charset="2"/>
                        <a:buChar char="§"/>
                      </a:pPr>
                      <a:r>
                        <a:rPr lang="de-DE" sz="1400" dirty="0" smtClean="0"/>
                        <a:t>Unfallrente</a:t>
                      </a:r>
                    </a:p>
                    <a:p>
                      <a:pPr marL="285750" indent="-285750">
                        <a:buClr>
                          <a:schemeClr val="tx2"/>
                        </a:buClr>
                        <a:buFont typeface="Wingdings" panose="05000000000000000000" pitchFamily="2" charset="2"/>
                        <a:buChar char="§"/>
                      </a:pPr>
                      <a:r>
                        <a:rPr lang="de-DE" sz="1400" dirty="0" smtClean="0"/>
                        <a:t>Genesungsleistung</a:t>
                      </a:r>
                    </a:p>
                    <a:p>
                      <a:pPr marL="285750" indent="-285750">
                        <a:buClr>
                          <a:schemeClr val="tx2"/>
                        </a:buClr>
                        <a:buFont typeface="Wingdings" panose="05000000000000000000" pitchFamily="2" charset="2"/>
                        <a:buChar char="§"/>
                      </a:pPr>
                      <a:r>
                        <a:rPr lang="de-DE" sz="1400" dirty="0" smtClean="0"/>
                        <a:t>Unfall-Tagegeld</a:t>
                      </a:r>
                    </a:p>
                    <a:p>
                      <a:pPr marL="285750" indent="-285750">
                        <a:buClr>
                          <a:schemeClr val="tx2"/>
                        </a:buClr>
                        <a:buFont typeface="Wingdings" panose="05000000000000000000" pitchFamily="2" charset="2"/>
                        <a:buChar char="§"/>
                      </a:pPr>
                      <a:r>
                        <a:rPr lang="de-DE" sz="1400" dirty="0" smtClean="0"/>
                        <a:t>Todesfallleistung</a:t>
                      </a:r>
                    </a:p>
                    <a:p>
                      <a:pPr marL="285750" indent="-285750">
                        <a:buClr>
                          <a:schemeClr val="tx2"/>
                        </a:buClr>
                        <a:buFont typeface="Wingdings" panose="05000000000000000000" pitchFamily="2" charset="2"/>
                        <a:buChar char="§"/>
                      </a:pPr>
                      <a:r>
                        <a:rPr lang="de-DE" sz="1400" dirty="0" smtClean="0"/>
                        <a:t>Leistung</a:t>
                      </a:r>
                      <a:r>
                        <a:rPr lang="de-DE" sz="1400" baseline="0" dirty="0" smtClean="0"/>
                        <a:t> bei schwerer Krankheit</a:t>
                      </a:r>
                      <a:endParaRPr lang="de-DE" sz="1400" dirty="0"/>
                    </a:p>
                  </a:txBody>
                  <a:tcPr/>
                </a:tc>
              </a:tr>
              <a:tr h="529728">
                <a:tc>
                  <a:txBody>
                    <a:bodyPr/>
                    <a:lstStyle/>
                    <a:p>
                      <a:r>
                        <a:rPr lang="de-DE" sz="1400" dirty="0" smtClean="0"/>
                        <a:t>Im Todes- und Invaliditätsfall grundsätzlich Rentenzahlung</a:t>
                      </a:r>
                      <a:endParaRPr lang="de-DE" sz="1400" dirty="0"/>
                    </a:p>
                  </a:txBody>
                  <a:tcPr/>
                </a:tc>
                <a:tc>
                  <a:txBody>
                    <a:bodyPr/>
                    <a:lstStyle/>
                    <a:p>
                      <a:r>
                        <a:rPr lang="de-DE" sz="1400" dirty="0" smtClean="0"/>
                        <a:t>Im</a:t>
                      </a:r>
                      <a:r>
                        <a:rPr lang="de-DE" sz="1400" baseline="0" dirty="0" smtClean="0"/>
                        <a:t> Todes- und Invaliditätsfall immer Kapitalzahlung, ausgenommen Unfallrente</a:t>
                      </a:r>
                      <a:endParaRPr lang="de-DE" sz="1400" dirty="0"/>
                    </a:p>
                  </a:txBody>
                  <a:tcPr/>
                </a:tc>
              </a:tr>
              <a:tr h="529728">
                <a:tc>
                  <a:txBody>
                    <a:bodyPr/>
                    <a:lstStyle/>
                    <a:p>
                      <a:r>
                        <a:rPr lang="de-DE" sz="1400" dirty="0" smtClean="0"/>
                        <a:t>Leistungsverrechnung mit Leistungen anderer Vorsorgeeinrichtungen </a:t>
                      </a:r>
                      <a:endParaRPr lang="de-DE" sz="1400" dirty="0"/>
                    </a:p>
                  </a:txBody>
                  <a:tcPr/>
                </a:tc>
                <a:tc>
                  <a:txBody>
                    <a:bodyPr/>
                    <a:lstStyle/>
                    <a:p>
                      <a:r>
                        <a:rPr lang="de-DE" sz="1400" dirty="0" smtClean="0"/>
                        <a:t>Leistungen unabhängig von anderen Vorsorgeeinrichtungen und ggf. Schadenersatzzahlungen</a:t>
                      </a:r>
                      <a:endParaRPr lang="de-DE" sz="1400" dirty="0"/>
                    </a:p>
                  </a:txBody>
                  <a:tcPr/>
                </a:tc>
              </a:tr>
            </a:tbl>
          </a:graphicData>
        </a:graphic>
      </p:graphicFrame>
    </p:spTree>
    <p:extLst>
      <p:ext uri="{BB962C8B-B14F-4D97-AF65-F5344CB8AC3E}">
        <p14:creationId xmlns:p14="http://schemas.microsoft.com/office/powerpoint/2010/main" val="19303720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defTabSz="342900" eaLnBrk="1" fontAlgn="auto" hangingPunct="1">
              <a:spcBef>
                <a:spcPts val="0"/>
              </a:spcBef>
              <a:spcAft>
                <a:spcPts val="0"/>
              </a:spcAft>
            </a:pPr>
            <a:fld id="{012F43C7-0723-48E7-B4E9-E0F128784CAA}" type="slidenum">
              <a:rPr lang="de-DE">
                <a:solidFill>
                  <a:srgbClr val="FFFFFF"/>
                </a:solidFill>
                <a:latin typeface="WWKPolo66 Leicht"/>
                <a:ea typeface="+mn-ea"/>
              </a:rPr>
              <a:pPr defTabSz="342900" eaLnBrk="1" fontAlgn="auto" hangingPunct="1">
                <a:spcBef>
                  <a:spcPts val="0"/>
                </a:spcBef>
                <a:spcAft>
                  <a:spcPts val="0"/>
                </a:spcAft>
              </a:pPr>
              <a:t>4</a:t>
            </a:fld>
            <a:endParaRPr lang="de-DE" dirty="0">
              <a:solidFill>
                <a:srgbClr val="FFFFFF"/>
              </a:solidFill>
              <a:latin typeface="WWKPolo66 Leicht"/>
              <a:ea typeface="+mn-ea"/>
            </a:endParaRPr>
          </a:p>
        </p:txBody>
      </p:sp>
      <p:sp>
        <p:nvSpPr>
          <p:cNvPr id="3" name="Titel 2"/>
          <p:cNvSpPr>
            <a:spLocks noGrp="1"/>
          </p:cNvSpPr>
          <p:nvPr>
            <p:ph type="title" idx="4294967295"/>
          </p:nvPr>
        </p:nvSpPr>
        <p:spPr>
          <a:xfrm>
            <a:off x="525600" y="669600"/>
            <a:ext cx="10801350" cy="385763"/>
          </a:xfrm>
        </p:spPr>
        <p:txBody>
          <a:bodyPr>
            <a:normAutofit fontScale="90000"/>
          </a:bodyPr>
          <a:lstStyle/>
          <a:p>
            <a:r>
              <a:rPr lang="de-DE" dirty="0" smtClean="0"/>
              <a:t>2 leistungsstarke Varianten </a:t>
            </a:r>
            <a:endParaRPr lang="de-DE" dirty="0"/>
          </a:p>
        </p:txBody>
      </p:sp>
      <p:sp>
        <p:nvSpPr>
          <p:cNvPr id="6" name="Richtungspfeil 5"/>
          <p:cNvSpPr/>
          <p:nvPr/>
        </p:nvSpPr>
        <p:spPr>
          <a:xfrm>
            <a:off x="593294" y="3367206"/>
            <a:ext cx="4712032" cy="550235"/>
          </a:xfrm>
          <a:prstGeom prst="homePlate">
            <a:avLst/>
          </a:prstGeom>
          <a:solidFill>
            <a:schemeClr val="tx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Ins="270000" rtlCol="0" anchor="ctr"/>
          <a:lstStyle/>
          <a:p>
            <a:pPr algn="r" defTabSz="342900" eaLnBrk="1" fontAlgn="auto" hangingPunct="1">
              <a:spcBef>
                <a:spcPts val="0"/>
              </a:spcBef>
              <a:spcAft>
                <a:spcPts val="0"/>
              </a:spcAft>
            </a:pPr>
            <a:r>
              <a:rPr lang="de-DE" sz="2100" dirty="0">
                <a:solidFill>
                  <a:srgbClr val="FFFFFF"/>
                </a:solidFill>
                <a:latin typeface="WWKPolo66 Leicht"/>
              </a:rPr>
              <a:t>WWK </a:t>
            </a:r>
            <a:r>
              <a:rPr lang="de-DE" sz="2400" dirty="0">
                <a:solidFill>
                  <a:srgbClr val="FFFFFF"/>
                </a:solidFill>
                <a:latin typeface="WWKPolo66 Leicht"/>
              </a:rPr>
              <a:t>Unfallversicherung</a:t>
            </a:r>
            <a:endParaRPr lang="de-DE" sz="2100" dirty="0">
              <a:solidFill>
                <a:srgbClr val="FFFFFF"/>
              </a:solidFill>
              <a:latin typeface="WWKPolo66 Leicht"/>
            </a:endParaRPr>
          </a:p>
        </p:txBody>
      </p:sp>
      <p:sp>
        <p:nvSpPr>
          <p:cNvPr id="10" name="Richtungspfeil 9"/>
          <p:cNvSpPr/>
          <p:nvPr/>
        </p:nvSpPr>
        <p:spPr>
          <a:xfrm>
            <a:off x="593294" y="2479961"/>
            <a:ext cx="7132637" cy="550235"/>
          </a:xfrm>
          <a:prstGeom prst="homePlate">
            <a:avLst/>
          </a:prstGeom>
          <a:solidFill>
            <a:schemeClr val="tx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Ins="270000" rtlCol="0" anchor="ctr"/>
          <a:lstStyle/>
          <a:p>
            <a:pPr algn="r" defTabSz="342900" eaLnBrk="1" fontAlgn="auto" hangingPunct="1">
              <a:spcBef>
                <a:spcPts val="0"/>
              </a:spcBef>
              <a:spcAft>
                <a:spcPts val="0"/>
              </a:spcAft>
            </a:pPr>
            <a:r>
              <a:rPr lang="de-DE" sz="2400" dirty="0">
                <a:solidFill>
                  <a:srgbClr val="FFFFFF"/>
                </a:solidFill>
                <a:latin typeface="WWKPolo66 Leicht"/>
              </a:rPr>
              <a:t>WWK</a:t>
            </a:r>
            <a:r>
              <a:rPr lang="de-DE" sz="2100" dirty="0">
                <a:solidFill>
                  <a:srgbClr val="FFFFFF"/>
                </a:solidFill>
                <a:latin typeface="WWKPolo66 Leicht"/>
              </a:rPr>
              <a:t> Unfallversicherung </a:t>
            </a:r>
            <a:r>
              <a:rPr lang="de-DE" sz="2100" i="1" dirty="0">
                <a:solidFill>
                  <a:srgbClr val="EC6608"/>
                </a:solidFill>
                <a:latin typeface="WWKPolo66 Leicht"/>
              </a:rPr>
              <a:t>plus</a:t>
            </a:r>
          </a:p>
        </p:txBody>
      </p:sp>
      <p:sp>
        <p:nvSpPr>
          <p:cNvPr id="2" name="Eingekerbter Richtungspfeil 1"/>
          <p:cNvSpPr/>
          <p:nvPr/>
        </p:nvSpPr>
        <p:spPr>
          <a:xfrm>
            <a:off x="7578155" y="2479961"/>
            <a:ext cx="1560945" cy="550235"/>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err="1" smtClean="0">
                <a:solidFill>
                  <a:schemeClr val="bg1"/>
                </a:solidFill>
              </a:rPr>
              <a:t>Xtra</a:t>
            </a:r>
            <a:endParaRPr lang="de-DE" sz="2400" dirty="0">
              <a:solidFill>
                <a:schemeClr val="bg1"/>
              </a:solidFill>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53212">
            <a:off x="8686324" y="904654"/>
            <a:ext cx="2404513" cy="1500251"/>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864223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5</a:t>
            </a:fld>
            <a:endParaRPr lang="de-DE" dirty="0">
              <a:solidFill>
                <a:srgbClr val="FFFFFF"/>
              </a:solidFill>
            </a:endParaRPr>
          </a:p>
        </p:txBody>
      </p:sp>
      <p:sp>
        <p:nvSpPr>
          <p:cNvPr id="3" name="Titel 2"/>
          <p:cNvSpPr>
            <a:spLocks noGrp="1"/>
          </p:cNvSpPr>
          <p:nvPr>
            <p:ph type="title" idx="4294967295"/>
          </p:nvPr>
        </p:nvSpPr>
        <p:spPr>
          <a:xfrm>
            <a:off x="525599" y="669925"/>
            <a:ext cx="11093745" cy="419100"/>
          </a:xfrm>
        </p:spPr>
        <p:txBody>
          <a:bodyPr>
            <a:normAutofit fontScale="90000"/>
          </a:bodyPr>
          <a:lstStyle/>
          <a:p>
            <a:r>
              <a:rPr lang="de-DE" dirty="0" smtClean="0"/>
              <a:t>Progressionen und Gliedertaxen nach Altersgruppe</a:t>
            </a:r>
            <a:endParaRPr lang="de-DE" dirty="0"/>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2874937716"/>
              </p:ext>
            </p:extLst>
          </p:nvPr>
        </p:nvGraphicFramePr>
        <p:xfrm>
          <a:off x="497891" y="1628632"/>
          <a:ext cx="10610417" cy="3388360"/>
        </p:xfrm>
        <a:graphic>
          <a:graphicData uri="http://schemas.openxmlformats.org/drawingml/2006/table">
            <a:tbl>
              <a:tblPr firstRow="1" bandRow="1">
                <a:tableStyleId>{5C22544A-7EE6-4342-B048-85BDC9FD1C3A}</a:tableStyleId>
              </a:tblPr>
              <a:tblGrid>
                <a:gridCol w="2700338"/>
                <a:gridCol w="3726006"/>
                <a:gridCol w="4184073"/>
              </a:tblGrid>
              <a:tr h="370840">
                <a:tc>
                  <a:txBody>
                    <a:bodyPr/>
                    <a:lstStyle/>
                    <a:p>
                      <a:endParaRPr lang="de-DE" dirty="0"/>
                    </a:p>
                  </a:txBody>
                  <a:tcPr/>
                </a:tc>
                <a:tc>
                  <a:txBody>
                    <a:bodyPr/>
                    <a:lstStyle/>
                    <a:p>
                      <a:pPr algn="ctr"/>
                      <a:r>
                        <a:rPr lang="de-DE" dirty="0" smtClean="0"/>
                        <a:t>Altersgruppe 0 – 74</a:t>
                      </a:r>
                      <a:endParaRPr lang="de-DE" dirty="0"/>
                    </a:p>
                  </a:txBody>
                  <a:tcPr anchor="ctr"/>
                </a:tc>
                <a:tc>
                  <a:txBody>
                    <a:bodyPr/>
                    <a:lstStyle/>
                    <a:p>
                      <a:pPr algn="ctr"/>
                      <a:r>
                        <a:rPr lang="de-DE" dirty="0" smtClean="0"/>
                        <a:t>Altersgruppe ab</a:t>
                      </a:r>
                      <a:r>
                        <a:rPr lang="de-DE" baseline="0" dirty="0" smtClean="0"/>
                        <a:t> 75</a:t>
                      </a:r>
                      <a:endParaRPr lang="de-DE" dirty="0"/>
                    </a:p>
                  </a:txBody>
                  <a:tcPr anchor="ctr"/>
                </a:tc>
              </a:tr>
              <a:tr h="370840">
                <a:tc>
                  <a:txBody>
                    <a:bodyPr/>
                    <a:lstStyle/>
                    <a:p>
                      <a:r>
                        <a:rPr lang="de-DE" dirty="0" smtClean="0"/>
                        <a:t>Mögliche </a:t>
                      </a:r>
                      <a:br>
                        <a:rPr lang="de-DE" dirty="0" smtClean="0"/>
                      </a:br>
                      <a:r>
                        <a:rPr lang="de-DE" dirty="0" smtClean="0"/>
                        <a:t>Progressionen</a:t>
                      </a:r>
                      <a:endParaRPr lang="de-DE" dirty="0"/>
                    </a:p>
                  </a:txBody>
                  <a:tcPr/>
                </a:tc>
                <a:tc>
                  <a:txBody>
                    <a:bodyPr/>
                    <a:lstStyle/>
                    <a:p>
                      <a:pPr marL="285750" indent="-285750" algn="l">
                        <a:buClr>
                          <a:schemeClr val="tx2"/>
                        </a:buClr>
                        <a:buFont typeface="Wingdings" panose="05000000000000000000" pitchFamily="2" charset="2"/>
                        <a:buChar char="§"/>
                      </a:pPr>
                      <a:r>
                        <a:rPr lang="de-DE" dirty="0" smtClean="0"/>
                        <a:t>ohne Progression</a:t>
                      </a:r>
                    </a:p>
                    <a:p>
                      <a:pPr marL="285750" indent="-285750" algn="l">
                        <a:buClr>
                          <a:schemeClr val="tx2"/>
                        </a:buClr>
                        <a:buFont typeface="Wingdings" panose="05000000000000000000" pitchFamily="2" charset="2"/>
                        <a:buChar char="§"/>
                      </a:pPr>
                      <a:r>
                        <a:rPr lang="de-DE" dirty="0" smtClean="0"/>
                        <a:t>225 %</a:t>
                      </a:r>
                    </a:p>
                    <a:p>
                      <a:pPr marL="285750" indent="-285750" algn="l">
                        <a:buClr>
                          <a:schemeClr val="tx2"/>
                        </a:buClr>
                        <a:buFont typeface="Wingdings" panose="05000000000000000000" pitchFamily="2" charset="2"/>
                        <a:buChar char="§"/>
                      </a:pPr>
                      <a:r>
                        <a:rPr lang="de-DE" dirty="0" smtClean="0"/>
                        <a:t>350 %</a:t>
                      </a:r>
                    </a:p>
                    <a:p>
                      <a:pPr marL="285750" indent="-285750" algn="l">
                        <a:buClr>
                          <a:schemeClr val="tx2"/>
                        </a:buClr>
                        <a:buFont typeface="Wingdings" panose="05000000000000000000" pitchFamily="2" charset="2"/>
                        <a:buChar char="§"/>
                      </a:pPr>
                      <a:r>
                        <a:rPr lang="de-DE" dirty="0" smtClean="0"/>
                        <a:t>600 %</a:t>
                      </a:r>
                    </a:p>
                  </a:txBody>
                  <a:tcPr anchor="ctr"/>
                </a:tc>
                <a:tc>
                  <a:txBody>
                    <a:bodyPr/>
                    <a:lstStyle/>
                    <a:p>
                      <a:pPr marL="285750" indent="-285750" algn="l">
                        <a:buClr>
                          <a:schemeClr val="tx2"/>
                        </a:buClr>
                        <a:buFont typeface="Wingdings" panose="05000000000000000000" pitchFamily="2" charset="2"/>
                        <a:buChar char="§"/>
                      </a:pPr>
                      <a:r>
                        <a:rPr lang="de-DE" dirty="0" smtClean="0"/>
                        <a:t>ohne Progression</a:t>
                      </a:r>
                    </a:p>
                    <a:p>
                      <a:pPr marL="285750" indent="-285750" algn="l">
                        <a:buClr>
                          <a:schemeClr val="tx2"/>
                        </a:buClr>
                        <a:buFont typeface="Wingdings" panose="05000000000000000000" pitchFamily="2" charset="2"/>
                        <a:buChar char="§"/>
                      </a:pPr>
                      <a:r>
                        <a:rPr lang="de-DE" dirty="0" smtClean="0"/>
                        <a:t>225 %</a:t>
                      </a:r>
                    </a:p>
                    <a:p>
                      <a:pPr algn="l"/>
                      <a:endParaRPr lang="de-DE" dirty="0"/>
                    </a:p>
                  </a:txBody>
                  <a:tcPr/>
                </a:tc>
              </a:tr>
              <a:tr h="370840">
                <a:tc>
                  <a:txBody>
                    <a:bodyPr/>
                    <a:lstStyle/>
                    <a:p>
                      <a:r>
                        <a:rPr lang="de-DE" dirty="0" smtClean="0"/>
                        <a:t>Mögliche </a:t>
                      </a:r>
                      <a:br>
                        <a:rPr lang="de-DE" dirty="0" smtClean="0"/>
                      </a:br>
                      <a:r>
                        <a:rPr lang="de-DE" dirty="0" smtClean="0"/>
                        <a:t>Mehrleistungen</a:t>
                      </a:r>
                      <a:endParaRPr lang="de-DE" dirty="0"/>
                    </a:p>
                  </a:txBody>
                  <a:tcPr/>
                </a:tc>
                <a:tc>
                  <a:txBody>
                    <a:bodyPr/>
                    <a:lstStyle/>
                    <a:p>
                      <a:pPr marL="285750" indent="-285750" algn="l">
                        <a:buClr>
                          <a:schemeClr val="tx2"/>
                        </a:buClr>
                        <a:buFont typeface="Wingdings" panose="05000000000000000000" pitchFamily="2" charset="2"/>
                        <a:buChar char="§"/>
                      </a:pPr>
                      <a:r>
                        <a:rPr lang="de-DE" dirty="0" smtClean="0"/>
                        <a:t>500 %</a:t>
                      </a:r>
                    </a:p>
                    <a:p>
                      <a:pPr marL="285750" indent="-285750" algn="l">
                        <a:buClr>
                          <a:schemeClr val="tx2"/>
                        </a:buClr>
                        <a:buFont typeface="Wingdings" panose="05000000000000000000" pitchFamily="2" charset="2"/>
                        <a:buChar char="§"/>
                      </a:pPr>
                      <a:r>
                        <a:rPr lang="de-DE" dirty="0" smtClean="0"/>
                        <a:t>1.000 %</a:t>
                      </a:r>
                      <a:endParaRPr lang="de-DE" dirty="0"/>
                    </a:p>
                  </a:txBody>
                  <a:tcPr anchor="ctr"/>
                </a:tc>
                <a:tc>
                  <a:txBody>
                    <a:bodyPr/>
                    <a:lstStyle/>
                    <a:p>
                      <a:pPr algn="ctr"/>
                      <a:r>
                        <a:rPr lang="de-DE" dirty="0" smtClean="0"/>
                        <a:t>x</a:t>
                      </a:r>
                      <a:endParaRPr lang="de-DE" dirty="0"/>
                    </a:p>
                  </a:txBody>
                  <a:tcPr anchor="ctr"/>
                </a:tc>
              </a:tr>
              <a:tr h="370840">
                <a:tc>
                  <a:txBody>
                    <a:bodyPr/>
                    <a:lstStyle/>
                    <a:p>
                      <a:r>
                        <a:rPr lang="de-DE" dirty="0" smtClean="0"/>
                        <a:t>Mögliche</a:t>
                      </a:r>
                      <a:r>
                        <a:rPr lang="de-DE" baseline="0" dirty="0" smtClean="0"/>
                        <a:t> </a:t>
                      </a:r>
                    </a:p>
                    <a:p>
                      <a:r>
                        <a:rPr lang="de-DE" baseline="0" dirty="0" smtClean="0"/>
                        <a:t>Gliedertaxen</a:t>
                      </a:r>
                      <a:endParaRPr lang="de-DE" dirty="0"/>
                    </a:p>
                  </a:txBody>
                  <a:tcPr/>
                </a:tc>
                <a:tc>
                  <a:txBody>
                    <a:bodyPr/>
                    <a:lstStyle/>
                    <a:p>
                      <a:pPr marL="285750" indent="-285750" algn="l">
                        <a:buClr>
                          <a:schemeClr val="tx2"/>
                        </a:buClr>
                        <a:buFont typeface="Wingdings" panose="05000000000000000000" pitchFamily="2" charset="2"/>
                        <a:buChar char="§"/>
                      </a:pPr>
                      <a:r>
                        <a:rPr lang="de-DE" i="1" dirty="0" err="1" smtClean="0"/>
                        <a:t>basis</a:t>
                      </a:r>
                      <a:endParaRPr lang="de-DE" i="1" dirty="0" smtClean="0"/>
                    </a:p>
                    <a:p>
                      <a:pPr marL="285750" indent="-285750" algn="l">
                        <a:buClr>
                          <a:schemeClr val="tx2"/>
                        </a:buClr>
                        <a:buFont typeface="Wingdings" panose="05000000000000000000" pitchFamily="2" charset="2"/>
                        <a:buChar char="§"/>
                      </a:pPr>
                      <a:r>
                        <a:rPr lang="de-DE" i="1" dirty="0" smtClean="0"/>
                        <a:t>plus</a:t>
                      </a:r>
                    </a:p>
                    <a:p>
                      <a:pPr marL="285750" indent="-285750" algn="l">
                        <a:buClr>
                          <a:schemeClr val="tx2"/>
                        </a:buClr>
                        <a:buFont typeface="Wingdings" panose="05000000000000000000" pitchFamily="2" charset="2"/>
                        <a:buChar char="§"/>
                      </a:pPr>
                      <a:r>
                        <a:rPr lang="de-DE" i="1" dirty="0" err="1" smtClean="0"/>
                        <a:t>max</a:t>
                      </a:r>
                      <a:r>
                        <a:rPr lang="de-DE" dirty="0" smtClean="0"/>
                        <a:t> (nur möglich bei Auswahl „ohne Progression“)</a:t>
                      </a:r>
                      <a:endParaRPr lang="de-DE" dirty="0"/>
                    </a:p>
                  </a:txBody>
                  <a:tcPr/>
                </a:tc>
                <a:tc>
                  <a:txBody>
                    <a:bodyPr/>
                    <a:lstStyle/>
                    <a:p>
                      <a:pPr marL="285750" indent="-285750" algn="l">
                        <a:buClr>
                          <a:schemeClr val="tx2"/>
                        </a:buClr>
                        <a:buFont typeface="Wingdings" panose="05000000000000000000" pitchFamily="2" charset="2"/>
                        <a:buChar char="§"/>
                      </a:pPr>
                      <a:r>
                        <a:rPr lang="de-DE" i="1" dirty="0" err="1" smtClean="0"/>
                        <a:t>basis</a:t>
                      </a:r>
                      <a:endParaRPr lang="de-DE" i="1" dirty="0" smtClean="0"/>
                    </a:p>
                    <a:p>
                      <a:pPr marL="285750" indent="-285750" algn="l">
                        <a:buClr>
                          <a:schemeClr val="tx2"/>
                        </a:buClr>
                        <a:buFont typeface="Wingdings" panose="05000000000000000000" pitchFamily="2" charset="2"/>
                        <a:buChar char="§"/>
                      </a:pPr>
                      <a:r>
                        <a:rPr lang="de-DE" i="1" dirty="0" smtClean="0"/>
                        <a:t>plus</a:t>
                      </a:r>
                    </a:p>
                    <a:p>
                      <a:pPr algn="l"/>
                      <a:endParaRPr lang="de-DE" dirty="0"/>
                    </a:p>
                  </a:txBody>
                  <a:tcPr/>
                </a:tc>
              </a:tr>
            </a:tbl>
          </a:graphicData>
        </a:graphic>
      </p:graphicFrame>
    </p:spTree>
    <p:extLst>
      <p:ext uri="{BB962C8B-B14F-4D97-AF65-F5344CB8AC3E}">
        <p14:creationId xmlns:p14="http://schemas.microsoft.com/office/powerpoint/2010/main" val="25142164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6</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3584989945"/>
              </p:ext>
            </p:extLst>
          </p:nvPr>
        </p:nvGraphicFramePr>
        <p:xfrm>
          <a:off x="525600" y="1268413"/>
          <a:ext cx="10610417" cy="3754120"/>
        </p:xfrm>
        <a:graphic>
          <a:graphicData uri="http://schemas.openxmlformats.org/drawingml/2006/table">
            <a:tbl>
              <a:tblPr firstRow="1" bandRow="1">
                <a:tableStyleId>{5C22544A-7EE6-4342-B048-85BDC9FD1C3A}</a:tableStyleId>
              </a:tblPr>
              <a:tblGrid>
                <a:gridCol w="2700338"/>
                <a:gridCol w="3726006"/>
                <a:gridCol w="4184073"/>
              </a:tblGrid>
              <a:tr h="370840">
                <a:tc>
                  <a:txBody>
                    <a:bodyPr/>
                    <a:lstStyle/>
                    <a:p>
                      <a:endParaRPr lang="de-DE" dirty="0"/>
                    </a:p>
                  </a:txBody>
                  <a:tcPr/>
                </a:tc>
                <a:tc>
                  <a:txBody>
                    <a:bodyPr/>
                    <a:lstStyle/>
                    <a:p>
                      <a:pPr algn="ctr"/>
                      <a:r>
                        <a:rPr lang="de-DE" dirty="0" smtClean="0"/>
                        <a:t>Altersgruppe 0 – 74</a:t>
                      </a:r>
                      <a:endParaRPr lang="de-DE" dirty="0"/>
                    </a:p>
                  </a:txBody>
                  <a:tcPr anchor="ctr"/>
                </a:tc>
                <a:tc>
                  <a:txBody>
                    <a:bodyPr/>
                    <a:lstStyle/>
                    <a:p>
                      <a:pPr algn="ctr"/>
                      <a:r>
                        <a:rPr lang="de-DE" dirty="0" smtClean="0"/>
                        <a:t>Altersgruppe ab</a:t>
                      </a:r>
                      <a:r>
                        <a:rPr lang="de-DE" baseline="0" dirty="0" smtClean="0"/>
                        <a:t> 75</a:t>
                      </a:r>
                      <a:endParaRPr lang="de-DE" dirty="0"/>
                    </a:p>
                  </a:txBody>
                  <a:tcPr anchor="ctr"/>
                </a:tc>
              </a:tr>
              <a:tr h="370840">
                <a:tc>
                  <a:txBody>
                    <a:bodyPr/>
                    <a:lstStyle/>
                    <a:p>
                      <a:r>
                        <a:rPr lang="de-DE" dirty="0" smtClean="0"/>
                        <a:t>Mögliche </a:t>
                      </a:r>
                      <a:br>
                        <a:rPr lang="de-DE" dirty="0" smtClean="0"/>
                      </a:br>
                      <a:r>
                        <a:rPr lang="de-DE" dirty="0" smtClean="0"/>
                        <a:t>Leistungsbeginne</a:t>
                      </a:r>
                      <a:endParaRPr lang="de-DE" dirty="0"/>
                    </a:p>
                  </a:txBody>
                  <a:tcPr/>
                </a:tc>
                <a:tc>
                  <a:txBody>
                    <a:bodyPr/>
                    <a:lstStyle/>
                    <a:p>
                      <a:pPr marL="285750" indent="-285750" algn="l">
                        <a:buClr>
                          <a:schemeClr val="tx2"/>
                        </a:buClr>
                        <a:buFont typeface="Wingdings" panose="05000000000000000000" pitchFamily="2" charset="2"/>
                        <a:buChar char="§"/>
                      </a:pPr>
                      <a:r>
                        <a:rPr lang="de-DE" dirty="0" smtClean="0"/>
                        <a:t>ab 1 %</a:t>
                      </a:r>
                    </a:p>
                    <a:p>
                      <a:pPr marL="285750" indent="-285750" algn="l">
                        <a:buClr>
                          <a:schemeClr val="tx2"/>
                        </a:buClr>
                        <a:buFont typeface="Wingdings" panose="05000000000000000000" pitchFamily="2" charset="2"/>
                        <a:buChar char="§"/>
                      </a:pPr>
                      <a:r>
                        <a:rPr lang="de-DE" dirty="0" smtClean="0"/>
                        <a:t>ab 25 %</a:t>
                      </a:r>
                    </a:p>
                    <a:p>
                      <a:pPr marL="285750" indent="-285750" algn="l">
                        <a:buClr>
                          <a:schemeClr val="tx2"/>
                        </a:buClr>
                        <a:buFont typeface="Wingdings" panose="05000000000000000000" pitchFamily="2" charset="2"/>
                        <a:buChar char="§"/>
                      </a:pPr>
                      <a:r>
                        <a:rPr lang="de-DE" dirty="0" smtClean="0"/>
                        <a:t>ab 50 %</a:t>
                      </a:r>
                    </a:p>
                  </a:txBody>
                  <a:tcPr/>
                </a:tc>
                <a:tc>
                  <a:txBody>
                    <a:bodyPr/>
                    <a:lstStyle/>
                    <a:p>
                      <a:pPr marL="285750" indent="-285750" algn="l">
                        <a:buClr>
                          <a:schemeClr val="tx2"/>
                        </a:buClr>
                        <a:buFont typeface="Wingdings" panose="05000000000000000000" pitchFamily="2" charset="2"/>
                        <a:buChar char="§"/>
                      </a:pPr>
                      <a:r>
                        <a:rPr lang="de-DE" dirty="0" smtClean="0"/>
                        <a:t>ab 25 %</a:t>
                      </a:r>
                      <a:endParaRPr lang="de-DE" dirty="0"/>
                    </a:p>
                  </a:txBody>
                  <a:tcPr/>
                </a:tc>
              </a:tr>
              <a:tr h="370840">
                <a:tc>
                  <a:txBody>
                    <a:bodyPr/>
                    <a:lstStyle/>
                    <a:p>
                      <a:r>
                        <a:rPr lang="de-DE" dirty="0" smtClean="0"/>
                        <a:t>Mögliche </a:t>
                      </a:r>
                      <a:br>
                        <a:rPr lang="de-DE" dirty="0" smtClean="0"/>
                      </a:br>
                      <a:r>
                        <a:rPr lang="de-DE" dirty="0" smtClean="0"/>
                        <a:t>Progressionen</a:t>
                      </a:r>
                      <a:endParaRPr lang="de-DE" dirty="0"/>
                    </a:p>
                  </a:txBody>
                  <a:tcPr/>
                </a:tc>
                <a:tc>
                  <a:txBody>
                    <a:bodyPr/>
                    <a:lstStyle/>
                    <a:p>
                      <a:pPr marL="0" indent="0" algn="ctr">
                        <a:buClr>
                          <a:schemeClr val="tx2"/>
                        </a:buClr>
                        <a:buFont typeface="Wingdings" panose="05000000000000000000" pitchFamily="2" charset="2"/>
                        <a:buNone/>
                      </a:pPr>
                      <a:r>
                        <a:rPr lang="de-DE" dirty="0" smtClean="0"/>
                        <a:t>x</a:t>
                      </a:r>
                    </a:p>
                  </a:txBody>
                  <a:tcPr anchor="ctr"/>
                </a:tc>
                <a:tc>
                  <a:txBody>
                    <a:bodyPr/>
                    <a:lstStyle/>
                    <a:p>
                      <a:pPr marL="285750" indent="-285750" algn="l">
                        <a:buClr>
                          <a:schemeClr val="tx2"/>
                        </a:buClr>
                        <a:buFont typeface="Wingdings" panose="05000000000000000000" pitchFamily="2" charset="2"/>
                        <a:buChar char="§"/>
                      </a:pPr>
                      <a:r>
                        <a:rPr lang="de-DE" dirty="0" smtClean="0"/>
                        <a:t>225 %</a:t>
                      </a:r>
                    </a:p>
                    <a:p>
                      <a:pPr algn="l"/>
                      <a:endParaRPr lang="de-DE" dirty="0"/>
                    </a:p>
                  </a:txBody>
                  <a:tcPr/>
                </a:tc>
              </a:tr>
              <a:tr h="370840">
                <a:tc>
                  <a:txBody>
                    <a:bodyPr/>
                    <a:lstStyle/>
                    <a:p>
                      <a:r>
                        <a:rPr lang="de-DE" dirty="0" smtClean="0"/>
                        <a:t>Mögliche </a:t>
                      </a:r>
                      <a:br>
                        <a:rPr lang="de-DE" dirty="0" smtClean="0"/>
                      </a:br>
                      <a:r>
                        <a:rPr lang="de-DE" dirty="0" smtClean="0"/>
                        <a:t>Mehrleistungen</a:t>
                      </a:r>
                      <a:endParaRPr lang="de-DE" dirty="0"/>
                    </a:p>
                  </a:txBody>
                  <a:tcPr/>
                </a:tc>
                <a:tc>
                  <a:txBody>
                    <a:bodyPr/>
                    <a:lstStyle/>
                    <a:p>
                      <a:pPr marL="285750" indent="-285750" algn="l">
                        <a:buClr>
                          <a:schemeClr val="tx2"/>
                        </a:buClr>
                        <a:buFont typeface="Wingdings" panose="05000000000000000000" pitchFamily="2" charset="2"/>
                        <a:buChar char="§"/>
                      </a:pPr>
                      <a:r>
                        <a:rPr lang="de-DE" dirty="0" smtClean="0"/>
                        <a:t>500 %</a:t>
                      </a:r>
                    </a:p>
                    <a:p>
                      <a:pPr marL="285750" indent="-285750" algn="l">
                        <a:buClr>
                          <a:schemeClr val="tx2"/>
                        </a:buClr>
                        <a:buFont typeface="Wingdings" panose="05000000000000000000" pitchFamily="2" charset="2"/>
                        <a:buChar char="§"/>
                      </a:pPr>
                      <a:r>
                        <a:rPr lang="de-DE" dirty="0" smtClean="0"/>
                        <a:t>1.000 %</a:t>
                      </a:r>
                      <a:endParaRPr lang="de-DE" dirty="0"/>
                    </a:p>
                  </a:txBody>
                  <a:tcPr anchor="ctr"/>
                </a:tc>
                <a:tc>
                  <a:txBody>
                    <a:bodyPr/>
                    <a:lstStyle/>
                    <a:p>
                      <a:pPr algn="ctr"/>
                      <a:r>
                        <a:rPr lang="de-DE" dirty="0" smtClean="0"/>
                        <a:t>x</a:t>
                      </a:r>
                      <a:endParaRPr lang="de-DE" dirty="0"/>
                    </a:p>
                  </a:txBody>
                  <a:tcPr anchor="ctr"/>
                </a:tc>
              </a:tr>
              <a:tr h="370840">
                <a:tc>
                  <a:txBody>
                    <a:bodyPr/>
                    <a:lstStyle/>
                    <a:p>
                      <a:r>
                        <a:rPr lang="de-DE" dirty="0" smtClean="0"/>
                        <a:t>Mögliche</a:t>
                      </a:r>
                      <a:r>
                        <a:rPr lang="de-DE" baseline="0" dirty="0" smtClean="0"/>
                        <a:t> </a:t>
                      </a:r>
                    </a:p>
                    <a:p>
                      <a:r>
                        <a:rPr lang="de-DE" baseline="0" dirty="0" smtClean="0"/>
                        <a:t>Gliedertaxen</a:t>
                      </a:r>
                      <a:endParaRPr lang="de-DE" dirty="0"/>
                    </a:p>
                  </a:txBody>
                  <a:tcPr/>
                </a:tc>
                <a:tc>
                  <a:txBody>
                    <a:bodyPr/>
                    <a:lstStyle/>
                    <a:p>
                      <a:pPr marL="285750" indent="-285750" algn="l">
                        <a:buClr>
                          <a:schemeClr val="tx2"/>
                        </a:buClr>
                        <a:buFont typeface="Wingdings" panose="05000000000000000000" pitchFamily="2" charset="2"/>
                        <a:buChar char="§"/>
                      </a:pPr>
                      <a:r>
                        <a:rPr lang="de-DE" i="1" dirty="0" err="1" smtClean="0"/>
                        <a:t>basis</a:t>
                      </a:r>
                      <a:endParaRPr lang="de-DE" i="1" dirty="0" smtClean="0"/>
                    </a:p>
                    <a:p>
                      <a:pPr marL="285750" indent="-285750" algn="l">
                        <a:buClr>
                          <a:schemeClr val="tx2"/>
                        </a:buClr>
                        <a:buFont typeface="Wingdings" panose="05000000000000000000" pitchFamily="2" charset="2"/>
                        <a:buChar char="§"/>
                      </a:pPr>
                      <a:r>
                        <a:rPr lang="de-DE" i="1" dirty="0" smtClean="0"/>
                        <a:t>plus</a:t>
                      </a:r>
                    </a:p>
                    <a:p>
                      <a:pPr marL="285750" indent="-285750" algn="l">
                        <a:buClr>
                          <a:schemeClr val="tx2"/>
                        </a:buClr>
                        <a:buFont typeface="Wingdings" panose="05000000000000000000" pitchFamily="2" charset="2"/>
                        <a:buChar char="§"/>
                      </a:pPr>
                      <a:r>
                        <a:rPr lang="de-DE" i="1" dirty="0" err="1" smtClean="0"/>
                        <a:t>max</a:t>
                      </a:r>
                      <a:r>
                        <a:rPr lang="de-DE" dirty="0" smtClean="0"/>
                        <a:t> (nur möglich bei Auswahl „ohne Progression“)</a:t>
                      </a:r>
                      <a:endParaRPr lang="de-DE" dirty="0"/>
                    </a:p>
                  </a:txBody>
                  <a:tcPr/>
                </a:tc>
                <a:tc>
                  <a:txBody>
                    <a:bodyPr/>
                    <a:lstStyle/>
                    <a:p>
                      <a:pPr marL="285750" indent="-285750" algn="l">
                        <a:buClr>
                          <a:schemeClr val="tx2"/>
                        </a:buClr>
                        <a:buFont typeface="Wingdings" panose="05000000000000000000" pitchFamily="2" charset="2"/>
                        <a:buChar char="§"/>
                      </a:pPr>
                      <a:r>
                        <a:rPr lang="de-DE" i="1" dirty="0" err="1" smtClean="0"/>
                        <a:t>basis</a:t>
                      </a:r>
                      <a:endParaRPr lang="de-DE" i="1" dirty="0" smtClean="0"/>
                    </a:p>
                    <a:p>
                      <a:pPr marL="285750" indent="-285750" algn="l">
                        <a:buClr>
                          <a:schemeClr val="tx2"/>
                        </a:buClr>
                        <a:buFont typeface="Wingdings" panose="05000000000000000000" pitchFamily="2" charset="2"/>
                        <a:buChar char="§"/>
                      </a:pPr>
                      <a:r>
                        <a:rPr lang="de-DE" i="1" dirty="0" smtClean="0"/>
                        <a:t>plus</a:t>
                      </a:r>
                    </a:p>
                    <a:p>
                      <a:pPr algn="l"/>
                      <a:endParaRPr lang="de-DE" dirty="0"/>
                    </a:p>
                  </a:txBody>
                  <a:tcPr/>
                </a:tc>
              </a:tr>
            </a:tbl>
          </a:graphicData>
        </a:graphic>
      </p:graphicFrame>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Hinausgeschobener Leistungsbeginn</a:t>
            </a:r>
            <a:endParaRPr lang="de-DE" dirty="0"/>
          </a:p>
        </p:txBody>
      </p:sp>
    </p:spTree>
    <p:extLst>
      <p:ext uri="{BB962C8B-B14F-4D97-AF65-F5344CB8AC3E}">
        <p14:creationId xmlns:p14="http://schemas.microsoft.com/office/powerpoint/2010/main" val="25047467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7</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1645289109"/>
              </p:ext>
            </p:extLst>
          </p:nvPr>
        </p:nvGraphicFramePr>
        <p:xfrm>
          <a:off x="525600" y="1268413"/>
          <a:ext cx="8903210" cy="2570480"/>
        </p:xfrm>
        <a:graphic>
          <a:graphicData uri="http://schemas.openxmlformats.org/drawingml/2006/table">
            <a:tbl>
              <a:tblPr firstRow="1" bandRow="1">
                <a:tableStyleId>{5C22544A-7EE6-4342-B048-85BDC9FD1C3A}</a:tableStyleId>
              </a:tblPr>
              <a:tblGrid>
                <a:gridCol w="3011927"/>
                <a:gridCol w="1634837"/>
                <a:gridCol w="1662545"/>
                <a:gridCol w="2593901"/>
              </a:tblGrid>
              <a:tr h="370840">
                <a:tc>
                  <a:txBody>
                    <a:bodyPr/>
                    <a:lstStyle/>
                    <a:p>
                      <a:endParaRPr lang="de-DE" dirty="0"/>
                    </a:p>
                  </a:txBody>
                  <a:tcPr/>
                </a:tc>
                <a:tc gridSpan="2">
                  <a:txBody>
                    <a:bodyPr/>
                    <a:lstStyle/>
                    <a:p>
                      <a:pPr algn="ctr"/>
                      <a:r>
                        <a:rPr lang="de-DE" dirty="0" smtClean="0"/>
                        <a:t>Leistung</a:t>
                      </a:r>
                      <a:endParaRPr lang="de-DE" dirty="0"/>
                    </a:p>
                  </a:txBody>
                  <a:tcPr anchor="ctr"/>
                </a:tc>
                <a:tc hMerge="1">
                  <a:txBody>
                    <a:bodyPr/>
                    <a:lstStyle/>
                    <a:p>
                      <a:endParaRPr lang="de-DE"/>
                    </a:p>
                  </a:txBody>
                  <a:tcPr/>
                </a:tc>
                <a:tc>
                  <a:txBody>
                    <a:bodyPr/>
                    <a:lstStyle/>
                    <a:p>
                      <a:pPr algn="ctr"/>
                      <a:r>
                        <a:rPr lang="de-DE" dirty="0" smtClean="0"/>
                        <a:t>Rentengarantie</a:t>
                      </a:r>
                      <a:endParaRPr lang="de-DE" dirty="0"/>
                    </a:p>
                  </a:txBody>
                  <a:tcPr anchor="ctr"/>
                </a:tc>
              </a:tr>
              <a:tr h="370840">
                <a:tc>
                  <a:txBody>
                    <a:bodyPr/>
                    <a:lstStyle/>
                    <a:p>
                      <a:r>
                        <a:rPr lang="de-DE" dirty="0" smtClean="0"/>
                        <a:t>WWK Unfallversicherung</a:t>
                      </a:r>
                      <a:endParaRPr lang="de-DE" dirty="0"/>
                    </a:p>
                  </a:txBody>
                  <a:tcPr anchor="ctr"/>
                </a:tc>
                <a:tc gridSpan="2">
                  <a:txBody>
                    <a:bodyPr/>
                    <a:lstStyle/>
                    <a:p>
                      <a:pPr marL="0" indent="0" algn="ctr">
                        <a:buClr>
                          <a:schemeClr val="tx2"/>
                        </a:buClr>
                        <a:buFont typeface="Wingdings" panose="05000000000000000000" pitchFamily="2" charset="2"/>
                        <a:buNone/>
                      </a:pPr>
                      <a:r>
                        <a:rPr lang="de-DE" dirty="0" smtClean="0"/>
                        <a:t>Leistung</a:t>
                      </a:r>
                      <a:r>
                        <a:rPr lang="de-DE" baseline="0" dirty="0" smtClean="0"/>
                        <a:t> ab 50 % Invalidität</a:t>
                      </a:r>
                      <a:endParaRPr lang="de-DE" dirty="0" smtClean="0"/>
                    </a:p>
                  </a:txBody>
                  <a:tcPr/>
                </a:tc>
                <a:tc hMerge="1">
                  <a:txBody>
                    <a:bodyPr/>
                    <a:lstStyle/>
                    <a:p>
                      <a:endParaRPr lang="de-DE"/>
                    </a:p>
                  </a:txBody>
                  <a:tcPr/>
                </a:tc>
                <a:tc>
                  <a:txBody>
                    <a:bodyPr/>
                    <a:lstStyle/>
                    <a:p>
                      <a:pPr marL="0" indent="0" algn="ctr">
                        <a:buClr>
                          <a:schemeClr val="tx2"/>
                        </a:buClr>
                        <a:buFont typeface="Wingdings" panose="05000000000000000000" pitchFamily="2" charset="2"/>
                        <a:buNone/>
                      </a:pPr>
                      <a:r>
                        <a:rPr lang="de-DE" dirty="0" smtClean="0"/>
                        <a:t>5</a:t>
                      </a:r>
                      <a:r>
                        <a:rPr lang="de-DE" baseline="0" dirty="0" smtClean="0"/>
                        <a:t> Jahre</a:t>
                      </a:r>
                      <a:endParaRPr lang="de-DE" dirty="0"/>
                    </a:p>
                  </a:txBody>
                  <a:tcPr anchor="ctr"/>
                </a:tc>
              </a:tr>
              <a:tr h="185420">
                <a:tc rowSpan="5">
                  <a:txBody>
                    <a:bodyPr/>
                    <a:lstStyle/>
                    <a:p>
                      <a:r>
                        <a:rPr lang="de-DE" dirty="0" smtClean="0"/>
                        <a:t>WWK Unfallversicherung </a:t>
                      </a:r>
                      <a:r>
                        <a:rPr lang="de-DE" b="0" i="1" dirty="0" smtClean="0"/>
                        <a:t>plus</a:t>
                      </a:r>
                      <a:endParaRPr lang="de-DE" b="0" i="1" dirty="0"/>
                    </a:p>
                  </a:txBody>
                  <a:tcPr anchor="ctr">
                    <a:solidFill>
                      <a:srgbClr val="CBDBCE"/>
                    </a:solidFill>
                  </a:tcPr>
                </a:tc>
                <a:tc gridSpan="2">
                  <a:txBody>
                    <a:bodyPr/>
                    <a:lstStyle/>
                    <a:p>
                      <a:pPr marL="0" indent="0" algn="ctr">
                        <a:buClr>
                          <a:schemeClr val="tx2"/>
                        </a:buClr>
                        <a:buFont typeface="Wingdings" panose="05000000000000000000" pitchFamily="2" charset="2"/>
                        <a:buNone/>
                      </a:pPr>
                      <a:r>
                        <a:rPr lang="de-DE" dirty="0" smtClean="0"/>
                        <a:t>Progressive</a:t>
                      </a:r>
                      <a:r>
                        <a:rPr lang="de-DE" baseline="0" dirty="0" smtClean="0"/>
                        <a:t> Leistung</a:t>
                      </a:r>
                      <a:endParaRPr lang="de-DE" dirty="0" smtClean="0"/>
                    </a:p>
                  </a:txBody>
                  <a:tcPr anchor="ctr">
                    <a:solidFill>
                      <a:srgbClr val="CBDBCE"/>
                    </a:solidFill>
                  </a:tcPr>
                </a:tc>
                <a:tc hMerge="1">
                  <a:txBody>
                    <a:bodyPr/>
                    <a:lstStyle/>
                    <a:p>
                      <a:endParaRPr lang="de-DE"/>
                    </a:p>
                  </a:txBody>
                  <a:tcPr/>
                </a:tc>
                <a:tc rowSpan="5">
                  <a:txBody>
                    <a:bodyPr/>
                    <a:lstStyle/>
                    <a:p>
                      <a:pPr algn="ctr"/>
                      <a:r>
                        <a:rPr lang="de-DE" dirty="0" smtClean="0"/>
                        <a:t>10</a:t>
                      </a:r>
                      <a:r>
                        <a:rPr lang="de-DE" baseline="0" dirty="0" smtClean="0"/>
                        <a:t> Jahre</a:t>
                      </a:r>
                      <a:endParaRPr lang="de-DE" dirty="0"/>
                    </a:p>
                  </a:txBody>
                  <a:tcPr anchor="ctr">
                    <a:solidFill>
                      <a:srgbClr val="CBDBCE"/>
                    </a:solidFill>
                  </a:tcPr>
                </a:tc>
              </a:tr>
              <a:tr h="121920">
                <a:tc vMerge="1">
                  <a:txBody>
                    <a:bodyPr/>
                    <a:lstStyle/>
                    <a:p>
                      <a:endParaRPr lang="de-DE"/>
                    </a:p>
                  </a:txBody>
                  <a:tcPr/>
                </a:tc>
                <a:tc>
                  <a:txBody>
                    <a:bodyPr/>
                    <a:lstStyle/>
                    <a:p>
                      <a:pPr marL="0" indent="0" algn="ctr">
                        <a:buClr>
                          <a:schemeClr val="tx2"/>
                        </a:buClr>
                        <a:buFont typeface="Wingdings" panose="05000000000000000000" pitchFamily="2" charset="2"/>
                        <a:buNone/>
                      </a:pPr>
                      <a:r>
                        <a:rPr lang="de-DE" dirty="0" err="1" smtClean="0"/>
                        <a:t>Inv</a:t>
                      </a:r>
                      <a:r>
                        <a:rPr lang="de-DE" dirty="0" smtClean="0"/>
                        <a:t>.-Grad</a:t>
                      </a:r>
                    </a:p>
                  </a:txBody>
                  <a:tcPr anchor="ctr">
                    <a:solidFill>
                      <a:srgbClr val="E7EEE8"/>
                    </a:solidFill>
                  </a:tcPr>
                </a:tc>
                <a:tc>
                  <a:txBody>
                    <a:bodyPr/>
                    <a:lstStyle/>
                    <a:p>
                      <a:pPr marL="0" indent="0" algn="ctr">
                        <a:buClr>
                          <a:schemeClr val="tx2"/>
                        </a:buClr>
                        <a:buFont typeface="Wingdings" panose="05000000000000000000" pitchFamily="2" charset="2"/>
                        <a:buNone/>
                      </a:pPr>
                      <a:r>
                        <a:rPr lang="de-DE" dirty="0" smtClean="0"/>
                        <a:t>Unfallrente</a:t>
                      </a:r>
                    </a:p>
                  </a:txBody>
                  <a:tcPr anchor="ctr">
                    <a:solidFill>
                      <a:srgbClr val="E7EEE8"/>
                    </a:solidFill>
                  </a:tcPr>
                </a:tc>
                <a:tc vMerge="1">
                  <a:txBody>
                    <a:bodyPr/>
                    <a:lstStyle/>
                    <a:p>
                      <a:endParaRPr lang="de-DE"/>
                    </a:p>
                  </a:txBody>
                  <a:tcPr/>
                </a:tc>
              </a:tr>
              <a:tr h="243840">
                <a:tc vMerge="1">
                  <a:txBody>
                    <a:bodyPr/>
                    <a:lstStyle/>
                    <a:p>
                      <a:endParaRPr lang="de-DE"/>
                    </a:p>
                  </a:txBody>
                  <a:tcPr/>
                </a:tc>
                <a:tc>
                  <a:txBody>
                    <a:bodyPr/>
                    <a:lstStyle/>
                    <a:p>
                      <a:pPr marL="0" indent="0" algn="ctr">
                        <a:buClr>
                          <a:schemeClr val="tx2"/>
                        </a:buClr>
                        <a:buFont typeface="Wingdings" panose="05000000000000000000" pitchFamily="2" charset="2"/>
                        <a:buNone/>
                      </a:pPr>
                      <a:r>
                        <a:rPr lang="de-DE" dirty="0" smtClean="0"/>
                        <a:t>ab 35 %</a:t>
                      </a:r>
                    </a:p>
                  </a:txBody>
                  <a:tcPr anchor="ctr">
                    <a:solidFill>
                      <a:srgbClr val="E7EEE8"/>
                    </a:solidFill>
                  </a:tcPr>
                </a:tc>
                <a:tc>
                  <a:txBody>
                    <a:bodyPr/>
                    <a:lstStyle/>
                    <a:p>
                      <a:pPr marL="0" indent="0" algn="ctr">
                        <a:buClr>
                          <a:schemeClr val="tx2"/>
                        </a:buClr>
                        <a:buFont typeface="Wingdings" panose="05000000000000000000" pitchFamily="2" charset="2"/>
                        <a:buNone/>
                      </a:pPr>
                      <a:r>
                        <a:rPr lang="de-DE" dirty="0" smtClean="0"/>
                        <a:t>50 % der VS</a:t>
                      </a:r>
                    </a:p>
                  </a:txBody>
                  <a:tcPr anchor="ctr">
                    <a:solidFill>
                      <a:srgbClr val="E7EEE8"/>
                    </a:solidFill>
                  </a:tcPr>
                </a:tc>
                <a:tc vMerge="1">
                  <a:txBody>
                    <a:bodyPr/>
                    <a:lstStyle/>
                    <a:p>
                      <a:endParaRPr lang="de-DE"/>
                    </a:p>
                  </a:txBody>
                  <a:tcPr/>
                </a:tc>
              </a:tr>
              <a:tr h="121920">
                <a:tc vMerge="1">
                  <a:txBody>
                    <a:bodyPr/>
                    <a:lstStyle/>
                    <a:p>
                      <a:endParaRPr lang="de-DE"/>
                    </a:p>
                  </a:txBody>
                  <a:tcPr/>
                </a:tc>
                <a:tc>
                  <a:txBody>
                    <a:bodyPr/>
                    <a:lstStyle/>
                    <a:p>
                      <a:pPr marL="0" indent="0" algn="ctr">
                        <a:buClr>
                          <a:schemeClr val="tx2"/>
                        </a:buClr>
                        <a:buFont typeface="Wingdings" panose="05000000000000000000" pitchFamily="2" charset="2"/>
                        <a:buNone/>
                      </a:pPr>
                      <a:r>
                        <a:rPr lang="de-DE" dirty="0" smtClean="0"/>
                        <a:t>ab 50 %</a:t>
                      </a:r>
                    </a:p>
                  </a:txBody>
                  <a:tcPr anchor="ctr">
                    <a:solidFill>
                      <a:srgbClr val="E7EEE8"/>
                    </a:solidFill>
                  </a:tcPr>
                </a:tc>
                <a:tc>
                  <a:txBody>
                    <a:bodyPr/>
                    <a:lstStyle/>
                    <a:p>
                      <a:pPr marL="0" indent="0" algn="ctr">
                        <a:buClr>
                          <a:schemeClr val="tx2"/>
                        </a:buClr>
                        <a:buFont typeface="Wingdings" panose="05000000000000000000" pitchFamily="2" charset="2"/>
                        <a:buNone/>
                      </a:pPr>
                      <a:r>
                        <a:rPr lang="de-DE" dirty="0" smtClean="0"/>
                        <a:t>100</a:t>
                      </a:r>
                      <a:r>
                        <a:rPr lang="de-DE" baseline="0" dirty="0" smtClean="0"/>
                        <a:t> % der VS</a:t>
                      </a:r>
                      <a:endParaRPr lang="de-DE" dirty="0" smtClean="0"/>
                    </a:p>
                  </a:txBody>
                  <a:tcPr anchor="ctr">
                    <a:solidFill>
                      <a:srgbClr val="E7EEE8"/>
                    </a:solidFill>
                  </a:tcPr>
                </a:tc>
                <a:tc vMerge="1">
                  <a:txBody>
                    <a:bodyPr/>
                    <a:lstStyle/>
                    <a:p>
                      <a:endParaRPr lang="de-DE"/>
                    </a:p>
                  </a:txBody>
                  <a:tcPr/>
                </a:tc>
              </a:tr>
              <a:tr h="185420">
                <a:tc vMerge="1">
                  <a:txBody>
                    <a:bodyPr/>
                    <a:lstStyle/>
                    <a:p>
                      <a:endParaRPr lang="de-DE" b="0" i="1" dirty="0"/>
                    </a:p>
                  </a:txBody>
                  <a:tcPr/>
                </a:tc>
                <a:tc>
                  <a:txBody>
                    <a:bodyPr/>
                    <a:lstStyle/>
                    <a:p>
                      <a:pPr marL="0" indent="0" algn="ctr">
                        <a:buClr>
                          <a:schemeClr val="tx2"/>
                        </a:buClr>
                        <a:buFont typeface="Wingdings" panose="05000000000000000000" pitchFamily="2" charset="2"/>
                        <a:buNone/>
                      </a:pPr>
                      <a:r>
                        <a:rPr lang="de-DE" dirty="0" smtClean="0"/>
                        <a:t>ab 90 %</a:t>
                      </a:r>
                    </a:p>
                  </a:txBody>
                  <a:tcPr anchor="ctr">
                    <a:solidFill>
                      <a:srgbClr val="E7EEE8"/>
                    </a:solidFill>
                  </a:tcPr>
                </a:tc>
                <a:tc>
                  <a:txBody>
                    <a:bodyPr/>
                    <a:lstStyle/>
                    <a:p>
                      <a:pPr marL="0" indent="0" algn="ctr">
                        <a:buClr>
                          <a:schemeClr val="tx2"/>
                        </a:buClr>
                        <a:buFont typeface="Wingdings" panose="05000000000000000000" pitchFamily="2" charset="2"/>
                        <a:buNone/>
                      </a:pPr>
                      <a:r>
                        <a:rPr lang="de-DE" dirty="0" smtClean="0"/>
                        <a:t>150 % der VS</a:t>
                      </a:r>
                    </a:p>
                  </a:txBody>
                  <a:tcPr anchor="ctr">
                    <a:solidFill>
                      <a:srgbClr val="E7EEE8"/>
                    </a:solidFill>
                  </a:tcPr>
                </a:tc>
                <a:tc vMerge="1">
                  <a:txBody>
                    <a:bodyPr/>
                    <a:lstStyle/>
                    <a:p>
                      <a:pPr algn="l"/>
                      <a:endParaRPr lang="de-DE" dirty="0"/>
                    </a:p>
                  </a:txBody>
                  <a:tcPr/>
                </a:tc>
              </a:tr>
            </a:tbl>
          </a:graphicData>
        </a:graphic>
      </p:graphicFrame>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Rentenleistung</a:t>
            </a:r>
            <a:endParaRPr lang="de-DE" dirty="0"/>
          </a:p>
        </p:txBody>
      </p:sp>
    </p:spTree>
    <p:extLst>
      <p:ext uri="{BB962C8B-B14F-4D97-AF65-F5344CB8AC3E}">
        <p14:creationId xmlns:p14="http://schemas.microsoft.com/office/powerpoint/2010/main" val="39917430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8</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Produktstruktur</a:t>
            </a:r>
            <a:endParaRPr lang="de-DE" dirty="0"/>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2391409256"/>
              </p:ext>
            </p:extLst>
          </p:nvPr>
        </p:nvGraphicFramePr>
        <p:xfrm>
          <a:off x="525600" y="1268413"/>
          <a:ext cx="11112217" cy="3235960"/>
        </p:xfrm>
        <a:graphic>
          <a:graphicData uri="http://schemas.openxmlformats.org/drawingml/2006/table">
            <a:tbl>
              <a:tblPr firstRow="1" bandRow="1">
                <a:tableStyleId>{5C22544A-7EE6-4342-B048-85BDC9FD1C3A}</a:tableStyleId>
              </a:tblPr>
              <a:tblGrid>
                <a:gridCol w="1831695"/>
                <a:gridCol w="1301800"/>
                <a:gridCol w="969223"/>
                <a:gridCol w="331609"/>
                <a:gridCol w="713632"/>
                <a:gridCol w="503616"/>
                <a:gridCol w="589136"/>
                <a:gridCol w="1306271"/>
                <a:gridCol w="812717"/>
                <a:gridCol w="1368315"/>
                <a:gridCol w="1384203"/>
              </a:tblGrid>
              <a:tr h="370840">
                <a:tc>
                  <a:txBody>
                    <a:bodyPr/>
                    <a:lstStyle/>
                    <a:p>
                      <a:pPr algn="ctr"/>
                      <a:endParaRPr lang="de-DE" sz="1800" dirty="0"/>
                    </a:p>
                  </a:txBody>
                  <a:tcPr anchor="ctr">
                    <a:solidFill>
                      <a:schemeClr val="bg1">
                        <a:lumMod val="85000"/>
                      </a:schemeClr>
                    </a:solidFill>
                  </a:tcPr>
                </a:tc>
                <a:tc gridSpan="3">
                  <a:txBody>
                    <a:bodyPr/>
                    <a:lstStyle/>
                    <a:p>
                      <a:pPr algn="ctr"/>
                      <a:r>
                        <a:rPr lang="de-DE" sz="1800" dirty="0" smtClean="0"/>
                        <a:t>WWK</a:t>
                      </a:r>
                      <a:r>
                        <a:rPr lang="de-DE" sz="1800" baseline="0" dirty="0" smtClean="0"/>
                        <a:t> Unfallversicherung</a:t>
                      </a:r>
                      <a:endParaRPr lang="de-DE" sz="1800" dirty="0"/>
                    </a:p>
                  </a:txBody>
                  <a:tcPr anchor="ctr"/>
                </a:tc>
                <a:tc hMerge="1">
                  <a:txBody>
                    <a:bodyPr/>
                    <a:lstStyle/>
                    <a:p>
                      <a:endParaRPr lang="de-DE"/>
                    </a:p>
                  </a:txBody>
                  <a:tcPr/>
                </a:tc>
                <a:tc hMerge="1">
                  <a:txBody>
                    <a:bodyPr/>
                    <a:lstStyle/>
                    <a:p>
                      <a:endParaRPr lang="de-DE"/>
                    </a:p>
                  </a:txBody>
                  <a:tcPr/>
                </a:tc>
                <a:tc gridSpan="4">
                  <a:txBody>
                    <a:bodyPr/>
                    <a:lstStyle/>
                    <a:p>
                      <a:pPr algn="ctr"/>
                      <a:r>
                        <a:rPr lang="de-DE" sz="1800" dirty="0" smtClean="0"/>
                        <a:t>WWK Unfallversicherung </a:t>
                      </a:r>
                      <a:r>
                        <a:rPr lang="de-DE" sz="1800" i="1" dirty="0" smtClean="0"/>
                        <a:t>plus</a:t>
                      </a:r>
                      <a:endParaRPr lang="de-DE" sz="1800" i="1" dirty="0"/>
                    </a:p>
                  </a:txBody>
                  <a:tcPr anchor="ctr"/>
                </a:tc>
                <a:tc hMerge="1">
                  <a:txBody>
                    <a:bodyPr/>
                    <a:lstStyle/>
                    <a:p>
                      <a:endParaRPr lang="de-DE"/>
                    </a:p>
                  </a:txBody>
                  <a:tcPr/>
                </a:tc>
                <a:tc hMerge="1">
                  <a:txBody>
                    <a:bodyPr/>
                    <a:lstStyle/>
                    <a:p>
                      <a:endParaRPr lang="de-DE"/>
                    </a:p>
                  </a:txBody>
                  <a:tcPr/>
                </a:tc>
                <a:tc hMerge="1">
                  <a:txBody>
                    <a:bodyPr/>
                    <a:lstStyle/>
                    <a:p>
                      <a:endParaRPr lang="de-DE"/>
                    </a:p>
                  </a:txBody>
                  <a:tcPr/>
                </a:tc>
                <a:tc gridSpan="3">
                  <a:txBody>
                    <a:bodyPr/>
                    <a:lstStyle/>
                    <a:p>
                      <a:pPr algn="ctr"/>
                      <a:r>
                        <a:rPr lang="de-DE" sz="1800" dirty="0" smtClean="0"/>
                        <a:t>WWK Unfallversicherung </a:t>
                      </a:r>
                      <a:r>
                        <a:rPr lang="de-DE" sz="1800" i="1" dirty="0" smtClean="0"/>
                        <a:t>plus</a:t>
                      </a:r>
                      <a:r>
                        <a:rPr lang="de-DE" sz="1800" dirty="0" smtClean="0"/>
                        <a:t> </a:t>
                      </a:r>
                      <a:r>
                        <a:rPr lang="de-DE" sz="1800" dirty="0" err="1" smtClean="0"/>
                        <a:t>Xtra</a:t>
                      </a:r>
                      <a:endParaRPr lang="de-DE" sz="1800" dirty="0"/>
                    </a:p>
                  </a:txBody>
                  <a:tcPr anchor="ctr"/>
                </a:tc>
                <a:tc hMerge="1">
                  <a:txBody>
                    <a:bodyPr/>
                    <a:lstStyle/>
                    <a:p>
                      <a:endParaRPr lang="de-DE"/>
                    </a:p>
                  </a:txBody>
                  <a:tcPr/>
                </a:tc>
                <a:tc hMerge="1">
                  <a:txBody>
                    <a:bodyPr/>
                    <a:lstStyle/>
                    <a:p>
                      <a:endParaRPr lang="de-DE"/>
                    </a:p>
                  </a:txBody>
                  <a:tcPr/>
                </a:tc>
              </a:tr>
              <a:tr h="370840">
                <a:tc>
                  <a:txBody>
                    <a:bodyPr/>
                    <a:lstStyle/>
                    <a:p>
                      <a:pPr algn="ctr"/>
                      <a:r>
                        <a:rPr lang="de-DE" sz="1800" dirty="0" smtClean="0"/>
                        <a:t>Leistungsarten</a:t>
                      </a:r>
                      <a:endParaRPr lang="de-DE" sz="1800" dirty="0"/>
                    </a:p>
                  </a:txBody>
                  <a:tcPr anchor="ctr">
                    <a:solidFill>
                      <a:schemeClr val="bg1">
                        <a:lumMod val="85000"/>
                      </a:schemeClr>
                    </a:solidFill>
                  </a:tcPr>
                </a:tc>
                <a:tc>
                  <a:txBody>
                    <a:bodyPr/>
                    <a:lstStyle/>
                    <a:p>
                      <a:pPr algn="ctr"/>
                      <a:r>
                        <a:rPr lang="de-DE" sz="1800" dirty="0" smtClean="0"/>
                        <a:t>Invaliditäts-leistung</a:t>
                      </a:r>
                      <a:endParaRPr lang="de-DE" sz="1800" dirty="0"/>
                    </a:p>
                  </a:txBody>
                  <a:tcPr anchor="ctr">
                    <a:solidFill>
                      <a:schemeClr val="accent5"/>
                    </a:solidFill>
                  </a:tcPr>
                </a:tc>
                <a:tc>
                  <a:txBody>
                    <a:bodyPr/>
                    <a:lstStyle/>
                    <a:p>
                      <a:pPr algn="ctr"/>
                      <a:r>
                        <a:rPr lang="de-DE" sz="1800" dirty="0" smtClean="0"/>
                        <a:t>Unfall-rente</a:t>
                      </a:r>
                      <a:endParaRPr lang="de-DE" sz="1800" dirty="0"/>
                    </a:p>
                  </a:txBody>
                  <a:tcPr anchor="ctr">
                    <a:solidFill>
                      <a:schemeClr val="accent5"/>
                    </a:solidFill>
                  </a:tcPr>
                </a:tc>
                <a:tc gridSpan="2">
                  <a:txBody>
                    <a:bodyPr/>
                    <a:lstStyle/>
                    <a:p>
                      <a:pPr algn="ctr"/>
                      <a:r>
                        <a:rPr lang="de-DE" sz="1800" dirty="0" smtClean="0"/>
                        <a:t>UKT/GG</a:t>
                      </a:r>
                      <a:endParaRPr lang="de-DE" sz="1800" dirty="0"/>
                    </a:p>
                  </a:txBody>
                  <a:tcPr anchor="ctr">
                    <a:solidFill>
                      <a:schemeClr val="accent5"/>
                    </a:solidFill>
                  </a:tcPr>
                </a:tc>
                <a:tc hMerge="1">
                  <a:txBody>
                    <a:bodyPr/>
                    <a:lstStyle/>
                    <a:p>
                      <a:endParaRPr lang="de-DE" sz="1400" dirty="0"/>
                    </a:p>
                  </a:txBody>
                  <a:tcPr/>
                </a:tc>
                <a:tc>
                  <a:txBody>
                    <a:bodyPr/>
                    <a:lstStyle/>
                    <a:p>
                      <a:pPr algn="ctr"/>
                      <a:r>
                        <a:rPr lang="de-DE" sz="1800" dirty="0" smtClean="0"/>
                        <a:t>TG</a:t>
                      </a:r>
                      <a:endParaRPr lang="de-DE" sz="1800" dirty="0"/>
                    </a:p>
                  </a:txBody>
                  <a:tcPr anchor="ctr">
                    <a:solidFill>
                      <a:schemeClr val="accent5"/>
                    </a:solidFill>
                  </a:tcPr>
                </a:tc>
                <a:tc>
                  <a:txBody>
                    <a:bodyPr/>
                    <a:lstStyle/>
                    <a:p>
                      <a:pPr algn="ctr"/>
                      <a:r>
                        <a:rPr lang="de-DE" sz="1800" dirty="0" smtClean="0"/>
                        <a:t>Tod</a:t>
                      </a:r>
                      <a:endParaRPr lang="de-DE" sz="1800" dirty="0"/>
                    </a:p>
                  </a:txBody>
                  <a:tcPr anchor="ctr">
                    <a:solidFill>
                      <a:schemeClr val="accent5"/>
                    </a:solidFill>
                  </a:tcPr>
                </a:tc>
                <a:tc gridSpan="2">
                  <a:txBody>
                    <a:bodyPr/>
                    <a:lstStyle/>
                    <a:p>
                      <a:pPr algn="ctr"/>
                      <a:r>
                        <a:rPr lang="de-DE" sz="1800" dirty="0" smtClean="0"/>
                        <a:t>Übergangsleistung/</a:t>
                      </a:r>
                      <a:br>
                        <a:rPr lang="de-DE" sz="1800" dirty="0" smtClean="0"/>
                      </a:br>
                      <a:r>
                        <a:rPr lang="de-DE" sz="1800" dirty="0" smtClean="0"/>
                        <a:t>Sofortleistung</a:t>
                      </a:r>
                      <a:endParaRPr lang="de-DE" sz="1800" dirty="0"/>
                    </a:p>
                  </a:txBody>
                  <a:tcPr anchor="ctr">
                    <a:solidFill>
                      <a:schemeClr val="accent5"/>
                    </a:solidFill>
                  </a:tcPr>
                </a:tc>
                <a:tc hMerge="1">
                  <a:txBody>
                    <a:bodyPr/>
                    <a:lstStyle/>
                    <a:p>
                      <a:endParaRPr lang="de-DE"/>
                    </a:p>
                  </a:txBody>
                  <a:tcPr/>
                </a:tc>
                <a:tc>
                  <a:txBody>
                    <a:bodyPr/>
                    <a:lstStyle/>
                    <a:p>
                      <a:pPr algn="ctr"/>
                      <a:r>
                        <a:rPr lang="de-DE" sz="1800" dirty="0" smtClean="0"/>
                        <a:t>Schmerzens-geld</a:t>
                      </a:r>
                      <a:endParaRPr lang="de-DE" sz="1800" dirty="0"/>
                    </a:p>
                  </a:txBody>
                  <a:tcPr anchor="ctr">
                    <a:solidFill>
                      <a:schemeClr val="accent5"/>
                    </a:solidFill>
                  </a:tcPr>
                </a:tc>
                <a:tc>
                  <a:txBody>
                    <a:bodyPr/>
                    <a:lstStyle/>
                    <a:p>
                      <a:pPr algn="ctr"/>
                      <a:r>
                        <a:rPr lang="de-DE" sz="1800" dirty="0" smtClean="0"/>
                        <a:t>Schwere Krankheiten</a:t>
                      </a:r>
                      <a:endParaRPr lang="de-DE" sz="1800" dirty="0"/>
                    </a:p>
                  </a:txBody>
                  <a:tcPr anchor="ctr">
                    <a:solidFill>
                      <a:schemeClr val="accent5"/>
                    </a:solidFill>
                  </a:tcPr>
                </a:tc>
              </a:tr>
              <a:tr h="370840">
                <a:tc rowSpan="6">
                  <a:txBody>
                    <a:bodyPr/>
                    <a:lstStyle/>
                    <a:p>
                      <a:pPr algn="ctr"/>
                      <a:r>
                        <a:rPr lang="de-DE" sz="1800" dirty="0" smtClean="0"/>
                        <a:t>Zusatzoptionen</a:t>
                      </a:r>
                      <a:endParaRPr lang="de-DE" sz="1800" dirty="0"/>
                    </a:p>
                  </a:txBody>
                  <a:tcPr anchor="ctr">
                    <a:solidFill>
                      <a:schemeClr val="bg1">
                        <a:lumMod val="85000"/>
                      </a:schemeClr>
                    </a:solidFill>
                  </a:tcPr>
                </a:tc>
                <a:tc gridSpan="10">
                  <a:txBody>
                    <a:bodyPr/>
                    <a:lstStyle/>
                    <a:p>
                      <a:pPr algn="ctr"/>
                      <a:r>
                        <a:rPr lang="de-DE" sz="1800" dirty="0" smtClean="0"/>
                        <a:t>Unfallschutzbrief</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r h="370840">
                <a:tc vMerge="1">
                  <a:txBody>
                    <a:bodyPr/>
                    <a:lstStyle/>
                    <a:p>
                      <a:pPr algn="ctr"/>
                      <a:endParaRPr lang="de-DE" sz="1400" dirty="0"/>
                    </a:p>
                  </a:txBody>
                  <a:tcPr anchor="ctr">
                    <a:solidFill>
                      <a:schemeClr val="bg1">
                        <a:lumMod val="85000"/>
                      </a:schemeClr>
                    </a:solidFill>
                  </a:tcPr>
                </a:tc>
                <a:tc gridSpan="10">
                  <a:txBody>
                    <a:bodyPr/>
                    <a:lstStyle/>
                    <a:p>
                      <a:pPr algn="ctr"/>
                      <a:r>
                        <a:rPr lang="de-DE" sz="1800" dirty="0" smtClean="0"/>
                        <a:t>Gliedertaxe </a:t>
                      </a:r>
                      <a:r>
                        <a:rPr lang="de-DE" sz="1800" i="1" dirty="0" err="1" smtClean="0"/>
                        <a:t>basis</a:t>
                      </a:r>
                      <a:r>
                        <a:rPr lang="de-DE" sz="1800" dirty="0" smtClean="0"/>
                        <a:t> / </a:t>
                      </a:r>
                      <a:r>
                        <a:rPr lang="de-DE" sz="1800" i="1" dirty="0" smtClean="0"/>
                        <a:t>plus</a:t>
                      </a:r>
                      <a:r>
                        <a:rPr lang="de-DE" sz="1800" dirty="0" smtClean="0"/>
                        <a:t> / </a:t>
                      </a:r>
                      <a:r>
                        <a:rPr lang="de-DE" sz="1800" i="1" dirty="0" err="1" smtClean="0"/>
                        <a:t>max</a:t>
                      </a:r>
                      <a:endParaRPr lang="de-DE" sz="1800" i="1" dirty="0"/>
                    </a:p>
                  </a:txBody>
                  <a:tcPr anchor="ctr"/>
                </a:tc>
                <a:tc hMerge="1">
                  <a:txBody>
                    <a:bodyPr/>
                    <a:lstStyle/>
                    <a:p>
                      <a:endParaRPr lang="de-DE"/>
                    </a:p>
                  </a:txBody>
                  <a:tcPr/>
                </a:tc>
                <a:tc hMerge="1">
                  <a:txBody>
                    <a:bodyPr/>
                    <a:lstStyle/>
                    <a:p>
                      <a:endParaRPr lang="de-DE"/>
                    </a:p>
                  </a:txBody>
                  <a:tcPr/>
                </a:tc>
                <a:tc hMerge="1">
                  <a:txBody>
                    <a:bodyPr/>
                    <a:lstStyle/>
                    <a:p>
                      <a:endParaRPr lang="de-DE" sz="1400"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r h="370840">
                <a:tc vMerge="1">
                  <a:txBody>
                    <a:bodyPr/>
                    <a:lstStyle/>
                    <a:p>
                      <a:pPr algn="ctr"/>
                      <a:endParaRPr lang="de-DE" sz="1400" dirty="0"/>
                    </a:p>
                  </a:txBody>
                  <a:tcPr anchor="ctr">
                    <a:solidFill>
                      <a:schemeClr val="bg1">
                        <a:lumMod val="85000"/>
                      </a:schemeClr>
                    </a:solidFill>
                  </a:tcPr>
                </a:tc>
                <a:tc gridSpan="10">
                  <a:txBody>
                    <a:bodyPr/>
                    <a:lstStyle/>
                    <a:p>
                      <a:pPr algn="ctr"/>
                      <a:r>
                        <a:rPr lang="de-DE" sz="1800" dirty="0" smtClean="0"/>
                        <a:t>Progressionen 225</a:t>
                      </a:r>
                      <a:r>
                        <a:rPr lang="de-DE" sz="1800" baseline="0" dirty="0" smtClean="0"/>
                        <a:t> %, 350 %, 600 %, ohne Progression</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sz="1400"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r h="370840">
                <a:tc vMerge="1">
                  <a:txBody>
                    <a:bodyPr/>
                    <a:lstStyle/>
                    <a:p>
                      <a:pPr algn="ctr"/>
                      <a:endParaRPr lang="de-DE" sz="1400" dirty="0"/>
                    </a:p>
                  </a:txBody>
                  <a:tcPr anchor="ctr">
                    <a:solidFill>
                      <a:schemeClr val="bg1">
                        <a:lumMod val="85000"/>
                      </a:schemeClr>
                    </a:solidFill>
                  </a:tcPr>
                </a:tc>
                <a:tc gridSpan="10">
                  <a:txBody>
                    <a:bodyPr/>
                    <a:lstStyle/>
                    <a:p>
                      <a:pPr algn="ctr"/>
                      <a:r>
                        <a:rPr lang="de-DE" sz="1800" dirty="0" smtClean="0"/>
                        <a:t>Mehrleistungen</a:t>
                      </a:r>
                      <a:r>
                        <a:rPr lang="de-DE" sz="1800" baseline="0" dirty="0" smtClean="0"/>
                        <a:t> 500 %, 1.000 %</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sz="1400"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r h="370840">
                <a:tc vMerge="1">
                  <a:txBody>
                    <a:bodyPr/>
                    <a:lstStyle/>
                    <a:p>
                      <a:pPr algn="ctr"/>
                      <a:endParaRPr lang="de-DE" sz="1400" dirty="0"/>
                    </a:p>
                  </a:txBody>
                  <a:tcPr anchor="ctr">
                    <a:solidFill>
                      <a:schemeClr val="bg1">
                        <a:lumMod val="85000"/>
                      </a:schemeClr>
                    </a:solidFill>
                  </a:tcPr>
                </a:tc>
                <a:tc gridSpan="10">
                  <a:txBody>
                    <a:bodyPr/>
                    <a:lstStyle/>
                    <a:p>
                      <a:pPr algn="ctr"/>
                      <a:r>
                        <a:rPr lang="de-DE" sz="1800" dirty="0" smtClean="0"/>
                        <a:t>Leistungsbeginne ab 1 %, 25 %, 50 % Invalidität</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sz="1400"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r h="370840">
                <a:tc vMerge="1">
                  <a:txBody>
                    <a:bodyPr/>
                    <a:lstStyle/>
                    <a:p>
                      <a:pPr algn="ctr"/>
                      <a:endParaRPr lang="de-DE" sz="1400" dirty="0"/>
                    </a:p>
                  </a:txBody>
                  <a:tcPr anchor="ctr">
                    <a:solidFill>
                      <a:schemeClr val="bg1">
                        <a:lumMod val="85000"/>
                      </a:schemeClr>
                    </a:solidFill>
                  </a:tcPr>
                </a:tc>
                <a:tc gridSpan="10">
                  <a:txBody>
                    <a:bodyPr/>
                    <a:lstStyle/>
                    <a:p>
                      <a:pPr algn="ctr"/>
                      <a:r>
                        <a:rPr lang="de-DE" sz="1800" dirty="0" smtClean="0"/>
                        <a:t>Dynamik</a:t>
                      </a:r>
                      <a:r>
                        <a:rPr lang="de-DE" sz="1800" baseline="0" dirty="0" smtClean="0"/>
                        <a:t> 3 %, 6 %, ohne Dynamik</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sz="1400" dirty="0"/>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r>
            </a:tbl>
          </a:graphicData>
        </a:graphic>
      </p:graphicFrame>
    </p:spTree>
    <p:extLst>
      <p:ext uri="{BB962C8B-B14F-4D97-AF65-F5344CB8AC3E}">
        <p14:creationId xmlns:p14="http://schemas.microsoft.com/office/powerpoint/2010/main" val="3635154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9</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3805702265"/>
              </p:ext>
            </p:extLst>
          </p:nvPr>
        </p:nvGraphicFramePr>
        <p:xfrm>
          <a:off x="525600" y="1268413"/>
          <a:ext cx="10801350" cy="4389120"/>
        </p:xfrm>
        <a:graphic>
          <a:graphicData uri="http://schemas.openxmlformats.org/drawingml/2006/table">
            <a:tbl>
              <a:tblPr firstRow="1" bandRow="1">
                <a:tableStyleId>{5C22544A-7EE6-4342-B048-85BDC9FD1C3A}</a:tableStyleId>
              </a:tblPr>
              <a:tblGrid>
                <a:gridCol w="3600450"/>
                <a:gridCol w="3600450"/>
                <a:gridCol w="3600450"/>
              </a:tblGrid>
              <a:tr h="370840">
                <a:tc gridSpan="3">
                  <a:txBody>
                    <a:bodyPr/>
                    <a:lstStyle/>
                    <a:p>
                      <a:pPr algn="ctr"/>
                      <a:r>
                        <a:rPr lang="de-DE" dirty="0" smtClean="0"/>
                        <a:t>WWK Unfallversicherung </a:t>
                      </a:r>
                      <a:r>
                        <a:rPr lang="de-DE" i="1" dirty="0" err="1" smtClean="0"/>
                        <a:t>basis</a:t>
                      </a:r>
                      <a:r>
                        <a:rPr lang="de-DE" dirty="0" smtClean="0"/>
                        <a:t/>
                      </a:r>
                      <a:br>
                        <a:rPr lang="de-DE" dirty="0" smtClean="0"/>
                      </a:br>
                      <a:r>
                        <a:rPr lang="de-DE" dirty="0" smtClean="0"/>
                        <a:t>(AUB 2020 + </a:t>
                      </a:r>
                      <a:r>
                        <a:rPr lang="de-DE" dirty="0" err="1" smtClean="0"/>
                        <a:t>ZBUV</a:t>
                      </a:r>
                      <a:r>
                        <a:rPr lang="de-DE" i="1" dirty="0" err="1" smtClean="0"/>
                        <a:t>plus</a:t>
                      </a:r>
                      <a:r>
                        <a:rPr lang="de-DE" dirty="0" smtClean="0"/>
                        <a:t>)</a:t>
                      </a:r>
                      <a:endParaRPr lang="de-DE" dirty="0"/>
                    </a:p>
                  </a:txBody>
                  <a:tcPr/>
                </a:tc>
                <a:tc hMerge="1">
                  <a:txBody>
                    <a:bodyPr/>
                    <a:lstStyle/>
                    <a:p>
                      <a:endParaRPr lang="de-DE" dirty="0"/>
                    </a:p>
                  </a:txBody>
                  <a:tcPr/>
                </a:tc>
                <a:tc hMerge="1">
                  <a:txBody>
                    <a:bodyPr/>
                    <a:lstStyle/>
                    <a:p>
                      <a:endParaRPr lang="de-DE" dirty="0"/>
                    </a:p>
                  </a:txBody>
                  <a:tcPr/>
                </a:tc>
              </a:tr>
              <a:tr h="370840">
                <a:tc>
                  <a:txBody>
                    <a:bodyPr/>
                    <a:lstStyle/>
                    <a:p>
                      <a:pPr algn="ctr"/>
                      <a:r>
                        <a:rPr lang="de-DE" sz="1600" b="1" dirty="0" smtClean="0">
                          <a:solidFill>
                            <a:schemeClr val="bg1"/>
                          </a:solidFill>
                        </a:rPr>
                        <a:t>Bedingungserweiterungen</a:t>
                      </a:r>
                      <a:endParaRPr lang="de-DE" sz="1600" b="1" dirty="0">
                        <a:solidFill>
                          <a:schemeClr val="bg1"/>
                        </a:solidFill>
                      </a:endParaRPr>
                    </a:p>
                  </a:txBody>
                  <a:tcPr>
                    <a:solidFill>
                      <a:schemeClr val="accent5"/>
                    </a:solidFill>
                  </a:tcPr>
                </a:tc>
                <a:tc>
                  <a:txBody>
                    <a:bodyPr/>
                    <a:lstStyle/>
                    <a:p>
                      <a:pPr algn="ctr"/>
                      <a:r>
                        <a:rPr lang="de-DE" sz="1600" b="1" dirty="0" smtClean="0">
                          <a:solidFill>
                            <a:schemeClr val="bg1"/>
                          </a:solidFill>
                        </a:rPr>
                        <a:t>Leistungserweiterungen</a:t>
                      </a:r>
                      <a:endParaRPr lang="de-DE" sz="1600" b="1" dirty="0">
                        <a:solidFill>
                          <a:schemeClr val="bg1"/>
                        </a:solidFill>
                      </a:endParaRPr>
                    </a:p>
                  </a:txBody>
                  <a:tcPr>
                    <a:solidFill>
                      <a:schemeClr val="accent5"/>
                    </a:solidFill>
                  </a:tcPr>
                </a:tc>
                <a:tc>
                  <a:txBody>
                    <a:bodyPr/>
                    <a:lstStyle/>
                    <a:p>
                      <a:pPr algn="ctr"/>
                      <a:r>
                        <a:rPr lang="de-DE" sz="1600" b="1" dirty="0" smtClean="0">
                          <a:solidFill>
                            <a:schemeClr val="bg1"/>
                          </a:solidFill>
                        </a:rPr>
                        <a:t>Erweiterungen in Verbindung mit Leistungsarten</a:t>
                      </a:r>
                      <a:endParaRPr lang="de-DE" sz="1600" b="1" dirty="0">
                        <a:solidFill>
                          <a:schemeClr val="bg1"/>
                        </a:solidFill>
                      </a:endParaRPr>
                    </a:p>
                  </a:txBody>
                  <a:tcPr>
                    <a:solidFill>
                      <a:schemeClr val="accent5"/>
                    </a:solidFill>
                  </a:tcPr>
                </a:tc>
              </a:tr>
              <a:tr h="370840">
                <a:tc>
                  <a:txBody>
                    <a:bodyPr/>
                    <a:lstStyle/>
                    <a:p>
                      <a:pPr algn="ctr"/>
                      <a:r>
                        <a:rPr lang="de-DE" sz="1600" b="1" dirty="0" smtClean="0"/>
                        <a:t>Unfallbegriff</a:t>
                      </a:r>
                      <a:br>
                        <a:rPr lang="de-DE" sz="1600" b="1" dirty="0" smtClean="0"/>
                      </a:br>
                      <a:r>
                        <a:rPr lang="de-DE" sz="1400" dirty="0" smtClean="0"/>
                        <a:t>(allmähliche Vergiftungen</a:t>
                      </a:r>
                      <a:r>
                        <a:rPr lang="de-DE" sz="1400" baseline="0" dirty="0" smtClean="0"/>
                        <a:t>)</a:t>
                      </a:r>
                      <a:endParaRPr lang="de-DE" sz="1600" dirty="0"/>
                    </a:p>
                  </a:txBody>
                  <a:tcPr/>
                </a:tc>
                <a:tc>
                  <a:txBody>
                    <a:bodyPr/>
                    <a:lstStyle/>
                    <a:p>
                      <a:pPr algn="ctr"/>
                      <a:r>
                        <a:rPr lang="de-DE" sz="1600" b="1" dirty="0" smtClean="0"/>
                        <a:t>Kosmetische Operationen</a:t>
                      </a:r>
                      <a:br>
                        <a:rPr lang="de-DE" sz="1600" b="1" dirty="0" smtClean="0"/>
                      </a:br>
                      <a:r>
                        <a:rPr lang="de-DE" sz="1400" dirty="0" smtClean="0"/>
                        <a:t>(bis 10.000 EUR</a:t>
                      </a:r>
                      <a:r>
                        <a:rPr lang="de-DE" sz="1400" baseline="0" dirty="0" smtClean="0"/>
                        <a:t>)</a:t>
                      </a:r>
                      <a:endParaRPr lang="de-DE" sz="1400" dirty="0"/>
                    </a:p>
                  </a:txBody>
                  <a:tcPr/>
                </a:tc>
                <a:tc>
                  <a:txBody>
                    <a:bodyPr/>
                    <a:lstStyle/>
                    <a:p>
                      <a:pPr algn="ctr"/>
                      <a:r>
                        <a:rPr lang="de-DE" sz="1600" b="1" dirty="0" smtClean="0"/>
                        <a:t>Unfall-Krankenhaus-Tagegeld</a:t>
                      </a:r>
                      <a:br>
                        <a:rPr lang="de-DE" sz="1600" b="1" dirty="0" smtClean="0"/>
                      </a:br>
                      <a:r>
                        <a:rPr lang="de-DE" sz="1400" dirty="0" smtClean="0"/>
                        <a:t>(bis 3 Tage bei ambulanter OP)</a:t>
                      </a:r>
                      <a:endParaRPr lang="de-DE" sz="1400" dirty="0"/>
                    </a:p>
                  </a:txBody>
                  <a:tcPr/>
                </a:tc>
              </a:tr>
              <a:tr h="370840">
                <a:tc>
                  <a:txBody>
                    <a:bodyPr/>
                    <a:lstStyle/>
                    <a:p>
                      <a:pPr algn="ctr"/>
                      <a:r>
                        <a:rPr lang="de-DE" sz="1600" b="1" dirty="0" smtClean="0"/>
                        <a:t>Bewusstseinsstörungen</a:t>
                      </a:r>
                      <a:r>
                        <a:rPr lang="de-DE" sz="1600" dirty="0" smtClean="0"/>
                        <a:t> </a:t>
                      </a:r>
                      <a:br>
                        <a:rPr lang="de-DE" sz="1600" dirty="0" smtClean="0"/>
                      </a:br>
                      <a:r>
                        <a:rPr lang="de-DE" sz="1400" dirty="0" smtClean="0"/>
                        <a:t>(Übermüdung, Schlafwandeln)</a:t>
                      </a:r>
                      <a:endParaRPr lang="de-DE" sz="1400" dirty="0"/>
                    </a:p>
                  </a:txBody>
                  <a:tcPr/>
                </a:tc>
                <a:tc>
                  <a:txBody>
                    <a:bodyPr/>
                    <a:lstStyle/>
                    <a:p>
                      <a:pPr algn="ctr"/>
                      <a:r>
                        <a:rPr lang="de-DE" sz="1600" b="1" dirty="0" smtClean="0"/>
                        <a:t>Zahnbehandlungskosten</a:t>
                      </a:r>
                      <a:r>
                        <a:rPr lang="de-DE" sz="1600" dirty="0" smtClean="0"/>
                        <a:t/>
                      </a:r>
                      <a:br>
                        <a:rPr lang="de-DE" sz="1600" dirty="0" smtClean="0"/>
                      </a:br>
                      <a:r>
                        <a:rPr lang="de-DE" sz="1400" dirty="0" smtClean="0"/>
                        <a:t>(bis 5.000 EUR alle Zähne, Zahnprothesen und </a:t>
                      </a:r>
                      <a:br>
                        <a:rPr lang="de-DE" sz="1400" dirty="0" smtClean="0"/>
                      </a:br>
                      <a:r>
                        <a:rPr lang="de-DE" sz="1400" dirty="0" smtClean="0"/>
                        <a:t>-spangen</a:t>
                      </a:r>
                      <a:r>
                        <a:rPr lang="de-DE" sz="1400" baseline="0" dirty="0" smtClean="0"/>
                        <a:t>)</a:t>
                      </a:r>
                      <a:endParaRPr lang="de-DE" sz="1400" dirty="0"/>
                    </a:p>
                  </a:txBody>
                  <a:tcPr/>
                </a:tc>
                <a:tc>
                  <a:txBody>
                    <a:bodyPr/>
                    <a:lstStyle/>
                    <a:p>
                      <a:pPr algn="ctr"/>
                      <a:r>
                        <a:rPr lang="de-DE" sz="1600" b="1" dirty="0" smtClean="0"/>
                        <a:t>Unfall-Krankenhaus-Tagegeld</a:t>
                      </a:r>
                      <a:br>
                        <a:rPr lang="de-DE" sz="1600" b="1" dirty="0" smtClean="0"/>
                      </a:br>
                      <a:r>
                        <a:rPr lang="de-DE" sz="1400" dirty="0" smtClean="0"/>
                        <a:t>(Rooming-in bis Alter 17)</a:t>
                      </a:r>
                      <a:endParaRPr lang="de-DE" sz="1400" dirty="0"/>
                    </a:p>
                  </a:txBody>
                  <a:tcPr/>
                </a:tc>
              </a:tr>
              <a:tr h="370840">
                <a:tc>
                  <a:txBody>
                    <a:bodyPr/>
                    <a:lstStyle/>
                    <a:p>
                      <a:pPr algn="ctr"/>
                      <a:r>
                        <a:rPr lang="de-DE" sz="1600" b="1" dirty="0" smtClean="0"/>
                        <a:t>Teilnahme an Fahrsicherheitstrainings</a:t>
                      </a:r>
                      <a:endParaRPr lang="de-DE" sz="1600" b="1" dirty="0"/>
                    </a:p>
                  </a:txBody>
                  <a:tcPr/>
                </a:tc>
                <a:tc>
                  <a:txBody>
                    <a:bodyPr/>
                    <a:lstStyle/>
                    <a:p>
                      <a:pPr algn="ctr"/>
                      <a:r>
                        <a:rPr lang="de-DE" sz="1600" b="1" dirty="0" smtClean="0"/>
                        <a:t>Bergungskosten</a:t>
                      </a:r>
                      <a:r>
                        <a:rPr lang="de-DE" sz="1600" dirty="0" smtClean="0"/>
                        <a:t/>
                      </a:r>
                      <a:br>
                        <a:rPr lang="de-DE" sz="1600" dirty="0" smtClean="0"/>
                      </a:br>
                      <a:r>
                        <a:rPr lang="de-DE" sz="1400" dirty="0" smtClean="0"/>
                        <a:t>(bis</a:t>
                      </a:r>
                      <a:r>
                        <a:rPr lang="de-DE" sz="1400" baseline="0" dirty="0" smtClean="0"/>
                        <a:t> 30.000 EUR)</a:t>
                      </a:r>
                      <a:endParaRPr lang="de-DE" sz="1400" dirty="0"/>
                    </a:p>
                  </a:txBody>
                  <a:tcPr/>
                </a:tc>
                <a:tc>
                  <a:txBody>
                    <a:bodyPr/>
                    <a:lstStyle/>
                    <a:p>
                      <a:pPr algn="ctr"/>
                      <a:endParaRPr lang="de-DE" sz="1600" b="1" dirty="0"/>
                    </a:p>
                  </a:txBody>
                  <a:tcPr/>
                </a:tc>
              </a:tr>
              <a:tr h="370840">
                <a:tc>
                  <a:txBody>
                    <a:bodyPr/>
                    <a:lstStyle/>
                    <a:p>
                      <a:pPr algn="ctr"/>
                      <a:r>
                        <a:rPr lang="de-DE" sz="1600" b="1" dirty="0" smtClean="0"/>
                        <a:t>Psychische</a:t>
                      </a:r>
                      <a:r>
                        <a:rPr lang="de-DE" sz="1600" b="1" baseline="0" dirty="0" smtClean="0"/>
                        <a:t> Störungen</a:t>
                      </a:r>
                      <a:br>
                        <a:rPr lang="de-DE" sz="1600" b="1" baseline="0" dirty="0" smtClean="0"/>
                      </a:br>
                      <a:r>
                        <a:rPr lang="de-DE" sz="1400" b="1" baseline="0" dirty="0" smtClean="0"/>
                        <a:t>(unfallbedingt neu entstandene Epilepsie)</a:t>
                      </a:r>
                      <a:endParaRPr lang="de-DE" sz="1400" b="1" dirty="0"/>
                    </a:p>
                  </a:txBody>
                  <a:tcPr/>
                </a:tc>
                <a:tc>
                  <a:txBody>
                    <a:bodyPr/>
                    <a:lstStyle/>
                    <a:p>
                      <a:pPr algn="ctr"/>
                      <a:r>
                        <a:rPr lang="de-DE" sz="1600" b="1" dirty="0" smtClean="0"/>
                        <a:t>Vorsorgeschutz für Neugeborene</a:t>
                      </a:r>
                      <a:r>
                        <a:rPr lang="de-DE" sz="1600" baseline="0" dirty="0" smtClean="0"/>
                        <a:t/>
                      </a:r>
                      <a:br>
                        <a:rPr lang="de-DE" sz="1600" baseline="0" dirty="0" smtClean="0"/>
                      </a:br>
                      <a:r>
                        <a:rPr lang="de-DE" sz="1400" baseline="0" dirty="0" smtClean="0"/>
                        <a:t>(30.000 EUR Invaliditätsleistung)</a:t>
                      </a:r>
                      <a:endParaRPr lang="de-DE" sz="1400" dirty="0"/>
                    </a:p>
                  </a:txBody>
                  <a:tcPr/>
                </a:tc>
                <a:tc>
                  <a:txBody>
                    <a:bodyPr/>
                    <a:lstStyle/>
                    <a:p>
                      <a:pPr algn="ctr"/>
                      <a:endParaRPr lang="de-DE" sz="1400" dirty="0"/>
                    </a:p>
                  </a:txBody>
                  <a:tcPr/>
                </a:tc>
              </a:tr>
              <a:tr h="370840">
                <a:tc>
                  <a:txBody>
                    <a:bodyPr/>
                    <a:lstStyle/>
                    <a:p>
                      <a:pPr algn="ctr"/>
                      <a:r>
                        <a:rPr lang="de-DE" sz="1600" b="1" dirty="0" smtClean="0"/>
                        <a:t>Leistungs- und Update</a:t>
                      </a:r>
                      <a:r>
                        <a:rPr lang="de-DE" sz="1600" b="1" baseline="0" dirty="0" smtClean="0"/>
                        <a:t>-Garantie</a:t>
                      </a:r>
                      <a:endParaRPr lang="de-DE" sz="1600" b="1" dirty="0"/>
                    </a:p>
                  </a:txBody>
                  <a:tcPr/>
                </a:tc>
                <a:tc>
                  <a:txBody>
                    <a:bodyPr/>
                    <a:lstStyle/>
                    <a:p>
                      <a:pPr algn="ctr"/>
                      <a:r>
                        <a:rPr lang="de-DE" sz="1600" b="1" dirty="0" smtClean="0"/>
                        <a:t>Reha-Manager</a:t>
                      </a:r>
                      <a:r>
                        <a:rPr lang="de-DE" sz="1600" dirty="0" smtClean="0"/>
                        <a:t/>
                      </a:r>
                      <a:br>
                        <a:rPr lang="de-DE" sz="1600" dirty="0" smtClean="0"/>
                      </a:br>
                      <a:r>
                        <a:rPr lang="de-DE" sz="1400" dirty="0" smtClean="0"/>
                        <a:t>(z. B. ab 20 % Invalidität,</a:t>
                      </a:r>
                      <a:r>
                        <a:rPr lang="de-DE" sz="1400" baseline="0" dirty="0" smtClean="0"/>
                        <a:t> </a:t>
                      </a:r>
                      <a:br>
                        <a:rPr lang="de-DE" sz="1400" baseline="0" dirty="0" smtClean="0"/>
                      </a:br>
                      <a:r>
                        <a:rPr lang="de-DE" sz="1400" baseline="0" dirty="0" smtClean="0"/>
                        <a:t>mit Kostenbudget 10.000 EUR)</a:t>
                      </a:r>
                      <a:endParaRPr lang="de-DE" sz="1400" dirty="0"/>
                    </a:p>
                  </a:txBody>
                  <a:tcPr/>
                </a:tc>
                <a:tc>
                  <a:txBody>
                    <a:bodyPr/>
                    <a:lstStyle/>
                    <a:p>
                      <a:pPr algn="ctr"/>
                      <a:endParaRPr lang="de-DE" sz="1600" b="1" dirty="0"/>
                    </a:p>
                  </a:txBody>
                  <a:tcPr/>
                </a:tc>
              </a:tr>
            </a:tbl>
          </a:graphicData>
        </a:graphic>
      </p:graphicFrame>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Unfallversicherung </a:t>
            </a:r>
            <a:r>
              <a:rPr lang="de-DE" i="1" dirty="0" err="1" smtClean="0"/>
              <a:t>basis</a:t>
            </a:r>
            <a:endParaRPr lang="de-DE" i="1" dirty="0"/>
          </a:p>
        </p:txBody>
      </p:sp>
    </p:spTree>
    <p:extLst>
      <p:ext uri="{BB962C8B-B14F-4D97-AF65-F5344CB8AC3E}">
        <p14:creationId xmlns:p14="http://schemas.microsoft.com/office/powerpoint/2010/main" val="464504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10</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2894551742"/>
              </p:ext>
            </p:extLst>
          </p:nvPr>
        </p:nvGraphicFramePr>
        <p:xfrm>
          <a:off x="525600" y="1268413"/>
          <a:ext cx="10801350" cy="4053840"/>
        </p:xfrm>
        <a:graphic>
          <a:graphicData uri="http://schemas.openxmlformats.org/drawingml/2006/table">
            <a:tbl>
              <a:tblPr firstRow="1" bandRow="1">
                <a:tableStyleId>{5C22544A-7EE6-4342-B048-85BDC9FD1C3A}</a:tableStyleId>
              </a:tblPr>
              <a:tblGrid>
                <a:gridCol w="3600450"/>
                <a:gridCol w="3600450"/>
                <a:gridCol w="3600450"/>
              </a:tblGrid>
              <a:tr h="370840">
                <a:tc gridSpan="3">
                  <a:txBody>
                    <a:bodyPr/>
                    <a:lstStyle/>
                    <a:p>
                      <a:pPr algn="ctr"/>
                      <a:r>
                        <a:rPr lang="de-DE" dirty="0" smtClean="0"/>
                        <a:t>WWK Unfallversicherung </a:t>
                      </a:r>
                      <a:r>
                        <a:rPr lang="de-DE" i="1" dirty="0" smtClean="0"/>
                        <a:t>plus</a:t>
                      </a:r>
                      <a:r>
                        <a:rPr lang="de-DE" dirty="0" smtClean="0"/>
                        <a:t/>
                      </a:r>
                      <a:br>
                        <a:rPr lang="de-DE" dirty="0" smtClean="0"/>
                      </a:br>
                      <a:r>
                        <a:rPr lang="de-DE" dirty="0" smtClean="0"/>
                        <a:t>(AUB 2020 + </a:t>
                      </a:r>
                      <a:r>
                        <a:rPr lang="de-DE" dirty="0" err="1" smtClean="0"/>
                        <a:t>ZBUV</a:t>
                      </a:r>
                      <a:r>
                        <a:rPr lang="de-DE" i="1" dirty="0" err="1" smtClean="0"/>
                        <a:t>plus</a:t>
                      </a:r>
                      <a:r>
                        <a:rPr lang="de-DE" dirty="0" smtClean="0"/>
                        <a:t>)</a:t>
                      </a:r>
                      <a:endParaRPr lang="de-DE" dirty="0"/>
                    </a:p>
                  </a:txBody>
                  <a:tcPr/>
                </a:tc>
                <a:tc hMerge="1">
                  <a:txBody>
                    <a:bodyPr/>
                    <a:lstStyle/>
                    <a:p>
                      <a:endParaRPr lang="de-DE" dirty="0"/>
                    </a:p>
                  </a:txBody>
                  <a:tcPr/>
                </a:tc>
                <a:tc hMerge="1">
                  <a:txBody>
                    <a:bodyPr/>
                    <a:lstStyle/>
                    <a:p>
                      <a:endParaRPr lang="de-DE" dirty="0"/>
                    </a:p>
                  </a:txBody>
                  <a:tcPr/>
                </a:tc>
              </a:tr>
              <a:tr h="370840">
                <a:tc>
                  <a:txBody>
                    <a:bodyPr/>
                    <a:lstStyle/>
                    <a:p>
                      <a:pPr algn="ctr"/>
                      <a:r>
                        <a:rPr lang="de-DE" sz="1600" b="1" dirty="0" smtClean="0">
                          <a:solidFill>
                            <a:schemeClr val="bg1"/>
                          </a:solidFill>
                        </a:rPr>
                        <a:t>Bedingungserweiterungen</a:t>
                      </a:r>
                      <a:endParaRPr lang="de-DE" sz="1600" b="1" dirty="0">
                        <a:solidFill>
                          <a:schemeClr val="bg1"/>
                        </a:solidFill>
                      </a:endParaRPr>
                    </a:p>
                  </a:txBody>
                  <a:tcPr>
                    <a:solidFill>
                      <a:schemeClr val="accent5"/>
                    </a:solidFill>
                  </a:tcPr>
                </a:tc>
                <a:tc>
                  <a:txBody>
                    <a:bodyPr/>
                    <a:lstStyle/>
                    <a:p>
                      <a:pPr algn="ctr"/>
                      <a:r>
                        <a:rPr lang="de-DE" sz="1600" b="1" dirty="0" smtClean="0">
                          <a:solidFill>
                            <a:schemeClr val="bg1"/>
                          </a:solidFill>
                        </a:rPr>
                        <a:t>Leistungserweiterungen</a:t>
                      </a:r>
                      <a:endParaRPr lang="de-DE" sz="1600" b="1" dirty="0">
                        <a:solidFill>
                          <a:schemeClr val="bg1"/>
                        </a:solidFill>
                      </a:endParaRPr>
                    </a:p>
                  </a:txBody>
                  <a:tcPr>
                    <a:solidFill>
                      <a:schemeClr val="accent5"/>
                    </a:solidFill>
                  </a:tcPr>
                </a:tc>
                <a:tc>
                  <a:txBody>
                    <a:bodyPr/>
                    <a:lstStyle/>
                    <a:p>
                      <a:pPr algn="ctr"/>
                      <a:r>
                        <a:rPr lang="de-DE" sz="1600" b="1" dirty="0" smtClean="0">
                          <a:solidFill>
                            <a:schemeClr val="bg1"/>
                          </a:solidFill>
                        </a:rPr>
                        <a:t>Erweiterungen in Verbindung mit Leistungsarten</a:t>
                      </a:r>
                      <a:endParaRPr lang="de-DE" sz="1600" b="1" dirty="0">
                        <a:solidFill>
                          <a:schemeClr val="bg1"/>
                        </a:solidFill>
                      </a:endParaRPr>
                    </a:p>
                  </a:txBody>
                  <a:tcPr>
                    <a:solidFill>
                      <a:schemeClr val="accent5"/>
                    </a:solidFill>
                  </a:tcPr>
                </a:tc>
              </a:tr>
              <a:tr h="370840">
                <a:tc>
                  <a:txBody>
                    <a:bodyPr/>
                    <a:lstStyle/>
                    <a:p>
                      <a:pPr algn="ctr"/>
                      <a:r>
                        <a:rPr lang="de-DE" sz="1600" b="1" dirty="0" smtClean="0"/>
                        <a:t>Bewusstseinsstörungen durch Alkohol</a:t>
                      </a:r>
                      <a:br>
                        <a:rPr lang="de-DE" sz="1600" b="1" dirty="0" smtClean="0"/>
                      </a:br>
                      <a:r>
                        <a:rPr lang="de-DE" sz="1400" dirty="0" smtClean="0"/>
                        <a:t>(beim Lenken von</a:t>
                      </a:r>
                      <a:r>
                        <a:rPr lang="de-DE" sz="1400" baseline="0" dirty="0" smtClean="0"/>
                        <a:t> Kfz bis 1,5 ‰)</a:t>
                      </a:r>
                      <a:endParaRPr lang="de-DE" sz="1600" dirty="0"/>
                    </a:p>
                  </a:txBody>
                  <a:tcPr/>
                </a:tc>
                <a:tc>
                  <a:txBody>
                    <a:bodyPr/>
                    <a:lstStyle/>
                    <a:p>
                      <a:pPr algn="ctr"/>
                      <a:r>
                        <a:rPr lang="de-DE" sz="1600" b="1" dirty="0" smtClean="0"/>
                        <a:t>Unfall-Pflege-Tagegeld</a:t>
                      </a:r>
                      <a:br>
                        <a:rPr lang="de-DE" sz="1600" b="1" dirty="0" smtClean="0"/>
                      </a:br>
                      <a:r>
                        <a:rPr lang="de-DE" sz="1400" dirty="0" smtClean="0"/>
                        <a:t>(30 EUR/Tag</a:t>
                      </a:r>
                      <a:r>
                        <a:rPr lang="de-DE" sz="1400" baseline="0" dirty="0" smtClean="0"/>
                        <a:t>, max. 1 Jahr)</a:t>
                      </a:r>
                      <a:endParaRPr lang="de-DE" sz="1400" dirty="0"/>
                    </a:p>
                  </a:txBody>
                  <a:tcPr/>
                </a:tc>
                <a:tc>
                  <a:txBody>
                    <a:bodyPr/>
                    <a:lstStyle/>
                    <a:p>
                      <a:pPr algn="ctr"/>
                      <a:r>
                        <a:rPr lang="de-DE" sz="1600" b="1" dirty="0" smtClean="0"/>
                        <a:t>Invaliditätsleistung/Helmbonus</a:t>
                      </a:r>
                      <a:br>
                        <a:rPr lang="de-DE" sz="1600" b="1" dirty="0" smtClean="0"/>
                      </a:br>
                      <a:r>
                        <a:rPr lang="de-DE" sz="1400" dirty="0" smtClean="0"/>
                        <a:t>(Mehrleistung bis max. 25.000 EUR)</a:t>
                      </a:r>
                      <a:endParaRPr lang="de-DE" sz="1400" dirty="0"/>
                    </a:p>
                  </a:txBody>
                  <a:tcPr/>
                </a:tc>
              </a:tr>
              <a:tr h="370840">
                <a:tc>
                  <a:txBody>
                    <a:bodyPr/>
                    <a:lstStyle/>
                    <a:p>
                      <a:pPr algn="ctr"/>
                      <a:r>
                        <a:rPr lang="de-DE" sz="1600" b="1" dirty="0" smtClean="0"/>
                        <a:t>Bewusstseinsstörungen</a:t>
                      </a:r>
                      <a:r>
                        <a:rPr lang="de-DE" sz="1600" dirty="0" smtClean="0"/>
                        <a:t> </a:t>
                      </a:r>
                      <a:br>
                        <a:rPr lang="de-DE" sz="1600" dirty="0" smtClean="0"/>
                      </a:br>
                      <a:r>
                        <a:rPr lang="de-DE" sz="1400" dirty="0" smtClean="0"/>
                        <a:t>(ungewollte Einnahme von K.-o.-Tropfen)</a:t>
                      </a:r>
                      <a:endParaRPr lang="de-DE" sz="1400" dirty="0"/>
                    </a:p>
                  </a:txBody>
                  <a:tcPr/>
                </a:tc>
                <a:tc>
                  <a:txBody>
                    <a:bodyPr/>
                    <a:lstStyle/>
                    <a:p>
                      <a:pPr algn="ctr"/>
                      <a:r>
                        <a:rPr lang="de-DE" sz="1600" b="1" dirty="0" err="1" smtClean="0"/>
                        <a:t>Komageld</a:t>
                      </a:r>
                      <a:r>
                        <a:rPr lang="de-DE" sz="1600" dirty="0" smtClean="0"/>
                        <a:t/>
                      </a:r>
                      <a:br>
                        <a:rPr lang="de-DE" sz="1600" dirty="0" smtClean="0"/>
                      </a:br>
                      <a:r>
                        <a:rPr lang="de-DE" sz="1400" dirty="0" smtClean="0"/>
                        <a:t>(30 EUR/Tag</a:t>
                      </a:r>
                      <a:r>
                        <a:rPr lang="de-DE" sz="1400" baseline="0" dirty="0" smtClean="0"/>
                        <a:t>, max. 1 Jahr)</a:t>
                      </a:r>
                      <a:endParaRPr lang="de-DE" sz="1400" dirty="0"/>
                    </a:p>
                  </a:txBody>
                  <a:tcPr/>
                </a:tc>
                <a:tc>
                  <a:txBody>
                    <a:bodyPr/>
                    <a:lstStyle/>
                    <a:p>
                      <a:pPr algn="ctr"/>
                      <a:r>
                        <a:rPr lang="de-DE" sz="1600" b="1" dirty="0" smtClean="0"/>
                        <a:t>Invaliditätsleistung/Schulwegunfall*</a:t>
                      </a:r>
                      <a:br>
                        <a:rPr lang="de-DE" sz="1600" b="1" dirty="0" smtClean="0"/>
                      </a:br>
                      <a:r>
                        <a:rPr lang="de-DE" sz="1400" dirty="0" smtClean="0"/>
                        <a:t>(Mehrleistung bis max. 150.000 EUR)</a:t>
                      </a:r>
                      <a:endParaRPr lang="de-DE" sz="1400" dirty="0"/>
                    </a:p>
                  </a:txBody>
                  <a:tcPr/>
                </a:tc>
              </a:tr>
              <a:tr h="370840">
                <a:tc>
                  <a:txBody>
                    <a:bodyPr/>
                    <a:lstStyle/>
                    <a:p>
                      <a:pPr algn="ctr"/>
                      <a:r>
                        <a:rPr lang="de-DE" sz="1600" b="1" dirty="0" smtClean="0"/>
                        <a:t>Teilnahme an lizenzfreien Rennen mit Motorfahrzeugen</a:t>
                      </a:r>
                      <a:endParaRPr lang="de-DE" sz="1600" b="1" dirty="0"/>
                    </a:p>
                  </a:txBody>
                  <a:tcPr/>
                </a:tc>
                <a:tc>
                  <a:txBody>
                    <a:bodyPr/>
                    <a:lstStyle/>
                    <a:p>
                      <a:pPr algn="ctr"/>
                      <a:r>
                        <a:rPr lang="de-DE" sz="1600" b="1" dirty="0" smtClean="0"/>
                        <a:t>Behinderungsbedingte Kosten</a:t>
                      </a:r>
                      <a:r>
                        <a:rPr lang="de-DE" sz="1600" dirty="0" smtClean="0"/>
                        <a:t/>
                      </a:r>
                      <a:br>
                        <a:rPr lang="de-DE" sz="1600" dirty="0" smtClean="0"/>
                      </a:br>
                      <a:r>
                        <a:rPr lang="de-DE" sz="1400" dirty="0" smtClean="0"/>
                        <a:t>(bis</a:t>
                      </a:r>
                      <a:r>
                        <a:rPr lang="de-DE" sz="1400" baseline="0" dirty="0" smtClean="0"/>
                        <a:t> 10.000 EUR)</a:t>
                      </a:r>
                      <a:endParaRPr lang="de-DE" sz="1400" dirty="0"/>
                    </a:p>
                  </a:txBody>
                  <a:tcPr/>
                </a:tc>
                <a:tc>
                  <a:txBody>
                    <a:bodyPr/>
                    <a:lstStyle/>
                    <a:p>
                      <a:pPr algn="ctr"/>
                      <a:r>
                        <a:rPr lang="de-DE" sz="1600" b="1" dirty="0" smtClean="0"/>
                        <a:t>Unfall-Krankenhaus-Tagegeld/</a:t>
                      </a:r>
                      <a:br>
                        <a:rPr lang="de-DE" sz="1600" b="1" dirty="0" smtClean="0"/>
                      </a:br>
                      <a:r>
                        <a:rPr lang="de-DE" sz="1600" b="1" dirty="0" smtClean="0"/>
                        <a:t>Genesungsgeld ohne Staffelung</a:t>
                      </a:r>
                      <a:endParaRPr lang="de-DE" sz="1600" b="1" dirty="0"/>
                    </a:p>
                  </a:txBody>
                  <a:tcPr/>
                </a:tc>
              </a:tr>
              <a:tr h="370840">
                <a:tc>
                  <a:txBody>
                    <a:bodyPr/>
                    <a:lstStyle/>
                    <a:p>
                      <a:pPr algn="ctr"/>
                      <a:r>
                        <a:rPr lang="de-DE" sz="1600" b="1" dirty="0" smtClean="0"/>
                        <a:t>Vergiftungen &amp; Sonnenbrand</a:t>
                      </a:r>
                      <a:r>
                        <a:rPr lang="de-DE" sz="1600" b="1" baseline="0" dirty="0" smtClean="0"/>
                        <a:t> &amp; akute Höhenkrankheit</a:t>
                      </a:r>
                      <a:endParaRPr lang="de-DE" sz="1600" b="1" dirty="0"/>
                    </a:p>
                  </a:txBody>
                  <a:tcPr/>
                </a:tc>
                <a:tc>
                  <a:txBody>
                    <a:bodyPr/>
                    <a:lstStyle/>
                    <a:p>
                      <a:pPr algn="ctr"/>
                      <a:r>
                        <a:rPr lang="de-DE" sz="1600" b="1" dirty="0" smtClean="0"/>
                        <a:t>Kosten für psychologische</a:t>
                      </a:r>
                      <a:r>
                        <a:rPr lang="de-DE" sz="1600" b="1" baseline="0" dirty="0" smtClean="0"/>
                        <a:t> Betreuung</a:t>
                      </a:r>
                      <a:r>
                        <a:rPr lang="de-DE" sz="1600" baseline="0" dirty="0" smtClean="0"/>
                        <a:t/>
                      </a:r>
                      <a:br>
                        <a:rPr lang="de-DE" sz="1600" baseline="0" dirty="0" smtClean="0"/>
                      </a:br>
                      <a:r>
                        <a:rPr lang="de-DE" sz="1400" baseline="0" dirty="0" smtClean="0"/>
                        <a:t>(bis 1.000 EUR)</a:t>
                      </a:r>
                      <a:endParaRPr lang="de-DE" sz="1400" dirty="0"/>
                    </a:p>
                  </a:txBody>
                  <a:tcPr/>
                </a:tc>
                <a:tc>
                  <a:txBody>
                    <a:bodyPr/>
                    <a:lstStyle/>
                    <a:p>
                      <a:pPr algn="ctr"/>
                      <a:r>
                        <a:rPr lang="de-DE" sz="1600" b="1" dirty="0" smtClean="0"/>
                        <a:t>Todesfallleistung/Vollwaisenschutz</a:t>
                      </a:r>
                      <a:br>
                        <a:rPr lang="de-DE" sz="1600" b="1" dirty="0" smtClean="0"/>
                      </a:br>
                      <a:r>
                        <a:rPr lang="de-DE" sz="1400" dirty="0" smtClean="0"/>
                        <a:t>(Mehrleistung bis max. 40.000 EUR)</a:t>
                      </a:r>
                      <a:endParaRPr lang="de-DE" sz="1400" dirty="0"/>
                    </a:p>
                  </a:txBody>
                  <a:tcPr/>
                </a:tc>
              </a:tr>
              <a:tr h="370840">
                <a:tc>
                  <a:txBody>
                    <a:bodyPr/>
                    <a:lstStyle/>
                    <a:p>
                      <a:pPr algn="ctr"/>
                      <a:r>
                        <a:rPr lang="de-DE" sz="1600" b="1" dirty="0" smtClean="0"/>
                        <a:t>Unerlaubtes Fahren eines Land-/Wasserfahrzeugs*</a:t>
                      </a:r>
                      <a:endParaRPr lang="de-DE" sz="1600" b="1" dirty="0"/>
                    </a:p>
                  </a:txBody>
                  <a:tcPr/>
                </a:tc>
                <a:tc>
                  <a:txBody>
                    <a:bodyPr/>
                    <a:lstStyle/>
                    <a:p>
                      <a:pPr algn="ctr"/>
                      <a:r>
                        <a:rPr lang="de-DE" sz="1600" b="1" dirty="0" smtClean="0"/>
                        <a:t>Schulausfallgeld</a:t>
                      </a:r>
                      <a:r>
                        <a:rPr lang="de-DE" sz="1600" dirty="0" smtClean="0"/>
                        <a:t/>
                      </a:r>
                      <a:br>
                        <a:rPr lang="de-DE" sz="1600" dirty="0" smtClean="0"/>
                      </a:br>
                      <a:r>
                        <a:rPr lang="de-DE" sz="1400" dirty="0" smtClean="0"/>
                        <a:t>(30 EUR/Tag</a:t>
                      </a:r>
                      <a:r>
                        <a:rPr lang="de-DE" sz="1400" baseline="0" dirty="0" smtClean="0"/>
                        <a:t>, max. 6 Monate)*</a:t>
                      </a:r>
                      <a:endParaRPr lang="de-DE" sz="1400" dirty="0"/>
                    </a:p>
                  </a:txBody>
                  <a:tcPr/>
                </a:tc>
                <a:tc>
                  <a:txBody>
                    <a:bodyPr/>
                    <a:lstStyle/>
                    <a:p>
                      <a:pPr algn="ctr"/>
                      <a:r>
                        <a:rPr lang="de-DE" sz="1600" b="1" dirty="0" smtClean="0"/>
                        <a:t>Todesfallleistung</a:t>
                      </a:r>
                      <a:br>
                        <a:rPr lang="de-DE" sz="1600" b="1" dirty="0" smtClean="0"/>
                      </a:br>
                      <a:r>
                        <a:rPr lang="de-DE" sz="1600" b="1" dirty="0" smtClean="0"/>
                        <a:t>Erweiterte Meldefrist 6 Monate</a:t>
                      </a:r>
                      <a:endParaRPr lang="de-DE" sz="1600" b="1" dirty="0"/>
                    </a:p>
                  </a:txBody>
                  <a:tcPr/>
                </a:tc>
              </a:tr>
            </a:tbl>
          </a:graphicData>
        </a:graphic>
      </p:graphicFrame>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Unfallversicherung </a:t>
            </a:r>
            <a:r>
              <a:rPr lang="de-DE" i="1" dirty="0" smtClean="0"/>
              <a:t>plus</a:t>
            </a:r>
            <a:endParaRPr lang="de-DE" i="1" dirty="0"/>
          </a:p>
        </p:txBody>
      </p:sp>
      <p:sp>
        <p:nvSpPr>
          <p:cNvPr id="6" name="Textfeld 5"/>
          <p:cNvSpPr txBox="1"/>
          <p:nvPr/>
        </p:nvSpPr>
        <p:spPr>
          <a:xfrm>
            <a:off x="785091" y="5578764"/>
            <a:ext cx="5153891" cy="276999"/>
          </a:xfrm>
          <a:prstGeom prst="rect">
            <a:avLst/>
          </a:prstGeom>
          <a:noFill/>
        </p:spPr>
        <p:txBody>
          <a:bodyPr wrap="square" rtlCol="0">
            <a:spAutoFit/>
          </a:bodyPr>
          <a:lstStyle/>
          <a:p>
            <a:r>
              <a:rPr lang="de-DE" sz="1200" dirty="0" smtClean="0"/>
              <a:t>* Leistungen für VP in der Altersgruppe 0  - 17.</a:t>
            </a:r>
            <a:endParaRPr lang="de-DE" sz="1200" dirty="0"/>
          </a:p>
        </p:txBody>
      </p:sp>
    </p:spTree>
    <p:extLst>
      <p:ext uri="{BB962C8B-B14F-4D97-AF65-F5344CB8AC3E}">
        <p14:creationId xmlns:p14="http://schemas.microsoft.com/office/powerpoint/2010/main" val="3151489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11</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224337143"/>
              </p:ext>
            </p:extLst>
          </p:nvPr>
        </p:nvGraphicFramePr>
        <p:xfrm>
          <a:off x="525600" y="1176053"/>
          <a:ext cx="10795146" cy="4968240"/>
        </p:xfrm>
        <a:graphic>
          <a:graphicData uri="http://schemas.openxmlformats.org/drawingml/2006/table">
            <a:tbl>
              <a:tblPr firstRow="1" bandRow="1">
                <a:tableStyleId>{5C22544A-7EE6-4342-B048-85BDC9FD1C3A}</a:tableStyleId>
              </a:tblPr>
              <a:tblGrid>
                <a:gridCol w="5397573"/>
                <a:gridCol w="5397573"/>
              </a:tblGrid>
              <a:tr h="564878">
                <a:tc gridSpan="2">
                  <a:txBody>
                    <a:bodyPr/>
                    <a:lstStyle/>
                    <a:p>
                      <a:pPr algn="ctr"/>
                      <a:r>
                        <a:rPr lang="de-DE" sz="1600" dirty="0" smtClean="0"/>
                        <a:t>WWK Unfallversicherung </a:t>
                      </a:r>
                      <a:r>
                        <a:rPr lang="de-DE" sz="1600" i="1" dirty="0" smtClean="0"/>
                        <a:t>plus </a:t>
                      </a:r>
                      <a:r>
                        <a:rPr lang="de-DE" sz="1600" i="0" dirty="0" err="1" smtClean="0"/>
                        <a:t>Xtra</a:t>
                      </a:r>
                      <a:r>
                        <a:rPr lang="de-DE" sz="1600" dirty="0" smtClean="0"/>
                        <a:t/>
                      </a:r>
                      <a:br>
                        <a:rPr lang="de-DE" sz="1600" dirty="0" smtClean="0"/>
                      </a:br>
                      <a:r>
                        <a:rPr lang="de-DE" sz="1600" dirty="0" smtClean="0"/>
                        <a:t>(AUB 2020 + </a:t>
                      </a:r>
                      <a:r>
                        <a:rPr lang="de-DE" sz="1600" dirty="0" err="1" smtClean="0"/>
                        <a:t>ZBUV</a:t>
                      </a:r>
                      <a:r>
                        <a:rPr lang="de-DE" sz="1600" i="1" dirty="0" err="1" smtClean="0"/>
                        <a:t>plus</a:t>
                      </a:r>
                      <a:r>
                        <a:rPr lang="de-DE" sz="1600" dirty="0" smtClean="0"/>
                        <a:t>)</a:t>
                      </a:r>
                      <a:endParaRPr lang="de-DE" sz="1600" dirty="0"/>
                    </a:p>
                  </a:txBody>
                  <a:tcPr/>
                </a:tc>
                <a:tc hMerge="1">
                  <a:txBody>
                    <a:bodyPr/>
                    <a:lstStyle/>
                    <a:p>
                      <a:endParaRPr lang="de-DE" dirty="0"/>
                    </a:p>
                  </a:txBody>
                  <a:tcPr/>
                </a:tc>
              </a:tr>
              <a:tr h="505417">
                <a:tc>
                  <a:txBody>
                    <a:bodyPr/>
                    <a:lstStyle/>
                    <a:p>
                      <a:pPr algn="ctr"/>
                      <a:r>
                        <a:rPr lang="de-DE" sz="1400" b="1" dirty="0" smtClean="0">
                          <a:solidFill>
                            <a:schemeClr val="bg1"/>
                          </a:solidFill>
                        </a:rPr>
                        <a:t>Enthalten in </a:t>
                      </a:r>
                      <a:br>
                        <a:rPr lang="de-DE" sz="1400" b="1" dirty="0" smtClean="0">
                          <a:solidFill>
                            <a:schemeClr val="bg1"/>
                          </a:solidFill>
                        </a:rPr>
                      </a:br>
                      <a:r>
                        <a:rPr lang="de-DE" sz="1400" b="1" dirty="0" smtClean="0">
                          <a:solidFill>
                            <a:schemeClr val="bg1"/>
                          </a:solidFill>
                        </a:rPr>
                        <a:t>Unfallversicherung </a:t>
                      </a:r>
                      <a:r>
                        <a:rPr lang="de-DE" sz="1400" b="1" i="1" dirty="0" smtClean="0">
                          <a:solidFill>
                            <a:schemeClr val="bg1"/>
                          </a:solidFill>
                        </a:rPr>
                        <a:t>plus</a:t>
                      </a:r>
                      <a:endParaRPr lang="de-DE" sz="1400" b="1" i="1" dirty="0">
                        <a:solidFill>
                          <a:schemeClr val="bg1"/>
                        </a:solidFill>
                      </a:endParaRPr>
                    </a:p>
                  </a:txBody>
                  <a:tcPr>
                    <a:solidFill>
                      <a:schemeClr val="accent5"/>
                    </a:solidFill>
                  </a:tcPr>
                </a:tc>
                <a:tc>
                  <a:txBody>
                    <a:bodyPr/>
                    <a:lstStyle/>
                    <a:p>
                      <a:pPr algn="ctr"/>
                      <a:r>
                        <a:rPr lang="de-DE" sz="1400" b="1" dirty="0" smtClean="0">
                          <a:solidFill>
                            <a:schemeClr val="bg1"/>
                          </a:solidFill>
                        </a:rPr>
                        <a:t>Erweiterung in</a:t>
                      </a:r>
                      <a:br>
                        <a:rPr lang="de-DE" sz="1400" b="1" dirty="0" smtClean="0">
                          <a:solidFill>
                            <a:schemeClr val="bg1"/>
                          </a:solidFill>
                        </a:rPr>
                      </a:br>
                      <a:r>
                        <a:rPr lang="de-DE" sz="1400" b="1" dirty="0" smtClean="0">
                          <a:solidFill>
                            <a:schemeClr val="bg1"/>
                          </a:solidFill>
                        </a:rPr>
                        <a:t>Unfallversicherung </a:t>
                      </a:r>
                      <a:r>
                        <a:rPr lang="de-DE" sz="1400" b="1" i="1" dirty="0" smtClean="0">
                          <a:solidFill>
                            <a:schemeClr val="bg1"/>
                          </a:solidFill>
                        </a:rPr>
                        <a:t>plus</a:t>
                      </a:r>
                      <a:r>
                        <a:rPr lang="de-DE" sz="1400" b="1" dirty="0" smtClean="0">
                          <a:solidFill>
                            <a:schemeClr val="bg1"/>
                          </a:solidFill>
                        </a:rPr>
                        <a:t> </a:t>
                      </a:r>
                      <a:r>
                        <a:rPr lang="de-DE" sz="1400" b="1" dirty="0" err="1" smtClean="0">
                          <a:solidFill>
                            <a:schemeClr val="bg1"/>
                          </a:solidFill>
                        </a:rPr>
                        <a:t>Xtra</a:t>
                      </a:r>
                      <a:endParaRPr lang="de-DE" sz="1400" b="1" dirty="0">
                        <a:solidFill>
                          <a:schemeClr val="bg1"/>
                        </a:solidFill>
                      </a:endParaRPr>
                    </a:p>
                  </a:txBody>
                  <a:tcPr>
                    <a:solidFill>
                      <a:schemeClr val="accent5"/>
                    </a:solidFill>
                  </a:tcPr>
                </a:tc>
              </a:tr>
              <a:tr h="713530">
                <a:tc>
                  <a:txBody>
                    <a:bodyPr/>
                    <a:lstStyle/>
                    <a:p>
                      <a:pPr algn="ctr"/>
                      <a:r>
                        <a:rPr lang="de-DE" sz="1400" b="0" dirty="0" smtClean="0"/>
                        <a:t>Keine Leistungskürzung bei Mitwirkung von Vorerkrankungen und Gebrechen </a:t>
                      </a:r>
                      <a:r>
                        <a:rPr lang="de-DE" sz="1400" b="1" dirty="0" smtClean="0"/>
                        <a:t>bis 40 %</a:t>
                      </a:r>
                      <a:br>
                        <a:rPr lang="de-DE" sz="1400" b="1" dirty="0" smtClean="0"/>
                      </a:br>
                      <a:r>
                        <a:rPr lang="de-DE" sz="1400" b="0" dirty="0" smtClean="0"/>
                        <a:t>(ab 81</a:t>
                      </a:r>
                      <a:r>
                        <a:rPr lang="de-DE" sz="1400" b="0" baseline="0" dirty="0" smtClean="0"/>
                        <a:t> J. 25 %)</a:t>
                      </a:r>
                      <a:endParaRPr lang="de-DE" sz="1400" b="0" dirty="0"/>
                    </a:p>
                  </a:txBody>
                  <a:tcPr/>
                </a:tc>
                <a:tc>
                  <a:txBody>
                    <a:bodyPr/>
                    <a:lstStyle/>
                    <a:p>
                      <a:pPr algn="ctr"/>
                      <a:r>
                        <a:rPr lang="de-DE" sz="1400" b="0" dirty="0" smtClean="0"/>
                        <a:t>Keine Leistungskürzung bei Mitwirkung von Vorerkrankungen und Gebrechen (altersabhängig) </a:t>
                      </a:r>
                      <a:r>
                        <a:rPr lang="de-DE" sz="1400" b="1" dirty="0" smtClean="0"/>
                        <a:t>bis 75 %</a:t>
                      </a:r>
                      <a:br>
                        <a:rPr lang="de-DE" sz="1400" b="1" dirty="0" smtClean="0"/>
                      </a:br>
                      <a:r>
                        <a:rPr lang="de-DE" sz="1400" b="0" dirty="0" smtClean="0"/>
                        <a:t>(ab 55 J. 40 % &amp; ab 81</a:t>
                      </a:r>
                      <a:r>
                        <a:rPr lang="de-DE" sz="1400" b="0" baseline="0" dirty="0" smtClean="0"/>
                        <a:t> J. 25 %)</a:t>
                      </a:r>
                      <a:endParaRPr lang="de-DE" sz="1400" b="1" dirty="0"/>
                    </a:p>
                  </a:txBody>
                  <a:tcPr/>
                </a:tc>
              </a:tr>
              <a:tr h="505417">
                <a:tc>
                  <a:txBody>
                    <a:bodyPr/>
                    <a:lstStyle/>
                    <a:p>
                      <a:pPr algn="ctr"/>
                      <a:r>
                        <a:rPr lang="de-DE" sz="1400" b="0" dirty="0" smtClean="0"/>
                        <a:t>Bewusstseinsstörungen durch</a:t>
                      </a:r>
                      <a:r>
                        <a:rPr lang="de-DE" sz="1400" b="0" baseline="0" dirty="0" smtClean="0"/>
                        <a:t> Trunkenheit, Herzinfarkt, Schlaganfall und Medikamenteneinnahme</a:t>
                      </a:r>
                      <a:endParaRPr lang="de-DE" sz="1200" b="0" dirty="0"/>
                    </a:p>
                  </a:txBody>
                  <a:tcPr/>
                </a:tc>
                <a:tc>
                  <a:txBody>
                    <a:bodyPr/>
                    <a:lstStyle/>
                    <a:p>
                      <a:pPr algn="ctr"/>
                      <a:r>
                        <a:rPr lang="de-DE" sz="1400" b="0" dirty="0" smtClean="0"/>
                        <a:t>Bewusstseinsstörungen durch</a:t>
                      </a:r>
                      <a:r>
                        <a:rPr lang="de-DE" sz="1400" b="0" baseline="0" dirty="0" smtClean="0"/>
                        <a:t> </a:t>
                      </a:r>
                      <a:r>
                        <a:rPr lang="de-DE" sz="1400" b="1" baseline="0" dirty="0" smtClean="0"/>
                        <a:t>epileptische Anfälle und Krampfanfälle</a:t>
                      </a:r>
                      <a:endParaRPr lang="de-DE" sz="1200" b="1" dirty="0"/>
                    </a:p>
                  </a:txBody>
                  <a:tcPr/>
                </a:tc>
              </a:tr>
              <a:tr h="713530">
                <a:tc>
                  <a:txBody>
                    <a:bodyPr/>
                    <a:lstStyle/>
                    <a:p>
                      <a:pPr algn="ctr"/>
                      <a:r>
                        <a:rPr lang="de-DE" sz="1400" b="0" dirty="0" smtClean="0"/>
                        <a:t>Infektionskrankheiten durch</a:t>
                      </a:r>
                      <a:r>
                        <a:rPr lang="de-DE" sz="1400" b="0" baseline="0" dirty="0" smtClean="0"/>
                        <a:t> Tollwut, Wundstarrkrampf und FSME</a:t>
                      </a:r>
                      <a:endParaRPr lang="de-DE" sz="1400" b="0" dirty="0"/>
                    </a:p>
                  </a:txBody>
                  <a:tcPr/>
                </a:tc>
                <a:tc>
                  <a:txBody>
                    <a:bodyPr/>
                    <a:lstStyle/>
                    <a:p>
                      <a:pPr algn="ctr"/>
                      <a:r>
                        <a:rPr lang="de-DE" sz="1400" b="0" dirty="0" smtClean="0"/>
                        <a:t>Infektionskrankheiten durch</a:t>
                      </a:r>
                      <a:r>
                        <a:rPr lang="de-DE" sz="1400" b="0" baseline="0" dirty="0" smtClean="0"/>
                        <a:t> </a:t>
                      </a:r>
                      <a:r>
                        <a:rPr lang="de-DE" sz="1400" b="1" baseline="0" dirty="0" smtClean="0"/>
                        <a:t>Hautverletzungen</a:t>
                      </a:r>
                      <a:r>
                        <a:rPr lang="de-DE" sz="1400" b="0" baseline="0" dirty="0" smtClean="0"/>
                        <a:t> und eine </a:t>
                      </a:r>
                      <a:r>
                        <a:rPr lang="de-DE" sz="1400" b="1" baseline="0" dirty="0" smtClean="0"/>
                        <a:t>Vielzahl von Infektionskrankheiten wie z. B. Borreliose, Diphterie, Keuchhusten, Masern, Mumps, Scharlach etc.</a:t>
                      </a:r>
                      <a:endParaRPr lang="de-DE" sz="1200" b="1" dirty="0"/>
                    </a:p>
                  </a:txBody>
                  <a:tcPr/>
                </a:tc>
              </a:tr>
              <a:tr h="713530">
                <a:tc>
                  <a:txBody>
                    <a:bodyPr/>
                    <a:lstStyle/>
                    <a:p>
                      <a:pPr algn="ctr"/>
                      <a:r>
                        <a:rPr lang="de-DE" sz="1400" b="0" dirty="0" smtClean="0"/>
                        <a:t>Erweiterter Unfallbegriff</a:t>
                      </a:r>
                      <a:r>
                        <a:rPr lang="de-DE" sz="1400" b="0" baseline="0" dirty="0" smtClean="0"/>
                        <a:t> inkl. e</a:t>
                      </a:r>
                      <a:r>
                        <a:rPr lang="de-DE" sz="1400" b="0" dirty="0" smtClean="0"/>
                        <a:t>rhöhte Kraftanstrengung (inkl. Bauch- und Unterleibsbruch), Verteidigung und</a:t>
                      </a:r>
                      <a:r>
                        <a:rPr lang="de-DE" sz="1400" b="0" baseline="0" dirty="0" smtClean="0"/>
                        <a:t> Rettung von Menschen, Tieren und Sachen, Ertrinken etc.</a:t>
                      </a:r>
                      <a:endParaRPr lang="de-DE" sz="1400" b="0" dirty="0"/>
                    </a:p>
                  </a:txBody>
                  <a:tcPr/>
                </a:tc>
                <a:tc>
                  <a:txBody>
                    <a:bodyPr/>
                    <a:lstStyle/>
                    <a:p>
                      <a:pPr algn="ctr"/>
                      <a:r>
                        <a:rPr lang="de-DE" sz="1400" b="0" dirty="0" smtClean="0"/>
                        <a:t> </a:t>
                      </a:r>
                      <a:r>
                        <a:rPr lang="de-DE" sz="1400" b="1" dirty="0" smtClean="0"/>
                        <a:t>Eigenbewegungen</a:t>
                      </a:r>
                      <a:r>
                        <a:rPr lang="de-DE" sz="1400" b="0" dirty="0" smtClean="0"/>
                        <a:t/>
                      </a:r>
                      <a:br>
                        <a:rPr lang="de-DE" sz="1400" b="0" dirty="0" smtClean="0"/>
                      </a:br>
                      <a:r>
                        <a:rPr lang="de-DE" sz="1400" b="0" dirty="0" smtClean="0"/>
                        <a:t> Ausgenommen sind Verletzungen an Bandscheiben, Kopf, Lunge, Herz, Blutungen innerer Organe und Knochenbrüche</a:t>
                      </a:r>
                      <a:endParaRPr lang="de-DE" sz="1200" b="1" dirty="0"/>
                    </a:p>
                  </a:txBody>
                  <a:tcPr/>
                </a:tc>
              </a:tr>
              <a:tr h="505417">
                <a:tc>
                  <a:txBody>
                    <a:bodyPr/>
                    <a:lstStyle/>
                    <a:p>
                      <a:pPr algn="ctr"/>
                      <a:r>
                        <a:rPr lang="de-DE" sz="1400" b="0" dirty="0" smtClean="0"/>
                        <a:t>Allergische Reaktionen durch Unfall oder Insektenstich</a:t>
                      </a:r>
                      <a:endParaRPr lang="de-DE" sz="1400" b="0" dirty="0"/>
                    </a:p>
                  </a:txBody>
                  <a:tcPr/>
                </a:tc>
                <a:tc>
                  <a:txBody>
                    <a:bodyPr/>
                    <a:lstStyle/>
                    <a:p>
                      <a:pPr algn="ctr"/>
                      <a:r>
                        <a:rPr lang="de-DE" sz="1400" b="1" dirty="0" smtClean="0"/>
                        <a:t>Infektionen infolge geringfügiger Unfall-, Haut- und Schleimhautverletzungen </a:t>
                      </a:r>
                      <a:endParaRPr lang="de-DE" sz="1200" dirty="0"/>
                    </a:p>
                  </a:txBody>
                  <a:tcPr/>
                </a:tc>
              </a:tr>
              <a:tr h="624339">
                <a:tc>
                  <a:txBody>
                    <a:bodyPr/>
                    <a:lstStyle/>
                    <a:p>
                      <a:pPr algn="ctr"/>
                      <a:r>
                        <a:rPr lang="de-DE" sz="1400" b="0" dirty="0" smtClean="0"/>
                        <a:t>x</a:t>
                      </a:r>
                      <a:endParaRPr lang="de-DE" sz="1400" b="0" dirty="0"/>
                    </a:p>
                  </a:txBody>
                  <a:tcPr anchor="ctr"/>
                </a:tc>
                <a:tc>
                  <a:txBody>
                    <a:bodyPr/>
                    <a:lstStyle/>
                    <a:p>
                      <a:pPr algn="ctr"/>
                      <a:r>
                        <a:rPr lang="de-DE" sz="1200" b="1" dirty="0" smtClean="0"/>
                        <a:t>Erweitertes Luftfahrtrisiko: </a:t>
                      </a:r>
                      <a:r>
                        <a:rPr lang="de-DE" sz="1200" b="0" dirty="0" smtClean="0"/>
                        <a:t>Unfälle bei der Benutzung eines Luftfahrzeugs/Luftsportgeräts als beruflicher Passagier oder</a:t>
                      </a:r>
                      <a:r>
                        <a:rPr lang="de-DE" sz="1200" b="0" baseline="0" dirty="0" smtClean="0"/>
                        <a:t> </a:t>
                      </a:r>
                      <a:r>
                        <a:rPr lang="de-DE" sz="1200" b="0" dirty="0" smtClean="0"/>
                        <a:t>als Flugschüler (sofern keine Lizenz erforderlich) </a:t>
                      </a:r>
                      <a:endParaRPr lang="de-DE" sz="1200" b="0" dirty="0"/>
                    </a:p>
                  </a:txBody>
                  <a:tcPr/>
                </a:tc>
              </a:tr>
            </a:tbl>
          </a:graphicData>
        </a:graphic>
      </p:graphicFrame>
      <p:sp>
        <p:nvSpPr>
          <p:cNvPr id="3" name="Titel 2"/>
          <p:cNvSpPr>
            <a:spLocks noGrp="1"/>
          </p:cNvSpPr>
          <p:nvPr>
            <p:ph type="title" idx="4294967295"/>
          </p:nvPr>
        </p:nvSpPr>
        <p:spPr>
          <a:xfrm>
            <a:off x="525600" y="669600"/>
            <a:ext cx="10801350" cy="419100"/>
          </a:xfrm>
        </p:spPr>
        <p:txBody>
          <a:bodyPr>
            <a:normAutofit fontScale="90000"/>
          </a:bodyPr>
          <a:lstStyle/>
          <a:p>
            <a:r>
              <a:rPr lang="de-DE" dirty="0" smtClean="0"/>
              <a:t>Unfallversicherung </a:t>
            </a:r>
            <a:r>
              <a:rPr lang="de-DE" i="1" dirty="0" smtClean="0"/>
              <a:t>plus </a:t>
            </a:r>
            <a:r>
              <a:rPr lang="de-DE" dirty="0" err="1" smtClean="0"/>
              <a:t>Xtra</a:t>
            </a:r>
            <a:endParaRPr lang="de-DE"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53212">
            <a:off x="9547467" y="472705"/>
            <a:ext cx="1822319" cy="1137002"/>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181235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731838" y="669679"/>
            <a:ext cx="10801350" cy="419346"/>
          </a:xfrm>
        </p:spPr>
        <p:txBody>
          <a:bodyPr/>
          <a:lstStyle/>
          <a:p>
            <a:r>
              <a:rPr lang="de-DE" dirty="0" smtClean="0"/>
              <a:t>Progressionen und Mehrleistungen</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12</a:t>
            </a:fld>
            <a:endParaRPr lang="de-DE" dirty="0">
              <a:solidFill>
                <a:srgbClr val="FFFFFF"/>
              </a:solidFill>
            </a:endParaRPr>
          </a:p>
        </p:txBody>
      </p:sp>
      <p:graphicFrame>
        <p:nvGraphicFramePr>
          <p:cNvPr id="5" name="Diagramm 4"/>
          <p:cNvGraphicFramePr>
            <a:graphicFrameLocks/>
          </p:cNvGraphicFramePr>
          <p:nvPr>
            <p:extLst>
              <p:ext uri="{D42A27DB-BD31-4B8C-83A1-F6EECF244321}">
                <p14:modId xmlns:p14="http://schemas.microsoft.com/office/powerpoint/2010/main" val="649975896"/>
              </p:ext>
            </p:extLst>
          </p:nvPr>
        </p:nvGraphicFramePr>
        <p:xfrm>
          <a:off x="1191371" y="1741182"/>
          <a:ext cx="9726012" cy="430863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feld 5"/>
          <p:cNvSpPr txBox="1"/>
          <p:nvPr/>
        </p:nvSpPr>
        <p:spPr>
          <a:xfrm>
            <a:off x="1032856" y="1421410"/>
            <a:ext cx="1271502" cy="323165"/>
          </a:xfrm>
          <a:prstGeom prst="rect">
            <a:avLst/>
          </a:prstGeom>
          <a:noFill/>
        </p:spPr>
        <p:txBody>
          <a:bodyPr wrap="none" rtlCol="0">
            <a:spAutoFit/>
          </a:bodyPr>
          <a:lstStyle/>
          <a:p>
            <a:pPr defTabSz="342900"/>
            <a:r>
              <a:rPr lang="de-DE" sz="1500" b="1" dirty="0">
                <a:solidFill>
                  <a:srgbClr val="008237"/>
                </a:solidFill>
              </a:rPr>
              <a:t>Leistung in %</a:t>
            </a:r>
          </a:p>
        </p:txBody>
      </p:sp>
      <p:sp>
        <p:nvSpPr>
          <p:cNvPr id="9" name="Abgerundetes Rechteck 8"/>
          <p:cNvSpPr/>
          <p:nvPr/>
        </p:nvSpPr>
        <p:spPr>
          <a:xfrm rot="21094629">
            <a:off x="2558471" y="1772887"/>
            <a:ext cx="4839855" cy="5541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Bitte beachten:</a:t>
            </a:r>
            <a:br>
              <a:rPr lang="de-DE" dirty="0" smtClean="0"/>
            </a:br>
            <a:r>
              <a:rPr lang="de-DE" dirty="0" smtClean="0"/>
              <a:t>Progression 225 % </a:t>
            </a:r>
            <a:r>
              <a:rPr lang="de-DE" dirty="0"/>
              <a:t>ist bis Alter 80 versicherbar!</a:t>
            </a:r>
          </a:p>
        </p:txBody>
      </p:sp>
    </p:spTree>
    <p:extLst>
      <p:ext uri="{BB962C8B-B14F-4D97-AF65-F5344CB8AC3E}">
        <p14:creationId xmlns:p14="http://schemas.microsoft.com/office/powerpoint/2010/main" val="26426059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endParaRPr lang="de-DE" dirty="0"/>
          </a:p>
        </p:txBody>
      </p:sp>
      <p:sp>
        <p:nvSpPr>
          <p:cNvPr id="3" name="Titel 2"/>
          <p:cNvSpPr>
            <a:spLocks noGrp="1"/>
          </p:cNvSpPr>
          <p:nvPr>
            <p:ph type="title"/>
          </p:nvPr>
        </p:nvSpPr>
        <p:spPr>
          <a:xfrm>
            <a:off x="731838" y="669679"/>
            <a:ext cx="10801350" cy="419346"/>
          </a:xfrm>
        </p:spPr>
        <p:txBody>
          <a:bodyPr/>
          <a:lstStyle/>
          <a:p>
            <a:r>
              <a:rPr lang="de-DE" dirty="0" smtClean="0"/>
              <a:t>WWK Unfallschutzbrief</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13</a:t>
            </a:fld>
            <a:endParaRPr lang="de-DE" dirty="0">
              <a:solidFill>
                <a:srgbClr val="FFFFFF"/>
              </a:solidFill>
            </a:endParaRPr>
          </a:p>
        </p:txBody>
      </p:sp>
      <p:graphicFrame>
        <p:nvGraphicFramePr>
          <p:cNvPr id="5" name="Inhaltsplatzhalter 4"/>
          <p:cNvGraphicFramePr>
            <a:graphicFrameLocks/>
          </p:cNvGraphicFramePr>
          <p:nvPr>
            <p:extLst>
              <p:ext uri="{D42A27DB-BD31-4B8C-83A1-F6EECF244321}">
                <p14:modId xmlns:p14="http://schemas.microsoft.com/office/powerpoint/2010/main" val="3828505987"/>
              </p:ext>
            </p:extLst>
          </p:nvPr>
        </p:nvGraphicFramePr>
        <p:xfrm>
          <a:off x="803572" y="1294377"/>
          <a:ext cx="8229599" cy="4798230"/>
        </p:xfrm>
        <a:graphic>
          <a:graphicData uri="http://schemas.openxmlformats.org/drawingml/2006/table">
            <a:tbl>
              <a:tblPr firstRow="1" bandRow="1">
                <a:tableStyleId>{5C22544A-7EE6-4342-B048-85BDC9FD1C3A}</a:tableStyleId>
              </a:tblPr>
              <a:tblGrid>
                <a:gridCol w="5045418">
                  <a:extLst>
                    <a:ext uri="{9D8B030D-6E8A-4147-A177-3AD203B41FA5}">
                      <a16:colId xmlns="" xmlns:a16="http://schemas.microsoft.com/office/drawing/2014/main" val="20000"/>
                    </a:ext>
                  </a:extLst>
                </a:gridCol>
                <a:gridCol w="1539605">
                  <a:extLst>
                    <a:ext uri="{9D8B030D-6E8A-4147-A177-3AD203B41FA5}">
                      <a16:colId xmlns="" xmlns:a16="http://schemas.microsoft.com/office/drawing/2014/main" val="20001"/>
                    </a:ext>
                  </a:extLst>
                </a:gridCol>
                <a:gridCol w="1644576">
                  <a:extLst>
                    <a:ext uri="{9D8B030D-6E8A-4147-A177-3AD203B41FA5}">
                      <a16:colId xmlns="" xmlns:a16="http://schemas.microsoft.com/office/drawing/2014/main" val="20002"/>
                    </a:ext>
                  </a:extLst>
                </a:gridCol>
              </a:tblGrid>
              <a:tr h="319882">
                <a:tc gridSpan="3">
                  <a:txBody>
                    <a:bodyPr/>
                    <a:lstStyle/>
                    <a:p>
                      <a:pPr algn="ctr" defTabSz="342900"/>
                      <a:r>
                        <a:rPr lang="de-DE" sz="1600" dirty="0" smtClean="0">
                          <a:solidFill>
                            <a:schemeClr val="bg1"/>
                          </a:solidFill>
                        </a:rPr>
                        <a:t>Hilfe im Notfall für 21,60 EUR/Jahr </a:t>
                      </a:r>
                      <a:endParaRPr lang="de-DE" sz="1600" dirty="0">
                        <a:solidFill>
                          <a:schemeClr val="bg1"/>
                        </a:solidFill>
                      </a:endParaRPr>
                    </a:p>
                  </a:txBody>
                  <a:tcPr marL="68580" marR="68580" marT="34290" marB="34290"/>
                </a:tc>
                <a:tc hMerge="1">
                  <a:txBody>
                    <a:bodyPr/>
                    <a:lstStyle/>
                    <a:p>
                      <a:pPr algn="ctr"/>
                      <a:endParaRPr lang="de-DE" sz="1600" dirty="0"/>
                    </a:p>
                  </a:txBody>
                  <a:tcPr marL="68580" marR="68580" marT="34290" marB="34290"/>
                </a:tc>
                <a:tc hMerge="1">
                  <a:txBody>
                    <a:bodyPr/>
                    <a:lstStyle/>
                    <a:p>
                      <a:pPr algn="ctr"/>
                      <a:endParaRPr lang="de-DE" sz="1600" dirty="0"/>
                    </a:p>
                  </a:txBody>
                  <a:tcPr marL="68580" marR="68580" marT="34290" marB="34290"/>
                </a:tc>
              </a:tr>
              <a:tr h="319882">
                <a:tc>
                  <a:txBody>
                    <a:bodyPr/>
                    <a:lstStyle/>
                    <a:p>
                      <a:r>
                        <a:rPr lang="de-DE" sz="1600" b="1" dirty="0" smtClean="0">
                          <a:solidFill>
                            <a:schemeClr val="bg1"/>
                          </a:solidFill>
                        </a:rPr>
                        <a:t>Hilfeleistungen mit Kostenübernahme</a:t>
                      </a:r>
                      <a:endParaRPr lang="de-DE" sz="1600" b="1" dirty="0">
                        <a:solidFill>
                          <a:schemeClr val="bg1"/>
                        </a:solidFill>
                      </a:endParaRPr>
                    </a:p>
                  </a:txBody>
                  <a:tcPr marL="68580" marR="68580" marT="34290" marB="34290">
                    <a:solidFill>
                      <a:schemeClr val="tx2"/>
                    </a:solidFill>
                  </a:tcPr>
                </a:tc>
                <a:tc>
                  <a:txBody>
                    <a:bodyPr/>
                    <a:lstStyle/>
                    <a:p>
                      <a:pPr algn="ctr"/>
                      <a:r>
                        <a:rPr lang="de-DE" sz="1600" b="1" dirty="0" smtClean="0">
                          <a:solidFill>
                            <a:schemeClr val="bg1"/>
                          </a:solidFill>
                        </a:rPr>
                        <a:t>Leistungsdauer</a:t>
                      </a:r>
                      <a:endParaRPr lang="de-DE" sz="1600" b="1" dirty="0">
                        <a:solidFill>
                          <a:schemeClr val="bg1"/>
                        </a:solidFill>
                      </a:endParaRPr>
                    </a:p>
                  </a:txBody>
                  <a:tcPr marL="68580" marR="68580" marT="34290" marB="34290">
                    <a:solidFill>
                      <a:schemeClr val="tx2"/>
                    </a:solidFill>
                  </a:tcPr>
                </a:tc>
                <a:tc>
                  <a:txBody>
                    <a:bodyPr/>
                    <a:lstStyle/>
                    <a:p>
                      <a:pPr algn="ctr"/>
                      <a:r>
                        <a:rPr lang="de-DE" sz="1600" b="1" dirty="0" smtClean="0">
                          <a:solidFill>
                            <a:schemeClr val="bg1"/>
                          </a:solidFill>
                        </a:rPr>
                        <a:t>Leistungshöhe</a:t>
                      </a:r>
                      <a:endParaRPr lang="de-DE" sz="1600" b="1" dirty="0">
                        <a:solidFill>
                          <a:schemeClr val="bg1"/>
                        </a:solidFill>
                      </a:endParaRPr>
                    </a:p>
                  </a:txBody>
                  <a:tcPr marL="68580" marR="68580" marT="34290" marB="34290">
                    <a:solidFill>
                      <a:schemeClr val="tx2"/>
                    </a:solidFill>
                  </a:tcPr>
                </a:tc>
                <a:extLst>
                  <a:ext uri="{0D108BD9-81ED-4DB2-BD59-A6C34878D82A}">
                    <a16:rowId xmlns="" xmlns:a16="http://schemas.microsoft.com/office/drawing/2014/main" val="10000"/>
                  </a:ext>
                </a:extLst>
              </a:tr>
              <a:tr h="319882">
                <a:tc>
                  <a:txBody>
                    <a:bodyPr/>
                    <a:lstStyle/>
                    <a:p>
                      <a:r>
                        <a:rPr lang="de-DE" sz="1600" dirty="0" smtClean="0"/>
                        <a:t>Menüservice – </a:t>
                      </a:r>
                      <a:r>
                        <a:rPr lang="de-DE" sz="1600" b="0" dirty="0" smtClean="0">
                          <a:solidFill>
                            <a:schemeClr val="tx1"/>
                          </a:solidFill>
                        </a:rPr>
                        <a:t>auch für Kinder im Haushalt der VP</a:t>
                      </a:r>
                      <a:endParaRPr lang="de-DE" sz="1600" b="0" dirty="0">
                        <a:solidFill>
                          <a:schemeClr val="tx1"/>
                        </a:solidFill>
                      </a:endParaRPr>
                    </a:p>
                  </a:txBody>
                  <a:tcPr marL="68580" marR="68580" marT="34290" marB="34290"/>
                </a:tc>
                <a:tc rowSpan="9">
                  <a:txBody>
                    <a:bodyPr/>
                    <a:lstStyle/>
                    <a:p>
                      <a:pPr algn="ctr"/>
                      <a:r>
                        <a:rPr lang="de-DE" sz="1600" dirty="0" smtClean="0"/>
                        <a:t>innerhalb von 6 Monaten ab Unfalltag</a:t>
                      </a:r>
                      <a:endParaRPr lang="de-DE" sz="1600" dirty="0"/>
                    </a:p>
                  </a:txBody>
                  <a:tcPr marL="68580" marR="68580" marT="34290" marB="34290" anchor="ctr"/>
                </a:tc>
                <a:tc rowSpan="11">
                  <a:txBody>
                    <a:bodyPr/>
                    <a:lstStyle/>
                    <a:p>
                      <a:pPr algn="ctr"/>
                      <a:r>
                        <a:rPr lang="de-DE" sz="1600" dirty="0" smtClean="0"/>
                        <a:t>Höchst-entschädigung</a:t>
                      </a:r>
                      <a:r>
                        <a:rPr lang="de-DE" sz="1600" baseline="0" dirty="0" smtClean="0"/>
                        <a:t> 5.000 EUR infolge Unfall*</a:t>
                      </a:r>
                    </a:p>
                    <a:p>
                      <a:pPr algn="ctr"/>
                      <a:endParaRPr lang="de-DE" sz="1600" baseline="0" dirty="0" smtClean="0"/>
                    </a:p>
                    <a:p>
                      <a:pPr algn="ctr"/>
                      <a:r>
                        <a:rPr lang="de-DE" sz="1600" baseline="0" dirty="0" smtClean="0"/>
                        <a:t>(*für Personen ab Alter 55 auch bei Herzinfarkt, Schlaganfall, Bypass-OP bis 2.000 EUR)</a:t>
                      </a:r>
                      <a:endParaRPr lang="de-DE" sz="1600" dirty="0"/>
                    </a:p>
                  </a:txBody>
                  <a:tcPr marL="68580" marR="68580" marT="34290" marB="34290" anchor="ctr"/>
                </a:tc>
                <a:extLst>
                  <a:ext uri="{0D108BD9-81ED-4DB2-BD59-A6C34878D82A}">
                    <a16:rowId xmlns="" xmlns:a16="http://schemas.microsoft.com/office/drawing/2014/main" val="10001"/>
                  </a:ext>
                </a:extLst>
              </a:tr>
              <a:tr h="319882">
                <a:tc>
                  <a:txBody>
                    <a:bodyPr/>
                    <a:lstStyle/>
                    <a:p>
                      <a:r>
                        <a:rPr lang="de-DE" sz="1600" dirty="0" smtClean="0"/>
                        <a:t>Einkäufe, Besorgungen, </a:t>
                      </a:r>
                      <a:r>
                        <a:rPr lang="de-DE" sz="1600" b="0" dirty="0" smtClean="0">
                          <a:solidFill>
                            <a:schemeClr val="tx1"/>
                          </a:solidFill>
                        </a:rPr>
                        <a:t>Paketservice</a:t>
                      </a:r>
                      <a:endParaRPr lang="de-DE" sz="1600" b="0" dirty="0">
                        <a:solidFill>
                          <a:schemeClr val="tx1"/>
                        </a:solidFill>
                      </a:endParaRPr>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2"/>
                  </a:ext>
                </a:extLst>
              </a:tr>
              <a:tr h="319882">
                <a:tc>
                  <a:txBody>
                    <a:bodyPr/>
                    <a:lstStyle/>
                    <a:p>
                      <a:r>
                        <a:rPr lang="de-DE" sz="1600" dirty="0" smtClean="0"/>
                        <a:t>Fahrdienst/Begleitung</a:t>
                      </a:r>
                      <a:r>
                        <a:rPr lang="de-DE" sz="1600" baseline="0" dirty="0" smtClean="0"/>
                        <a:t> zu Ärzten/Behörden </a:t>
                      </a:r>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3"/>
                  </a:ext>
                </a:extLst>
              </a:tr>
              <a:tr h="319882">
                <a:tc>
                  <a:txBody>
                    <a:bodyPr/>
                    <a:lstStyle/>
                    <a:p>
                      <a:r>
                        <a:rPr lang="de-DE" sz="1600" dirty="0" smtClean="0"/>
                        <a:t>Wohnungsreinigung, Wäsche-/Schuhservice</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4"/>
                  </a:ext>
                </a:extLst>
              </a:tr>
              <a:tr h="319882">
                <a:tc>
                  <a:txBody>
                    <a:bodyPr/>
                    <a:lstStyle/>
                    <a:p>
                      <a:r>
                        <a:rPr lang="de-DE" sz="1600" dirty="0" smtClean="0"/>
                        <a:t>Hausnotruf</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5"/>
                  </a:ext>
                </a:extLst>
              </a:tr>
              <a:tr h="319882">
                <a:tc>
                  <a:txBody>
                    <a:bodyPr/>
                    <a:lstStyle/>
                    <a:p>
                      <a:r>
                        <a:rPr lang="de-DE" sz="1600" dirty="0" smtClean="0"/>
                        <a:t>Kurzzeitpflege für pflegebedürftige Angehörige</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6"/>
                  </a:ext>
                </a:extLst>
              </a:tr>
              <a:tr h="319882">
                <a:tc>
                  <a:txBody>
                    <a:bodyPr/>
                    <a:lstStyle/>
                    <a:p>
                      <a:r>
                        <a:rPr lang="de-DE" sz="1600" dirty="0" smtClean="0"/>
                        <a:t>Betreuung von Kindern unter 16 Jahren</a:t>
                      </a:r>
                      <a:endParaRPr lang="de-DE" sz="1600" dirty="0">
                        <a:solidFill>
                          <a:schemeClr val="accent5"/>
                        </a:solidFill>
                      </a:endParaRPr>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7"/>
                  </a:ext>
                </a:extLst>
              </a:tr>
              <a:tr h="319882">
                <a:tc>
                  <a:txBody>
                    <a:bodyPr/>
                    <a:lstStyle/>
                    <a:p>
                      <a:r>
                        <a:rPr lang="de-DE" sz="1600" dirty="0" smtClean="0"/>
                        <a:t>Grundpflegeleistungen, Pflegeschulung</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8"/>
                  </a:ext>
                </a:extLst>
              </a:tr>
              <a:tr h="319882">
                <a:tc>
                  <a:txBody>
                    <a:bodyPr/>
                    <a:lstStyle/>
                    <a:p>
                      <a:r>
                        <a:rPr lang="de-DE" sz="1600" dirty="0" smtClean="0"/>
                        <a:t>Tag- und Nachtwache für 48</a:t>
                      </a:r>
                      <a:r>
                        <a:rPr lang="de-DE" sz="1600" baseline="0" dirty="0" smtClean="0"/>
                        <a:t> Std.</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09"/>
                  </a:ext>
                </a:extLst>
              </a:tr>
              <a:tr h="319882">
                <a:tc>
                  <a:txBody>
                    <a:bodyPr/>
                    <a:lstStyle/>
                    <a:p>
                      <a:r>
                        <a:rPr lang="de-DE" sz="1600" dirty="0" smtClean="0"/>
                        <a:t>Fahrdienst für Kinder der VP zu Unterricht/Therapien</a:t>
                      </a:r>
                      <a:endParaRPr lang="de-DE" sz="1600" dirty="0"/>
                    </a:p>
                  </a:txBody>
                  <a:tcPr marL="68580" marR="68580" marT="34290" marB="34290"/>
                </a:tc>
                <a:tc rowSpan="2">
                  <a:txBody>
                    <a:bodyPr/>
                    <a:lstStyle/>
                    <a:p>
                      <a:pPr algn="ctr"/>
                      <a:r>
                        <a:rPr lang="de-DE" sz="1600" dirty="0" smtClean="0"/>
                        <a:t>100 Tage</a:t>
                      </a:r>
                      <a:endParaRPr lang="de-DE" sz="1600" dirty="0"/>
                    </a:p>
                  </a:txBody>
                  <a:tcPr marL="68580" marR="68580" marT="34290" marB="34290" anchor="ctr"/>
                </a:tc>
                <a:tc vMerge="1">
                  <a:txBody>
                    <a:bodyPr/>
                    <a:lstStyle/>
                    <a:p>
                      <a:pPr algn="ctr"/>
                      <a:endParaRPr lang="de-DE" sz="1600" dirty="0"/>
                    </a:p>
                  </a:txBody>
                  <a:tcPr/>
                </a:tc>
                <a:extLst>
                  <a:ext uri="{0D108BD9-81ED-4DB2-BD59-A6C34878D82A}">
                    <a16:rowId xmlns="" xmlns:a16="http://schemas.microsoft.com/office/drawing/2014/main" val="10010"/>
                  </a:ext>
                </a:extLst>
              </a:tr>
              <a:tr h="319882">
                <a:tc>
                  <a:txBody>
                    <a:bodyPr/>
                    <a:lstStyle/>
                    <a:p>
                      <a:r>
                        <a:rPr lang="de-DE" sz="1600" dirty="0" smtClean="0"/>
                        <a:t>Haustierbetreuung</a:t>
                      </a:r>
                      <a:endParaRPr lang="de-DE" sz="1600" dirty="0"/>
                    </a:p>
                  </a:txBody>
                  <a:tcPr marL="68580" marR="68580" marT="34290" marB="34290"/>
                </a:tc>
                <a:tc vMerge="1">
                  <a:txBody>
                    <a:bodyPr/>
                    <a:lstStyle/>
                    <a:p>
                      <a:pPr algn="ctr"/>
                      <a:endParaRPr lang="de-DE" sz="1600" dirty="0"/>
                    </a:p>
                  </a:txBody>
                  <a:tcPr/>
                </a:tc>
                <a:tc vMerge="1">
                  <a:txBody>
                    <a:bodyPr/>
                    <a:lstStyle/>
                    <a:p>
                      <a:pPr algn="ctr"/>
                      <a:endParaRPr lang="de-DE" sz="1600" dirty="0"/>
                    </a:p>
                  </a:txBody>
                  <a:tcPr/>
                </a:tc>
                <a:extLst>
                  <a:ext uri="{0D108BD9-81ED-4DB2-BD59-A6C34878D82A}">
                    <a16:rowId xmlns="" xmlns:a16="http://schemas.microsoft.com/office/drawing/2014/main" val="10011"/>
                  </a:ext>
                </a:extLst>
              </a:tr>
              <a:tr h="319882">
                <a:tc>
                  <a:txBody>
                    <a:bodyPr/>
                    <a:lstStyle/>
                    <a:p>
                      <a:r>
                        <a:rPr lang="de-DE" sz="1600" dirty="0" smtClean="0"/>
                        <a:t>Versandkosten für Arznei/Hilfsmittel</a:t>
                      </a:r>
                      <a:endParaRPr lang="de-DE" sz="1600" dirty="0"/>
                    </a:p>
                  </a:txBody>
                  <a:tcPr marL="68580" marR="68580" marT="34290" marB="34290"/>
                </a:tc>
                <a:tc rowSpan="2">
                  <a:txBody>
                    <a:bodyPr/>
                    <a:lstStyle/>
                    <a:p>
                      <a:pPr algn="ctr"/>
                      <a:r>
                        <a:rPr lang="de-DE" sz="1600" dirty="0" smtClean="0"/>
                        <a:t>einmalig</a:t>
                      </a:r>
                      <a:endParaRPr lang="de-DE" sz="1600" dirty="0"/>
                    </a:p>
                  </a:txBody>
                  <a:tcPr marL="68580" marR="68580" marT="34290" marB="34290" anchor="ctr"/>
                </a:tc>
                <a:tc>
                  <a:txBody>
                    <a:bodyPr/>
                    <a:lstStyle/>
                    <a:p>
                      <a:pPr algn="ctr"/>
                      <a:r>
                        <a:rPr lang="de-DE" sz="1600" dirty="0" smtClean="0"/>
                        <a:t>25 EUR</a:t>
                      </a:r>
                      <a:endParaRPr lang="de-DE" sz="1600" dirty="0"/>
                    </a:p>
                  </a:txBody>
                  <a:tcPr marL="68580" marR="68580" marT="34290" marB="34290" anchor="ctr"/>
                </a:tc>
                <a:extLst>
                  <a:ext uri="{0D108BD9-81ED-4DB2-BD59-A6C34878D82A}">
                    <a16:rowId xmlns="" xmlns:a16="http://schemas.microsoft.com/office/drawing/2014/main" val="10012"/>
                  </a:ext>
                </a:extLst>
              </a:tr>
              <a:tr h="319882">
                <a:tc>
                  <a:txBody>
                    <a:bodyPr/>
                    <a:lstStyle/>
                    <a:p>
                      <a:r>
                        <a:rPr lang="de-DE" sz="1600" dirty="0" smtClean="0"/>
                        <a:t>Telefonkosten für Angehörigeninfo</a:t>
                      </a:r>
                      <a:r>
                        <a:rPr lang="de-DE" sz="1600" baseline="0" dirty="0" smtClean="0"/>
                        <a:t> (Ausland)</a:t>
                      </a:r>
                      <a:endParaRPr lang="de-DE" sz="1600" dirty="0"/>
                    </a:p>
                  </a:txBody>
                  <a:tcPr marL="68580" marR="68580" marT="34290" marB="34290"/>
                </a:tc>
                <a:tc vMerge="1">
                  <a:txBody>
                    <a:bodyPr/>
                    <a:lstStyle/>
                    <a:p>
                      <a:pPr algn="ctr"/>
                      <a:endParaRPr lang="de-DE" sz="1600" dirty="0"/>
                    </a:p>
                  </a:txBody>
                  <a:tcPr/>
                </a:tc>
                <a:tc>
                  <a:txBody>
                    <a:bodyPr/>
                    <a:lstStyle/>
                    <a:p>
                      <a:pPr algn="ctr"/>
                      <a:r>
                        <a:rPr lang="de-DE" sz="1600" dirty="0" smtClean="0"/>
                        <a:t>25 EUR</a:t>
                      </a:r>
                      <a:endParaRPr lang="de-DE" sz="1600" dirty="0"/>
                    </a:p>
                  </a:txBody>
                  <a:tcPr marL="68580" marR="68580" marT="34290" marB="34290" anchor="ctr"/>
                </a:tc>
                <a:extLst>
                  <a:ext uri="{0D108BD9-81ED-4DB2-BD59-A6C34878D82A}">
                    <a16:rowId xmlns="" xmlns:a16="http://schemas.microsoft.com/office/drawing/2014/main" val="10013"/>
                  </a:ext>
                </a:extLst>
              </a:tr>
            </a:tbl>
          </a:graphicData>
        </a:graphic>
      </p:graphicFrame>
      <p:sp>
        <p:nvSpPr>
          <p:cNvPr id="6" name="Richtungspfeil 5"/>
          <p:cNvSpPr/>
          <p:nvPr/>
        </p:nvSpPr>
        <p:spPr>
          <a:xfrm>
            <a:off x="9020797" y="1635969"/>
            <a:ext cx="512738" cy="445529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342900"/>
            <a:r>
              <a:rPr lang="de-DE" sz="1350" dirty="0">
                <a:solidFill>
                  <a:srgbClr val="FFFFFF"/>
                </a:solidFill>
                <a:latin typeface="WWKPolo66 Leicht"/>
              </a:rPr>
              <a:t>Inanspruchnahme:</a:t>
            </a:r>
          </a:p>
        </p:txBody>
      </p:sp>
      <p:sp>
        <p:nvSpPr>
          <p:cNvPr id="7" name="Rechteck 6"/>
          <p:cNvSpPr/>
          <p:nvPr/>
        </p:nvSpPr>
        <p:spPr>
          <a:xfrm>
            <a:off x="9574456" y="1654430"/>
            <a:ext cx="2175249" cy="4455298"/>
          </a:xfrm>
          <a:prstGeom prst="rect">
            <a:avLst/>
          </a:prstGeom>
          <a:noFill/>
          <a:ln w="254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de-DE" sz="1350">
              <a:solidFill>
                <a:srgbClr val="FFFFFF"/>
              </a:solidFill>
              <a:latin typeface="WWKPolo66 Leicht"/>
            </a:endParaRPr>
          </a:p>
        </p:txBody>
      </p:sp>
      <p:sp>
        <p:nvSpPr>
          <p:cNvPr id="9" name="Textfeld 8"/>
          <p:cNvSpPr txBox="1"/>
          <p:nvPr/>
        </p:nvSpPr>
        <p:spPr>
          <a:xfrm>
            <a:off x="9810910" y="1789198"/>
            <a:ext cx="1702340" cy="4370427"/>
          </a:xfrm>
          <a:prstGeom prst="rect">
            <a:avLst/>
          </a:prstGeom>
          <a:noFill/>
        </p:spPr>
        <p:txBody>
          <a:bodyPr wrap="square" rtlCol="0">
            <a:spAutoFit/>
          </a:bodyPr>
          <a:lstStyle/>
          <a:p>
            <a:pPr algn="ctr" defTabSz="342900"/>
            <a:r>
              <a:rPr lang="de-DE" sz="1400" b="1" u="sng" dirty="0" smtClean="0">
                <a:solidFill>
                  <a:srgbClr val="494949"/>
                </a:solidFill>
                <a:latin typeface="WWKPolo66 Leicht"/>
              </a:rPr>
              <a:t>Bitte beachten</a:t>
            </a:r>
            <a:r>
              <a:rPr lang="de-DE" sz="1200" u="sng" dirty="0" smtClean="0">
                <a:solidFill>
                  <a:srgbClr val="494949"/>
                </a:solidFill>
                <a:latin typeface="WWKPolo66 Leicht"/>
              </a:rPr>
              <a:t/>
            </a:r>
            <a:br>
              <a:rPr lang="de-DE" sz="1200" u="sng" dirty="0" smtClean="0">
                <a:solidFill>
                  <a:srgbClr val="494949"/>
                </a:solidFill>
                <a:latin typeface="WWKPolo66 Leicht"/>
              </a:rPr>
            </a:br>
            <a:r>
              <a:rPr lang="de-DE" sz="1200" u="sng" dirty="0" smtClean="0">
                <a:solidFill>
                  <a:srgbClr val="494949"/>
                </a:solidFill>
                <a:latin typeface="WWKPolo66 Leicht"/>
              </a:rPr>
              <a:t/>
            </a:r>
            <a:br>
              <a:rPr lang="de-DE" sz="1200" u="sng" dirty="0" smtClean="0">
                <a:solidFill>
                  <a:srgbClr val="494949"/>
                </a:solidFill>
                <a:latin typeface="WWKPolo66 Leicht"/>
              </a:rPr>
            </a:br>
            <a:r>
              <a:rPr lang="de-DE" sz="1200" u="sng" dirty="0" smtClean="0">
                <a:solidFill>
                  <a:srgbClr val="494949"/>
                </a:solidFill>
                <a:latin typeface="WWKPolo66 Leicht"/>
              </a:rPr>
              <a:t>Verhalten </a:t>
            </a:r>
            <a:r>
              <a:rPr lang="de-DE" sz="1200" u="sng" dirty="0">
                <a:solidFill>
                  <a:srgbClr val="494949"/>
                </a:solidFill>
                <a:latin typeface="WWKPolo66 Leicht"/>
              </a:rPr>
              <a:t>im Schadenfall</a:t>
            </a:r>
            <a:r>
              <a:rPr lang="de-DE" sz="1200" dirty="0">
                <a:solidFill>
                  <a:srgbClr val="494949"/>
                </a:solidFill>
                <a:latin typeface="WWKPolo66 Leicht"/>
              </a:rPr>
              <a:t>:</a:t>
            </a:r>
          </a:p>
          <a:p>
            <a:pPr algn="ctr" defTabSz="342900"/>
            <a:r>
              <a:rPr lang="de-DE" sz="1200" dirty="0">
                <a:solidFill>
                  <a:srgbClr val="494949"/>
                </a:solidFill>
                <a:latin typeface="WWKPolo66 Leicht"/>
              </a:rPr>
              <a:t>1. Leistungsbedarf über WWK Notfall-Telefon anmelden</a:t>
            </a:r>
          </a:p>
          <a:p>
            <a:pPr algn="ctr" defTabSz="342900"/>
            <a:r>
              <a:rPr lang="de-DE" sz="1200" dirty="0">
                <a:solidFill>
                  <a:srgbClr val="494949"/>
                </a:solidFill>
                <a:latin typeface="WWKPolo66 Leicht"/>
              </a:rPr>
              <a:t>2. Leistungsorganisation über WWK Notrufzentrale</a:t>
            </a:r>
          </a:p>
          <a:p>
            <a:pPr algn="ctr" defTabSz="342900"/>
            <a:r>
              <a:rPr lang="de-DE" sz="1200" dirty="0">
                <a:solidFill>
                  <a:srgbClr val="494949"/>
                </a:solidFill>
                <a:latin typeface="WWKPolo66 Leicht"/>
              </a:rPr>
              <a:t>3. Leistungsabrechnung über WWK </a:t>
            </a:r>
            <a:r>
              <a:rPr lang="de-DE" sz="1200" dirty="0" smtClean="0">
                <a:solidFill>
                  <a:srgbClr val="494949"/>
                </a:solidFill>
                <a:latin typeface="WWKPolo66 Leicht"/>
              </a:rPr>
              <a:t>Notrufzentrale</a:t>
            </a:r>
            <a:br>
              <a:rPr lang="de-DE" sz="1200" dirty="0" smtClean="0">
                <a:solidFill>
                  <a:srgbClr val="494949"/>
                </a:solidFill>
                <a:latin typeface="WWKPolo66 Leicht"/>
              </a:rPr>
            </a:br>
            <a:r>
              <a:rPr lang="de-DE" sz="1200" u="sng" dirty="0">
                <a:solidFill>
                  <a:srgbClr val="494949"/>
                </a:solidFill>
              </a:rPr>
              <a:t>Hinweis</a:t>
            </a:r>
            <a:r>
              <a:rPr lang="de-DE" sz="1200" dirty="0">
                <a:solidFill>
                  <a:srgbClr val="494949"/>
                </a:solidFill>
              </a:rPr>
              <a:t>:</a:t>
            </a:r>
          </a:p>
          <a:p>
            <a:pPr algn="ctr" defTabSz="342900"/>
            <a:r>
              <a:rPr lang="de-DE" sz="1200" dirty="0">
                <a:solidFill>
                  <a:srgbClr val="494949"/>
                </a:solidFill>
              </a:rPr>
              <a:t>Hilfeleistungen, die </a:t>
            </a:r>
            <a:r>
              <a:rPr lang="de-DE" sz="1200" dirty="0" smtClean="0">
                <a:solidFill>
                  <a:srgbClr val="494949"/>
                </a:solidFill>
              </a:rPr>
              <a:t>selbstständig, also </a:t>
            </a:r>
            <a:r>
              <a:rPr lang="de-DE" sz="1200" dirty="0">
                <a:solidFill>
                  <a:srgbClr val="494949"/>
                </a:solidFill>
              </a:rPr>
              <a:t>nicht über die WWK Notrufzentrale- organisiert </a:t>
            </a:r>
            <a:r>
              <a:rPr lang="de-DE" sz="1200" dirty="0" smtClean="0">
                <a:solidFill>
                  <a:srgbClr val="494949"/>
                </a:solidFill>
              </a:rPr>
              <a:t>werden, </a:t>
            </a:r>
            <a:r>
              <a:rPr lang="de-DE" sz="1200" dirty="0">
                <a:solidFill>
                  <a:srgbClr val="494949"/>
                </a:solidFill>
              </a:rPr>
              <a:t>können nicht über den Unfallschutzbrief abgerechnet werden.</a:t>
            </a:r>
          </a:p>
          <a:p>
            <a:pPr algn="ctr" defTabSz="342900"/>
            <a:endParaRPr lang="de-DE" sz="1200" dirty="0">
              <a:solidFill>
                <a:srgbClr val="494949"/>
              </a:solidFill>
              <a:latin typeface="WWKPolo66 Leicht"/>
            </a:endParaRPr>
          </a:p>
        </p:txBody>
      </p:sp>
      <p:sp>
        <p:nvSpPr>
          <p:cNvPr id="8" name="Ellipse 7"/>
          <p:cNvSpPr/>
          <p:nvPr/>
        </p:nvSpPr>
        <p:spPr>
          <a:xfrm rot="20980047">
            <a:off x="7762402" y="495436"/>
            <a:ext cx="4300289" cy="915533"/>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5"/>
                </a:solidFill>
              </a:rPr>
              <a:t>WWK Notfall-Telefon: </a:t>
            </a:r>
            <a:r>
              <a:rPr lang="de-DE" b="1" dirty="0" smtClean="0">
                <a:solidFill>
                  <a:schemeClr val="accent5"/>
                </a:solidFill>
              </a:rPr>
              <a:t/>
            </a:r>
            <a:br>
              <a:rPr lang="de-DE" b="1" dirty="0" smtClean="0">
                <a:solidFill>
                  <a:schemeClr val="accent5"/>
                </a:solidFill>
              </a:rPr>
            </a:br>
            <a:r>
              <a:rPr lang="de-DE" b="1" dirty="0" smtClean="0">
                <a:solidFill>
                  <a:schemeClr val="accent5"/>
                </a:solidFill>
              </a:rPr>
              <a:t>+</a:t>
            </a:r>
            <a:r>
              <a:rPr lang="de-DE" b="1" dirty="0">
                <a:solidFill>
                  <a:schemeClr val="accent5"/>
                </a:solidFill>
              </a:rPr>
              <a:t>49 89 </a:t>
            </a:r>
            <a:r>
              <a:rPr lang="de-DE" b="1" dirty="0" smtClean="0">
                <a:solidFill>
                  <a:schemeClr val="accent5"/>
                </a:solidFill>
              </a:rPr>
              <a:t>5114 3010 </a:t>
            </a:r>
            <a:endParaRPr lang="de-DE" b="1" dirty="0">
              <a:solidFill>
                <a:schemeClr val="accent5"/>
              </a:solidFill>
            </a:endParaRPr>
          </a:p>
        </p:txBody>
      </p:sp>
    </p:spTree>
    <p:extLst>
      <p:ext uri="{BB962C8B-B14F-4D97-AF65-F5344CB8AC3E}">
        <p14:creationId xmlns:p14="http://schemas.microsoft.com/office/powerpoint/2010/main" val="5230028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14</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Autofit/>
          </a:bodyPr>
          <a:lstStyle/>
          <a:p>
            <a:r>
              <a:rPr lang="de-DE" sz="3200" dirty="0" smtClean="0"/>
              <a:t>Alters- und Gefahrengruppen</a:t>
            </a:r>
            <a:endParaRPr lang="de-DE" sz="3200" dirty="0"/>
          </a:p>
        </p:txBody>
      </p:sp>
      <p:graphicFrame>
        <p:nvGraphicFramePr>
          <p:cNvPr id="7" name="Inhaltsplatzhalter 6"/>
          <p:cNvGraphicFramePr>
            <a:graphicFrameLocks noGrp="1"/>
          </p:cNvGraphicFramePr>
          <p:nvPr>
            <p:ph idx="4294967295"/>
            <p:extLst>
              <p:ext uri="{D42A27DB-BD31-4B8C-83A1-F6EECF244321}">
                <p14:modId xmlns:p14="http://schemas.microsoft.com/office/powerpoint/2010/main" val="3054996769"/>
              </p:ext>
            </p:extLst>
          </p:nvPr>
        </p:nvGraphicFramePr>
        <p:xfrm>
          <a:off x="525600" y="1268413"/>
          <a:ext cx="10801350" cy="2499360"/>
        </p:xfrm>
        <a:graphic>
          <a:graphicData uri="http://schemas.openxmlformats.org/drawingml/2006/table">
            <a:tbl>
              <a:tblPr firstRow="1" bandRow="1">
                <a:tableStyleId>{5C22544A-7EE6-4342-B048-85BDC9FD1C3A}</a:tableStyleId>
              </a:tblPr>
              <a:tblGrid>
                <a:gridCol w="2160270"/>
                <a:gridCol w="2160270"/>
                <a:gridCol w="2160270"/>
                <a:gridCol w="2160270"/>
                <a:gridCol w="2160270"/>
              </a:tblGrid>
              <a:tr h="370840">
                <a:tc gridSpan="5">
                  <a:txBody>
                    <a:bodyPr/>
                    <a:lstStyle/>
                    <a:p>
                      <a:pPr algn="ctr"/>
                      <a:r>
                        <a:rPr lang="de-DE" dirty="0" smtClean="0"/>
                        <a:t>Alters- und Gefahrengruppen im Neugeschäft</a:t>
                      </a:r>
                      <a:br>
                        <a:rPr lang="de-DE" dirty="0" smtClean="0"/>
                      </a:br>
                      <a:r>
                        <a:rPr lang="de-DE" sz="1600" b="0" dirty="0" smtClean="0"/>
                        <a:t>(ohne Tarifanpassung innerhalb der jeweiligen Altersgruppe)</a:t>
                      </a:r>
                      <a:endParaRPr lang="de-DE" b="0"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r>
              <a:tr h="370840">
                <a:tc>
                  <a:txBody>
                    <a:bodyPr/>
                    <a:lstStyle/>
                    <a:p>
                      <a:pPr algn="ctr"/>
                      <a:r>
                        <a:rPr lang="de-DE" dirty="0" smtClean="0"/>
                        <a:t>0–17 Jahre</a:t>
                      </a:r>
                      <a:endParaRPr lang="de-DE" dirty="0"/>
                    </a:p>
                  </a:txBody>
                  <a:tcPr/>
                </a:tc>
                <a:tc>
                  <a:txBody>
                    <a:bodyPr/>
                    <a:lstStyle/>
                    <a:p>
                      <a:pPr algn="ctr"/>
                      <a:r>
                        <a:rPr lang="de-DE" dirty="0" smtClean="0"/>
                        <a:t>18–55 Jahre </a:t>
                      </a:r>
                      <a:br>
                        <a:rPr lang="de-DE" dirty="0" smtClean="0"/>
                      </a:br>
                      <a:r>
                        <a:rPr lang="de-DE" b="1" dirty="0" smtClean="0"/>
                        <a:t>(A/B)</a:t>
                      </a:r>
                      <a:endParaRPr lang="de-DE"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dirty="0" smtClean="0"/>
                        <a:t>55–67 Jahre </a:t>
                      </a:r>
                      <a:br>
                        <a:rPr lang="de-DE" dirty="0" smtClean="0"/>
                      </a:br>
                      <a:r>
                        <a:rPr lang="de-DE" b="1" dirty="0" smtClean="0"/>
                        <a:t>(A/B)</a:t>
                      </a:r>
                      <a:endParaRPr lang="de-DE"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dirty="0" smtClean="0"/>
                        <a:t>68-74 Jahre</a:t>
                      </a:r>
                      <a:endParaRPr lang="de-DE"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dirty="0" smtClean="0"/>
                        <a:t>75–80 Jahre</a:t>
                      </a:r>
                      <a:endParaRPr lang="de-DE" dirty="0"/>
                    </a:p>
                  </a:txBody>
                  <a:tcPr/>
                </a:tc>
              </a:tr>
              <a:tr h="37084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b="1" dirty="0" smtClean="0">
                          <a:solidFill>
                            <a:schemeClr val="bg1"/>
                          </a:solidFill>
                        </a:rPr>
                        <a:t>Alters- und Gefahrengruppen im Bestandsgeschäft</a:t>
                      </a:r>
                      <a:r>
                        <a:rPr lang="de-DE" dirty="0" smtClean="0">
                          <a:solidFill>
                            <a:schemeClr val="bg1"/>
                          </a:solidFill>
                        </a:rPr>
                        <a:t/>
                      </a:r>
                      <a:br>
                        <a:rPr lang="de-DE" dirty="0" smtClean="0">
                          <a:solidFill>
                            <a:schemeClr val="bg1"/>
                          </a:solidFill>
                        </a:rPr>
                      </a:br>
                      <a:r>
                        <a:rPr lang="de-DE" sz="1600" dirty="0" smtClean="0">
                          <a:solidFill>
                            <a:schemeClr val="bg1"/>
                          </a:solidFill>
                        </a:rPr>
                        <a:t>(ohne Tarifanpassung innerhalb der jeweiligen Altersgruppe)</a:t>
                      </a:r>
                      <a:endParaRPr lang="de-DE" sz="1600" dirty="0">
                        <a:solidFill>
                          <a:schemeClr val="bg1"/>
                        </a:solidFill>
                      </a:endParaRPr>
                    </a:p>
                  </a:txBody>
                  <a:tcPr>
                    <a:solidFill>
                      <a:schemeClr val="accent5"/>
                    </a:solidFill>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r>
              <a:tr h="370840">
                <a:tc>
                  <a:txBody>
                    <a:bodyPr/>
                    <a:lstStyle/>
                    <a:p>
                      <a:pPr algn="ctr"/>
                      <a:r>
                        <a:rPr lang="de-DE" dirty="0" smtClean="0"/>
                        <a:t>0–17 Jahre</a:t>
                      </a:r>
                      <a:endParaRPr lang="de-DE" dirty="0"/>
                    </a:p>
                  </a:txBody>
                  <a:tcPr>
                    <a:solidFill>
                      <a:schemeClr val="accent5">
                        <a:lumMod val="20000"/>
                        <a:lumOff val="80000"/>
                      </a:schemeClr>
                    </a:solidFill>
                  </a:tcPr>
                </a:tc>
                <a:tc gridSpan="3">
                  <a:txBody>
                    <a:bodyPr/>
                    <a:lstStyle/>
                    <a:p>
                      <a:pPr algn="ctr"/>
                      <a:r>
                        <a:rPr lang="de-DE" dirty="0" smtClean="0"/>
                        <a:t>18–74 Jahre</a:t>
                      </a:r>
                      <a:br>
                        <a:rPr lang="de-DE" dirty="0" smtClean="0"/>
                      </a:br>
                      <a:r>
                        <a:rPr lang="de-DE" b="1" dirty="0" smtClean="0"/>
                        <a:t>(A/B, nur sofern Neuabschluss bis Alter 67)</a:t>
                      </a:r>
                      <a:endParaRPr lang="de-DE" b="1" dirty="0"/>
                    </a:p>
                  </a:txBody>
                  <a:tcPr>
                    <a:solidFill>
                      <a:schemeClr val="accent5">
                        <a:lumMod val="20000"/>
                        <a:lumOff val="80000"/>
                      </a:schemeClr>
                    </a:solidFill>
                  </a:tcPr>
                </a:tc>
                <a:tc hMerge="1">
                  <a:txBody>
                    <a:bodyPr/>
                    <a:lstStyle/>
                    <a:p>
                      <a:endParaRPr lang="de-DE" dirty="0"/>
                    </a:p>
                  </a:txBody>
                  <a:tcPr/>
                </a:tc>
                <a:tc hMerge="1">
                  <a:txBody>
                    <a:bodyPr/>
                    <a:lstStyle/>
                    <a:p>
                      <a:endParaRPr lang="de-DE" dirty="0"/>
                    </a:p>
                  </a:txBody>
                  <a:tcPr/>
                </a:tc>
                <a:tc>
                  <a:txBody>
                    <a:bodyPr/>
                    <a:lstStyle/>
                    <a:p>
                      <a:pPr algn="ctr"/>
                      <a:r>
                        <a:rPr lang="de-DE" dirty="0" smtClean="0"/>
                        <a:t>Ab 75 Jahre</a:t>
                      </a:r>
                      <a:endParaRPr lang="de-DE" dirty="0"/>
                    </a:p>
                  </a:txBody>
                  <a:tcPr>
                    <a:solidFill>
                      <a:schemeClr val="accent5">
                        <a:lumMod val="20000"/>
                        <a:lumOff val="80000"/>
                      </a:schemeClr>
                    </a:solidFill>
                  </a:tcPr>
                </a:tc>
              </a:tr>
            </a:tbl>
          </a:graphicData>
        </a:graphic>
      </p:graphicFrame>
      <p:sp>
        <p:nvSpPr>
          <p:cNvPr id="8" name="Pfeil nach rechts 7"/>
          <p:cNvSpPr/>
          <p:nvPr/>
        </p:nvSpPr>
        <p:spPr>
          <a:xfrm>
            <a:off x="2678546" y="3205018"/>
            <a:ext cx="452582" cy="4895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Pfeil nach rechts 8"/>
          <p:cNvSpPr/>
          <p:nvPr/>
        </p:nvSpPr>
        <p:spPr>
          <a:xfrm>
            <a:off x="9148619" y="3223490"/>
            <a:ext cx="452582" cy="4895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rechts 9"/>
          <p:cNvSpPr/>
          <p:nvPr/>
        </p:nvSpPr>
        <p:spPr>
          <a:xfrm>
            <a:off x="577281" y="4003962"/>
            <a:ext cx="452582" cy="4895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1209971" y="3925559"/>
            <a:ext cx="9679709" cy="646331"/>
          </a:xfrm>
          <a:prstGeom prst="rect">
            <a:avLst/>
          </a:prstGeom>
          <a:noFill/>
        </p:spPr>
        <p:txBody>
          <a:bodyPr wrap="square" rtlCol="0">
            <a:spAutoFit/>
          </a:bodyPr>
          <a:lstStyle/>
          <a:p>
            <a:r>
              <a:rPr lang="de-DE" dirty="0" smtClean="0"/>
              <a:t>Phasenwechsel: Es erfolgt eine automatische Tarifumstellung mit Änderungen </a:t>
            </a:r>
            <a:br>
              <a:rPr lang="de-DE" dirty="0" smtClean="0"/>
            </a:br>
            <a:r>
              <a:rPr lang="de-DE" dirty="0" smtClean="0"/>
              <a:t>in Preis und Leistung (siehe auch AUB 2020 Ziffer 6).</a:t>
            </a:r>
            <a:endParaRPr lang="de-DE" dirty="0"/>
          </a:p>
        </p:txBody>
      </p:sp>
    </p:spTree>
    <p:extLst>
      <p:ext uri="{BB962C8B-B14F-4D97-AF65-F5344CB8AC3E}">
        <p14:creationId xmlns:p14="http://schemas.microsoft.com/office/powerpoint/2010/main" val="4102680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15</a:t>
            </a:fld>
            <a:endParaRPr lang="de-DE" dirty="0">
              <a:solidFill>
                <a:srgbClr val="FFFFFF"/>
              </a:solidFill>
            </a:endParaRPr>
          </a:p>
        </p:txBody>
      </p:sp>
      <p:graphicFrame>
        <p:nvGraphicFramePr>
          <p:cNvPr id="5" name="Inhaltsplatzhalter 4"/>
          <p:cNvGraphicFramePr>
            <a:graphicFrameLocks noGrp="1"/>
          </p:cNvGraphicFramePr>
          <p:nvPr>
            <p:ph idx="4294967295"/>
            <p:extLst>
              <p:ext uri="{D42A27DB-BD31-4B8C-83A1-F6EECF244321}">
                <p14:modId xmlns:p14="http://schemas.microsoft.com/office/powerpoint/2010/main" val="421375376"/>
              </p:ext>
            </p:extLst>
          </p:nvPr>
        </p:nvGraphicFramePr>
        <p:xfrm>
          <a:off x="525600" y="1267200"/>
          <a:ext cx="10795148" cy="4404360"/>
        </p:xfrm>
        <a:graphic>
          <a:graphicData uri="http://schemas.openxmlformats.org/drawingml/2006/table">
            <a:tbl>
              <a:tblPr firstRow="1" bandRow="1">
                <a:tableStyleId>{5C22544A-7EE6-4342-B048-85BDC9FD1C3A}</a:tableStyleId>
              </a:tblPr>
              <a:tblGrid>
                <a:gridCol w="2698787"/>
                <a:gridCol w="2698787"/>
                <a:gridCol w="2698787"/>
                <a:gridCol w="2698787"/>
              </a:tblGrid>
              <a:tr h="370840">
                <a:tc>
                  <a:txBody>
                    <a:bodyPr/>
                    <a:lstStyle/>
                    <a:p>
                      <a:pPr algn="l"/>
                      <a:r>
                        <a:rPr lang="de-DE" sz="1600" dirty="0" smtClean="0">
                          <a:solidFill>
                            <a:schemeClr val="tx1"/>
                          </a:solidFill>
                        </a:rPr>
                        <a:t>Invaliditätsgrad bei Verlust oder Funktionsunfähigkeit von Körperteilen oder (Sinnes-)Organen</a:t>
                      </a:r>
                      <a:endParaRPr lang="de-DE" sz="1600" dirty="0">
                        <a:solidFill>
                          <a:schemeClr val="tx1"/>
                        </a:solidFill>
                      </a:endParaRPr>
                    </a:p>
                  </a:txBody>
                  <a:tcPr>
                    <a:solidFill>
                      <a:srgbClr val="CBDBCE"/>
                    </a:solidFill>
                  </a:tcPr>
                </a:tc>
                <a:tc>
                  <a:txBody>
                    <a:bodyPr/>
                    <a:lstStyle/>
                    <a:p>
                      <a:pPr algn="ctr"/>
                      <a:r>
                        <a:rPr lang="de-DE" sz="1600" i="1" dirty="0" err="1" smtClean="0"/>
                        <a:t>basis</a:t>
                      </a:r>
                      <a:r>
                        <a:rPr lang="de-DE" sz="1600" dirty="0" smtClean="0"/>
                        <a:t/>
                      </a:r>
                      <a:br>
                        <a:rPr lang="de-DE" sz="1600" dirty="0" smtClean="0"/>
                      </a:br>
                      <a:r>
                        <a:rPr lang="de-DE" sz="1600" dirty="0" smtClean="0"/>
                        <a:t>(bis Alter 80 versicherbar)</a:t>
                      </a:r>
                      <a:endParaRPr lang="de-DE" sz="1600" dirty="0"/>
                    </a:p>
                  </a:txBody>
                  <a:tcPr anchor="ctr"/>
                </a:tc>
                <a:tc>
                  <a:txBody>
                    <a:bodyPr/>
                    <a:lstStyle/>
                    <a:p>
                      <a:pPr algn="ctr"/>
                      <a:r>
                        <a:rPr lang="de-DE" sz="1600" i="1" dirty="0" smtClean="0">
                          <a:solidFill>
                            <a:schemeClr val="tx1"/>
                          </a:solidFill>
                        </a:rPr>
                        <a:t>plus</a:t>
                      </a:r>
                      <a:r>
                        <a:rPr lang="de-DE" sz="1600" dirty="0" smtClean="0">
                          <a:solidFill>
                            <a:schemeClr val="tx1"/>
                          </a:solidFill>
                        </a:rPr>
                        <a:t/>
                      </a:r>
                      <a:br>
                        <a:rPr lang="de-DE" sz="1600" dirty="0" smtClean="0">
                          <a:solidFill>
                            <a:schemeClr val="tx1"/>
                          </a:solidFill>
                        </a:rPr>
                      </a:br>
                      <a:r>
                        <a:rPr lang="de-DE" sz="1600" b="1" dirty="0" smtClean="0">
                          <a:solidFill>
                            <a:schemeClr val="tx1"/>
                          </a:solidFill>
                        </a:rPr>
                        <a:t>(bis Alter 80 versicherbar)</a:t>
                      </a:r>
                      <a:endParaRPr lang="de-DE" sz="1600" b="1" dirty="0">
                        <a:solidFill>
                          <a:schemeClr val="tx1"/>
                        </a:solidFill>
                      </a:endParaRPr>
                    </a:p>
                  </a:txBody>
                  <a:tcPr anchor="ctr">
                    <a:solidFill>
                      <a:srgbClr val="CBDBCE"/>
                    </a:solidFill>
                  </a:tcPr>
                </a:tc>
                <a:tc>
                  <a:txBody>
                    <a:bodyPr/>
                    <a:lstStyle/>
                    <a:p>
                      <a:pPr algn="ctr"/>
                      <a:r>
                        <a:rPr lang="de-DE" sz="1600" i="1" dirty="0" err="1" smtClean="0">
                          <a:solidFill>
                            <a:schemeClr val="tx1"/>
                          </a:solidFill>
                        </a:rPr>
                        <a:t>max</a:t>
                      </a:r>
                      <a:r>
                        <a:rPr lang="de-DE" sz="1600" dirty="0" smtClean="0">
                          <a:solidFill>
                            <a:schemeClr val="tx1"/>
                          </a:solidFill>
                        </a:rPr>
                        <a:t/>
                      </a:r>
                      <a:br>
                        <a:rPr lang="de-DE" sz="1600" dirty="0" smtClean="0">
                          <a:solidFill>
                            <a:schemeClr val="tx1"/>
                          </a:solidFill>
                        </a:rPr>
                      </a:br>
                      <a:r>
                        <a:rPr lang="de-DE" sz="1600" dirty="0" smtClean="0">
                          <a:solidFill>
                            <a:schemeClr val="tx1"/>
                          </a:solidFill>
                        </a:rPr>
                        <a:t>(bis Alter 74 versicherbar)</a:t>
                      </a:r>
                      <a:endParaRPr lang="de-DE" sz="160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Arm</a:t>
                      </a:r>
                      <a:endParaRPr lang="de-DE" sz="1400" b="0" i="0" dirty="0">
                        <a:solidFill>
                          <a:schemeClr val="tx1"/>
                        </a:solidFill>
                      </a:endParaRPr>
                    </a:p>
                  </a:txBody>
                  <a:tcPr anchor="ctr">
                    <a:solidFill>
                      <a:srgbClr val="CBDBCE"/>
                    </a:solidFill>
                  </a:tcPr>
                </a:tc>
                <a:tc>
                  <a:txBody>
                    <a:bodyPr/>
                    <a:lstStyle/>
                    <a:p>
                      <a:pPr algn="ctr"/>
                      <a:r>
                        <a:rPr lang="de-DE" sz="1400" b="1" i="0" dirty="0" smtClean="0">
                          <a:solidFill>
                            <a:srgbClr val="FFFFFF"/>
                          </a:solidFill>
                        </a:rPr>
                        <a:t>70 %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80 %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Hand</a:t>
                      </a:r>
                      <a:endParaRPr lang="de-DE" sz="1400" b="0" i="0" dirty="0">
                        <a:solidFill>
                          <a:schemeClr val="tx1"/>
                        </a:solidFill>
                      </a:endParaRPr>
                    </a:p>
                  </a:txBody>
                  <a:tcPr anchor="ctr"/>
                </a:tc>
                <a:tc>
                  <a:txBody>
                    <a:bodyPr/>
                    <a:lstStyle/>
                    <a:p>
                      <a:pPr algn="ctr"/>
                      <a:r>
                        <a:rPr lang="de-DE" sz="1400" b="1" i="0" dirty="0" smtClean="0">
                          <a:solidFill>
                            <a:srgbClr val="FFFFFF"/>
                          </a:solidFill>
                        </a:rPr>
                        <a:t>55 %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75 %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Daumen</a:t>
                      </a:r>
                      <a:endParaRPr lang="de-DE" sz="1400" b="0" i="0" dirty="0">
                        <a:solidFill>
                          <a:schemeClr val="tx1"/>
                        </a:solidFill>
                      </a:endParaRPr>
                    </a:p>
                  </a:txBody>
                  <a:tcPr anchor="ctr"/>
                </a:tc>
                <a:tc>
                  <a:txBody>
                    <a:bodyPr/>
                    <a:lstStyle/>
                    <a:p>
                      <a:pPr algn="ctr"/>
                      <a:r>
                        <a:rPr lang="de-DE" sz="1200" b="1" i="0" dirty="0" smtClean="0">
                          <a:solidFill>
                            <a:srgbClr val="FFFFFF"/>
                          </a:solidFill>
                        </a:rPr>
                        <a:t>20 %</a:t>
                      </a:r>
                      <a:endParaRPr lang="de-DE" sz="12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30 %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60 %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Bein unterhalb des Knies</a:t>
                      </a:r>
                      <a:endParaRPr lang="de-DE" sz="1400" b="0" i="0" dirty="0">
                        <a:solidFill>
                          <a:schemeClr val="tx1"/>
                        </a:solidFill>
                      </a:endParaRPr>
                    </a:p>
                  </a:txBody>
                  <a:tcPr anchor="ctr"/>
                </a:tc>
                <a:tc>
                  <a:txBody>
                    <a:bodyPr/>
                    <a:lstStyle/>
                    <a:p>
                      <a:pPr algn="ctr"/>
                      <a:r>
                        <a:rPr lang="de-DE" sz="1400" b="1" i="0" dirty="0" smtClean="0">
                          <a:solidFill>
                            <a:srgbClr val="FFFFFF"/>
                          </a:solidFill>
                        </a:rPr>
                        <a:t>50 %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70 %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Fuß</a:t>
                      </a:r>
                      <a:endParaRPr lang="de-DE" sz="1400" b="0" i="0" dirty="0">
                        <a:solidFill>
                          <a:schemeClr val="tx1"/>
                        </a:solidFill>
                      </a:endParaRPr>
                    </a:p>
                  </a:txBody>
                  <a:tcPr anchor="ctr"/>
                </a:tc>
                <a:tc>
                  <a:txBody>
                    <a:bodyPr/>
                    <a:lstStyle/>
                    <a:p>
                      <a:pPr algn="ctr"/>
                      <a:r>
                        <a:rPr lang="de-DE" sz="1400" b="1" i="0" dirty="0" smtClean="0">
                          <a:solidFill>
                            <a:srgbClr val="FFFFFF"/>
                          </a:solidFill>
                        </a:rPr>
                        <a:t>40 %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55 %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Gehör auf einem Ohr</a:t>
                      </a:r>
                      <a:endParaRPr lang="de-DE" sz="1400" b="0" i="0" dirty="0">
                        <a:solidFill>
                          <a:schemeClr val="tx1"/>
                        </a:solidFill>
                      </a:endParaRPr>
                    </a:p>
                  </a:txBody>
                  <a:tcPr anchor="ctr"/>
                </a:tc>
                <a:tc>
                  <a:txBody>
                    <a:bodyPr/>
                    <a:lstStyle/>
                    <a:p>
                      <a:pPr algn="ctr"/>
                      <a:r>
                        <a:rPr lang="de-DE" sz="1400" b="1" i="0" dirty="0" smtClean="0">
                          <a:solidFill>
                            <a:srgbClr val="FFFFFF"/>
                          </a:solidFill>
                        </a:rPr>
                        <a:t>30 %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40 %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80 %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Geschmackssinn</a:t>
                      </a:r>
                      <a:endParaRPr lang="de-DE" sz="1400" b="0" i="0" dirty="0">
                        <a:solidFill>
                          <a:schemeClr val="tx1"/>
                        </a:solidFill>
                      </a:endParaRPr>
                    </a:p>
                  </a:txBody>
                  <a:tcPr anchor="ctr"/>
                </a:tc>
                <a:tc>
                  <a:txBody>
                    <a:bodyPr/>
                    <a:lstStyle/>
                    <a:p>
                      <a:pPr algn="ctr"/>
                      <a:r>
                        <a:rPr lang="de-DE" sz="1400" b="1" i="0" dirty="0" smtClean="0">
                          <a:solidFill>
                            <a:srgbClr val="FFFFFF"/>
                          </a:solidFill>
                        </a:rPr>
                        <a:t>5 %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15 %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25 %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Stimme</a:t>
                      </a:r>
                      <a:endParaRPr lang="de-DE" sz="1400" b="0" i="0" dirty="0">
                        <a:solidFill>
                          <a:schemeClr val="tx1"/>
                        </a:solidFill>
                      </a:endParaRPr>
                    </a:p>
                  </a:txBody>
                  <a:tcPr anchor="ctr"/>
                </a:tc>
                <a:tc>
                  <a:txBody>
                    <a:bodyPr/>
                    <a:lstStyle/>
                    <a:p>
                      <a:pPr algn="ctr"/>
                      <a:r>
                        <a:rPr lang="de-DE" sz="1400" b="1" i="0" dirty="0" smtClean="0">
                          <a:solidFill>
                            <a:srgbClr val="FFFFFF"/>
                          </a:solidFill>
                        </a:rPr>
                        <a:t>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100 %</a:t>
                      </a:r>
                      <a:endParaRPr lang="de-DE" sz="1400" b="1" i="0" dirty="0">
                        <a:solidFill>
                          <a:schemeClr val="tx1"/>
                        </a:solidFill>
                      </a:endParaRPr>
                    </a:p>
                  </a:txBody>
                  <a:tcPr anchor="ctr">
                    <a:solidFill>
                      <a:srgbClr val="E7EEE8"/>
                    </a:solidFill>
                  </a:tcPr>
                </a:tc>
              </a:tr>
              <a:tr h="370840">
                <a:tc>
                  <a:txBody>
                    <a:bodyPr/>
                    <a:lstStyle/>
                    <a:p>
                      <a:pPr algn="l"/>
                      <a:r>
                        <a:rPr lang="de-DE" sz="1400" b="0" i="0" dirty="0" smtClean="0">
                          <a:solidFill>
                            <a:schemeClr val="tx1"/>
                          </a:solidFill>
                        </a:rPr>
                        <a:t>Leber</a:t>
                      </a:r>
                      <a:endParaRPr lang="de-DE" sz="1400" b="0" i="0" dirty="0">
                        <a:solidFill>
                          <a:schemeClr val="tx1"/>
                        </a:solidFill>
                      </a:endParaRPr>
                    </a:p>
                  </a:txBody>
                  <a:tcPr anchor="ctr"/>
                </a:tc>
                <a:tc>
                  <a:txBody>
                    <a:bodyPr/>
                    <a:lstStyle/>
                    <a:p>
                      <a:pPr algn="ctr"/>
                      <a:r>
                        <a:rPr lang="de-DE" sz="1400" b="1" i="0" dirty="0" smtClean="0">
                          <a:solidFill>
                            <a:srgbClr val="FFFFFF"/>
                          </a:solidFill>
                        </a:rPr>
                        <a:t>0 %</a:t>
                      </a:r>
                      <a:endParaRPr lang="de-DE" sz="1400" b="1" i="0" dirty="0">
                        <a:solidFill>
                          <a:srgbClr val="FFFFFF"/>
                        </a:solidFill>
                      </a:endParaRPr>
                    </a:p>
                  </a:txBody>
                  <a:tcPr anchor="ctr">
                    <a:solidFill>
                      <a:schemeClr val="tx2"/>
                    </a:solidFill>
                  </a:tcPr>
                </a:tc>
                <a:tc>
                  <a:txBody>
                    <a:bodyPr/>
                    <a:lstStyle/>
                    <a:p>
                      <a:pPr algn="ctr"/>
                      <a:r>
                        <a:rPr lang="de-DE" sz="1400" b="1" i="0" dirty="0" smtClean="0">
                          <a:solidFill>
                            <a:schemeClr val="tx1"/>
                          </a:solidFill>
                        </a:rPr>
                        <a:t>0 %</a:t>
                      </a:r>
                      <a:endParaRPr lang="de-DE" sz="1400" b="1" i="0" dirty="0">
                        <a:solidFill>
                          <a:schemeClr val="tx1"/>
                        </a:solidFill>
                      </a:endParaRPr>
                    </a:p>
                  </a:txBody>
                  <a:tcPr anchor="ctr">
                    <a:solidFill>
                      <a:srgbClr val="CBDBCE"/>
                    </a:solidFill>
                  </a:tcPr>
                </a:tc>
                <a:tc>
                  <a:txBody>
                    <a:bodyPr/>
                    <a:lstStyle/>
                    <a:p>
                      <a:pPr algn="ctr"/>
                      <a:r>
                        <a:rPr lang="de-DE" sz="1400" b="1" i="0" dirty="0" smtClean="0">
                          <a:solidFill>
                            <a:schemeClr val="tx1"/>
                          </a:solidFill>
                        </a:rPr>
                        <a:t>50 %</a:t>
                      </a:r>
                      <a:endParaRPr lang="de-DE" sz="1400" b="1" i="0" dirty="0">
                        <a:solidFill>
                          <a:schemeClr val="tx1"/>
                        </a:solidFill>
                      </a:endParaRPr>
                    </a:p>
                  </a:txBody>
                  <a:tcPr anchor="ctr">
                    <a:solidFill>
                      <a:srgbClr val="E7EEE8"/>
                    </a:solidFill>
                  </a:tcPr>
                </a:tc>
              </a:tr>
            </a:tbl>
          </a:graphicData>
        </a:graphic>
      </p:graphicFrame>
      <p:sp>
        <p:nvSpPr>
          <p:cNvPr id="3" name="Titel 2"/>
          <p:cNvSpPr>
            <a:spLocks noGrp="1"/>
          </p:cNvSpPr>
          <p:nvPr>
            <p:ph type="title" idx="4294967295"/>
          </p:nvPr>
        </p:nvSpPr>
        <p:spPr>
          <a:xfrm>
            <a:off x="525600" y="669600"/>
            <a:ext cx="10801350" cy="419100"/>
          </a:xfrm>
        </p:spPr>
        <p:txBody>
          <a:bodyPr>
            <a:noAutofit/>
          </a:bodyPr>
          <a:lstStyle/>
          <a:p>
            <a:r>
              <a:rPr lang="de-DE" sz="3200" dirty="0" smtClean="0"/>
              <a:t>Gliedertaxen (Ausschnitt)</a:t>
            </a:r>
            <a:endParaRPr lang="de-DE" sz="3200" dirty="0"/>
          </a:p>
        </p:txBody>
      </p:sp>
    </p:spTree>
    <p:extLst>
      <p:ext uri="{BB962C8B-B14F-4D97-AF65-F5344CB8AC3E}">
        <p14:creationId xmlns:p14="http://schemas.microsoft.com/office/powerpoint/2010/main" val="34497873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012F43C7-0723-48E7-B4E9-E0F128784CAA}" type="slidenum">
              <a:rPr lang="de-DE" smtClean="0">
                <a:solidFill>
                  <a:srgbClr val="FFFFFF"/>
                </a:solidFill>
              </a:rPr>
              <a:pPr/>
              <a:t>16</a:t>
            </a:fld>
            <a:endParaRPr lang="de-DE" dirty="0">
              <a:solidFill>
                <a:srgbClr val="FFFFFF"/>
              </a:solidFill>
            </a:endParaRPr>
          </a:p>
        </p:txBody>
      </p:sp>
      <p:sp>
        <p:nvSpPr>
          <p:cNvPr id="3" name="Titel 2"/>
          <p:cNvSpPr txBox="1">
            <a:spLocks/>
          </p:cNvSpPr>
          <p:nvPr/>
        </p:nvSpPr>
        <p:spPr>
          <a:xfrm>
            <a:off x="525600" y="669925"/>
            <a:ext cx="10801350" cy="419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de-DE" sz="3400" dirty="0" smtClean="0"/>
              <a:t>Schmerzensgeld</a:t>
            </a:r>
            <a:endParaRPr lang="de-DE" sz="3400" dirty="0"/>
          </a:p>
        </p:txBody>
      </p:sp>
      <p:sp>
        <p:nvSpPr>
          <p:cNvPr id="4" name="Textfeld 3"/>
          <p:cNvSpPr txBox="1"/>
          <p:nvPr/>
        </p:nvSpPr>
        <p:spPr>
          <a:xfrm>
            <a:off x="525600" y="1267200"/>
            <a:ext cx="9218764" cy="646331"/>
          </a:xfrm>
          <a:prstGeom prst="rect">
            <a:avLst/>
          </a:prstGeom>
          <a:noFill/>
        </p:spPr>
        <p:txBody>
          <a:bodyPr wrap="square" rtlCol="0">
            <a:spAutoFit/>
          </a:bodyPr>
          <a:lstStyle/>
          <a:p>
            <a:r>
              <a:rPr lang="de-DE" dirty="0" smtClean="0"/>
              <a:t>Ein besonderes Highlight im Mitbewerbervergleich ist der Baustein „Schmerzensgeld.“ Er ist für alle Altersgruppen mit einer Schmerzensgeldsumme von 1.000 bis 15.000 EUR wählbar.</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3608219646"/>
              </p:ext>
            </p:extLst>
          </p:nvPr>
        </p:nvGraphicFramePr>
        <p:xfrm>
          <a:off x="600363" y="2190530"/>
          <a:ext cx="8128000" cy="3962400"/>
        </p:xfrm>
        <a:graphic>
          <a:graphicData uri="http://schemas.openxmlformats.org/drawingml/2006/table">
            <a:tbl>
              <a:tblPr firstRow="1" bandRow="1">
                <a:tableStyleId>{5C22544A-7EE6-4342-B048-85BDC9FD1C3A}</a:tableStyleId>
              </a:tblPr>
              <a:tblGrid>
                <a:gridCol w="4978401"/>
                <a:gridCol w="3149599"/>
              </a:tblGrid>
              <a:tr h="284984">
                <a:tc>
                  <a:txBody>
                    <a:bodyPr/>
                    <a:lstStyle/>
                    <a:p>
                      <a:r>
                        <a:rPr lang="de-DE" sz="1600" dirty="0" smtClean="0"/>
                        <a:t>Verletzung</a:t>
                      </a:r>
                      <a:endParaRPr lang="de-DE" sz="1600" dirty="0"/>
                    </a:p>
                  </a:txBody>
                  <a:tcPr/>
                </a:tc>
                <a:tc>
                  <a:txBody>
                    <a:bodyPr/>
                    <a:lstStyle/>
                    <a:p>
                      <a:r>
                        <a:rPr lang="de-DE" sz="1600" dirty="0" smtClean="0"/>
                        <a:t>Leistung</a:t>
                      </a:r>
                      <a:r>
                        <a:rPr lang="de-DE" sz="1600" baseline="0" dirty="0" smtClean="0"/>
                        <a:t> der gewählten Schmerzensgeldhöhe</a:t>
                      </a:r>
                      <a:endParaRPr lang="de-DE" sz="1600" dirty="0"/>
                    </a:p>
                  </a:txBody>
                  <a:tcPr/>
                </a:tc>
              </a:tr>
              <a:tr h="284984">
                <a:tc>
                  <a:txBody>
                    <a:bodyPr/>
                    <a:lstStyle/>
                    <a:p>
                      <a:r>
                        <a:rPr lang="de-DE" sz="1600" dirty="0" smtClean="0"/>
                        <a:t>Schädeldach, Schädelbasisbruch</a:t>
                      </a:r>
                      <a:endParaRPr lang="de-DE" sz="1600" dirty="0"/>
                    </a:p>
                  </a:txBody>
                  <a:tcPr/>
                </a:tc>
                <a:tc>
                  <a:txBody>
                    <a:bodyPr/>
                    <a:lstStyle/>
                    <a:p>
                      <a:pPr algn="ctr"/>
                      <a:r>
                        <a:rPr lang="de-DE" sz="1600" dirty="0" smtClean="0"/>
                        <a:t>60 %</a:t>
                      </a:r>
                      <a:endParaRPr lang="de-DE" sz="1600" dirty="0"/>
                    </a:p>
                  </a:txBody>
                  <a:tcPr anchor="ctr"/>
                </a:tc>
              </a:tr>
              <a:tr h="284984">
                <a:tc>
                  <a:txBody>
                    <a:bodyPr/>
                    <a:lstStyle/>
                    <a:p>
                      <a:r>
                        <a:rPr lang="de-DE" sz="1600" dirty="0" smtClean="0"/>
                        <a:t>Gesichtsschädelbruch (ohne Nasenbeinbruch), Armbruch, Beinbruch, Oberschenkelhalsbruch, Hüftgelenksbruch, Wirbelbruch, Steißbeinbruch, Beckenbruch</a:t>
                      </a:r>
                      <a:endParaRPr lang="de-DE" sz="1600" dirty="0"/>
                    </a:p>
                  </a:txBody>
                  <a:tcPr/>
                </a:tc>
                <a:tc>
                  <a:txBody>
                    <a:bodyPr/>
                    <a:lstStyle/>
                    <a:p>
                      <a:pPr algn="ctr"/>
                      <a:r>
                        <a:rPr lang="de-DE" sz="1600" dirty="0" smtClean="0"/>
                        <a:t>30 %</a:t>
                      </a:r>
                      <a:endParaRPr lang="de-DE" sz="1600" dirty="0"/>
                    </a:p>
                  </a:txBody>
                  <a:tcPr anchor="ctr"/>
                </a:tc>
              </a:tr>
              <a:tr h="284984">
                <a:tc>
                  <a:txBody>
                    <a:bodyPr/>
                    <a:lstStyle/>
                    <a:p>
                      <a:r>
                        <a:rPr lang="de-DE" sz="1600" dirty="0" smtClean="0"/>
                        <a:t>Rippenbruch, Schlüsselbeinbruch, Brustbeinbruch, Schulterblattbruch, Hand- und Handgelenksbruch, Bruch am Oberkörper, Fuß- und Sprunggelenksbruch</a:t>
                      </a:r>
                      <a:endParaRPr lang="de-DE" sz="1600" dirty="0"/>
                    </a:p>
                  </a:txBody>
                  <a:tcPr/>
                </a:tc>
                <a:tc>
                  <a:txBody>
                    <a:bodyPr/>
                    <a:lstStyle/>
                    <a:p>
                      <a:pPr algn="ctr"/>
                      <a:r>
                        <a:rPr lang="de-DE" sz="1600" dirty="0" smtClean="0"/>
                        <a:t>20 %</a:t>
                      </a:r>
                      <a:endParaRPr lang="de-DE" sz="1600" dirty="0"/>
                    </a:p>
                  </a:txBody>
                  <a:tcPr anchor="ctr"/>
                </a:tc>
              </a:tr>
              <a:tr h="284984">
                <a:tc>
                  <a:txBody>
                    <a:bodyPr/>
                    <a:lstStyle/>
                    <a:p>
                      <a:r>
                        <a:rPr lang="de-DE" sz="1600" dirty="0" smtClean="0"/>
                        <a:t>Gewebezerstörende Verletzungen an folgenden inneren Organen bzw. deren Verlust:</a:t>
                      </a:r>
                      <a:r>
                        <a:rPr lang="de-DE" sz="1600" baseline="0" dirty="0" smtClean="0"/>
                        <a:t> </a:t>
                      </a:r>
                      <a:br>
                        <a:rPr lang="de-DE" sz="1600" baseline="0" dirty="0" smtClean="0"/>
                      </a:br>
                      <a:r>
                        <a:rPr lang="de-DE" sz="1600" dirty="0" smtClean="0"/>
                        <a:t>Herz, Leber, Niere, Lunge,</a:t>
                      </a:r>
                      <a:r>
                        <a:rPr lang="de-DE" sz="1600" baseline="0" dirty="0" smtClean="0"/>
                        <a:t> </a:t>
                      </a:r>
                      <a:r>
                        <a:rPr lang="de-DE" sz="1600" dirty="0" smtClean="0"/>
                        <a:t>Milz, Pankreas, Darm, Magen, Prostata, Harnblase, Gebärmutter, Schilddrüse</a:t>
                      </a:r>
                      <a:endParaRPr lang="de-DE" sz="1600" dirty="0"/>
                    </a:p>
                  </a:txBody>
                  <a:tcPr/>
                </a:tc>
                <a:tc>
                  <a:txBody>
                    <a:bodyPr/>
                    <a:lstStyle/>
                    <a:p>
                      <a:pPr algn="ctr"/>
                      <a:r>
                        <a:rPr lang="de-DE" sz="1600" dirty="0" smtClean="0"/>
                        <a:t>20 %</a:t>
                      </a:r>
                      <a:endParaRPr lang="de-DE" sz="1600" dirty="0"/>
                    </a:p>
                  </a:txBody>
                  <a:tcPr anchor="ctr"/>
                </a:tc>
              </a:tr>
              <a:tr h="284984">
                <a:tc>
                  <a:txBody>
                    <a:bodyPr/>
                    <a:lstStyle/>
                    <a:p>
                      <a:r>
                        <a:rPr lang="de-DE" sz="1600" dirty="0" smtClean="0"/>
                        <a:t>Fingerbruch, Zehenbruch, HWS-Distorsion, Nasenbeinbruch</a:t>
                      </a:r>
                      <a:endParaRPr lang="de-DE" sz="1600" dirty="0"/>
                    </a:p>
                  </a:txBody>
                  <a:tcPr/>
                </a:tc>
                <a:tc>
                  <a:txBody>
                    <a:bodyPr/>
                    <a:lstStyle/>
                    <a:p>
                      <a:pPr algn="ctr"/>
                      <a:r>
                        <a:rPr lang="de-DE" sz="1600" dirty="0" smtClean="0"/>
                        <a:t>5 %</a:t>
                      </a:r>
                      <a:endParaRPr lang="de-DE" sz="1600" dirty="0"/>
                    </a:p>
                  </a:txBody>
                  <a:tcPr anchor="ctr"/>
                </a:tc>
              </a:tr>
            </a:tbl>
          </a:graphicData>
        </a:graphic>
      </p:graphicFrame>
    </p:spTree>
    <p:extLst>
      <p:ext uri="{BB962C8B-B14F-4D97-AF65-F5344CB8AC3E}">
        <p14:creationId xmlns:p14="http://schemas.microsoft.com/office/powerpoint/2010/main" val="17556306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Besonderheiten der „Kapitalleistung bei Eintritt schwerer Erkrankungen“</a:t>
            </a:r>
            <a:br>
              <a:rPr lang="de-DE" dirty="0" smtClean="0"/>
            </a:br>
            <a:endParaRPr lang="de-DE" dirty="0" smtClean="0"/>
          </a:p>
          <a:p>
            <a:r>
              <a:rPr lang="de-DE" dirty="0" smtClean="0"/>
              <a:t>Komplett vereinbarte Versicherungssumme wird fällig bei Nachweis des Eintritts der jeweiligen Krankheit durch ärztliche Diagnose ohne Prüfung der Frage, inwieweit</a:t>
            </a:r>
          </a:p>
          <a:p>
            <a:pPr lvl="1"/>
            <a:r>
              <a:rPr lang="de-DE" dirty="0" smtClean="0"/>
              <a:t>Invalidität vorliegt</a:t>
            </a:r>
          </a:p>
          <a:p>
            <a:pPr lvl="1"/>
            <a:r>
              <a:rPr lang="de-DE" dirty="0" smtClean="0"/>
              <a:t>Krankheit ausgeheilt werden kann</a:t>
            </a:r>
            <a:br>
              <a:rPr lang="de-DE" dirty="0" smtClean="0"/>
            </a:br>
            <a:endParaRPr lang="de-DE" dirty="0" smtClean="0"/>
          </a:p>
          <a:p>
            <a:r>
              <a:rPr lang="de-DE" dirty="0" smtClean="0"/>
              <a:t>Die Absicherung ist ab Geburt mit einer Wartezeit bis einschließlich dem 3. Lebensmonat möglich</a:t>
            </a:r>
            <a:br>
              <a:rPr lang="de-DE" dirty="0" smtClean="0"/>
            </a:br>
            <a:endParaRPr lang="de-DE" dirty="0" smtClean="0"/>
          </a:p>
          <a:p>
            <a:r>
              <a:rPr lang="de-DE" dirty="0" smtClean="0"/>
              <a:t>Leistungsart kann nur einmal je Vertrag abgerufen werden</a:t>
            </a:r>
          </a:p>
          <a:p>
            <a:pPr marL="0" indent="0">
              <a:buNone/>
            </a:pPr>
            <a:endParaRPr lang="de-DE" dirty="0"/>
          </a:p>
        </p:txBody>
      </p:sp>
      <p:sp>
        <p:nvSpPr>
          <p:cNvPr id="3" name="Titel 2"/>
          <p:cNvSpPr>
            <a:spLocks noGrp="1"/>
          </p:cNvSpPr>
          <p:nvPr>
            <p:ph type="title"/>
          </p:nvPr>
        </p:nvSpPr>
        <p:spPr>
          <a:xfrm>
            <a:off x="731838" y="669679"/>
            <a:ext cx="10801350" cy="419346"/>
          </a:xfrm>
        </p:spPr>
        <p:txBody>
          <a:bodyPr/>
          <a:lstStyle/>
          <a:p>
            <a:r>
              <a:rPr lang="de-DE" dirty="0" smtClean="0"/>
              <a:t>Absicherung schwere Krankheiten</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17</a:t>
            </a:fld>
            <a:endParaRPr lang="de-DE" dirty="0">
              <a:solidFill>
                <a:srgbClr val="FFFFFF"/>
              </a:solidFill>
            </a:endParaRPr>
          </a:p>
        </p:txBody>
      </p:sp>
    </p:spTree>
    <p:extLst>
      <p:ext uri="{BB962C8B-B14F-4D97-AF65-F5344CB8AC3E}">
        <p14:creationId xmlns:p14="http://schemas.microsoft.com/office/powerpoint/2010/main" val="3663814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Mit vereinfachten Gesundheitsfragen ist zusätzlich die Absicherung bei schweren Krankheiten möglich. Absicherung bis zu 50.000 EUR, Wartezeit 3 Monate.</a:t>
            </a:r>
          </a:p>
          <a:p>
            <a:pPr marL="0" indent="0">
              <a:buNone/>
            </a:pPr>
            <a:endParaRPr lang="de-DE" dirty="0"/>
          </a:p>
        </p:txBody>
      </p:sp>
      <p:sp>
        <p:nvSpPr>
          <p:cNvPr id="3" name="Titel 2"/>
          <p:cNvSpPr>
            <a:spLocks noGrp="1"/>
          </p:cNvSpPr>
          <p:nvPr>
            <p:ph type="title"/>
          </p:nvPr>
        </p:nvSpPr>
        <p:spPr>
          <a:xfrm>
            <a:off x="731838" y="704304"/>
            <a:ext cx="10801350" cy="384721"/>
          </a:xfrm>
        </p:spPr>
        <p:txBody>
          <a:bodyPr/>
          <a:lstStyle/>
          <a:p>
            <a:r>
              <a:rPr lang="de-DE" dirty="0" smtClean="0"/>
              <a:t>Schwere Krankheiten Altersgruppe 0 – 17 Jahre</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18</a:t>
            </a:fld>
            <a:endParaRPr lang="de-DE" dirty="0">
              <a:solidFill>
                <a:srgbClr val="FFFFFF"/>
              </a:solidFil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124422"/>
            <a:ext cx="452582" cy="452582"/>
          </a:xfrm>
          <a:prstGeom prst="rect">
            <a:avLst/>
          </a:prstGeom>
        </p:spPr>
      </p:pic>
      <p:sp>
        <p:nvSpPr>
          <p:cNvPr id="8" name="Textfeld 7"/>
          <p:cNvSpPr txBox="1"/>
          <p:nvPr/>
        </p:nvSpPr>
        <p:spPr>
          <a:xfrm>
            <a:off x="1376218" y="2166047"/>
            <a:ext cx="4414982" cy="369332"/>
          </a:xfrm>
          <a:prstGeom prst="rect">
            <a:avLst/>
          </a:prstGeom>
          <a:noFill/>
        </p:spPr>
        <p:txBody>
          <a:bodyPr wrap="square" rtlCol="0">
            <a:spAutoFit/>
          </a:bodyPr>
          <a:lstStyle/>
          <a:p>
            <a:r>
              <a:rPr lang="de-DE" dirty="0" smtClean="0"/>
              <a:t>Lähmung</a:t>
            </a:r>
            <a:endParaRPr lang="de-DE" dirty="0"/>
          </a:p>
        </p:txBody>
      </p:sp>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666289"/>
            <a:ext cx="452582" cy="452582"/>
          </a:xfrm>
          <a:prstGeom prst="rect">
            <a:avLst/>
          </a:prstGeom>
        </p:spPr>
      </p:pic>
      <p:sp>
        <p:nvSpPr>
          <p:cNvPr id="22" name="Textfeld 21"/>
          <p:cNvSpPr txBox="1"/>
          <p:nvPr/>
        </p:nvSpPr>
        <p:spPr>
          <a:xfrm>
            <a:off x="1376218" y="2707914"/>
            <a:ext cx="4414982" cy="369332"/>
          </a:xfrm>
          <a:prstGeom prst="rect">
            <a:avLst/>
          </a:prstGeom>
          <a:noFill/>
        </p:spPr>
        <p:txBody>
          <a:bodyPr wrap="square" rtlCol="0">
            <a:spAutoFit/>
          </a:bodyPr>
          <a:lstStyle/>
          <a:p>
            <a:r>
              <a:rPr lang="de-DE" dirty="0" smtClean="0"/>
              <a:t>Koma</a:t>
            </a:r>
            <a:endParaRPr lang="de-DE" dirty="0"/>
          </a:p>
        </p:txBody>
      </p:sp>
      <p:pic>
        <p:nvPicPr>
          <p:cNvPr id="25" name="Grafik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4833757"/>
            <a:ext cx="452582" cy="452582"/>
          </a:xfrm>
          <a:prstGeom prst="rect">
            <a:avLst/>
          </a:prstGeom>
        </p:spPr>
      </p:pic>
      <p:sp>
        <p:nvSpPr>
          <p:cNvPr id="26" name="Textfeld 25"/>
          <p:cNvSpPr txBox="1"/>
          <p:nvPr/>
        </p:nvSpPr>
        <p:spPr>
          <a:xfrm>
            <a:off x="1376218" y="4875382"/>
            <a:ext cx="4414982" cy="369332"/>
          </a:xfrm>
          <a:prstGeom prst="rect">
            <a:avLst/>
          </a:prstGeom>
          <a:noFill/>
        </p:spPr>
        <p:txBody>
          <a:bodyPr wrap="square" rtlCol="0">
            <a:spAutoFit/>
          </a:bodyPr>
          <a:lstStyle/>
          <a:p>
            <a:r>
              <a:rPr lang="de-DE" dirty="0" smtClean="0"/>
              <a:t>Erblindung</a:t>
            </a:r>
            <a:endParaRPr lang="de-DE" dirty="0"/>
          </a:p>
        </p:txBody>
      </p:sp>
      <p:pic>
        <p:nvPicPr>
          <p:cNvPr id="27" name="Grafik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3773152"/>
            <a:ext cx="452582" cy="452582"/>
          </a:xfrm>
          <a:prstGeom prst="rect">
            <a:avLst/>
          </a:prstGeom>
        </p:spPr>
      </p:pic>
      <p:sp>
        <p:nvSpPr>
          <p:cNvPr id="28" name="Textfeld 27"/>
          <p:cNvSpPr txBox="1"/>
          <p:nvPr/>
        </p:nvSpPr>
        <p:spPr>
          <a:xfrm>
            <a:off x="6857790" y="3814777"/>
            <a:ext cx="4414982" cy="369332"/>
          </a:xfrm>
          <a:prstGeom prst="rect">
            <a:avLst/>
          </a:prstGeom>
          <a:noFill/>
        </p:spPr>
        <p:txBody>
          <a:bodyPr wrap="square" rtlCol="0">
            <a:spAutoFit/>
          </a:bodyPr>
          <a:lstStyle/>
          <a:p>
            <a:r>
              <a:rPr lang="de-DE" dirty="0" smtClean="0"/>
              <a:t>Poliomyelitis (Kinderlähmung)</a:t>
            </a:r>
            <a:endParaRPr lang="de-DE" dirty="0"/>
          </a:p>
        </p:txBody>
      </p:sp>
      <p:pic>
        <p:nvPicPr>
          <p:cNvPr id="29" name="Grafik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750023"/>
            <a:ext cx="452582" cy="452582"/>
          </a:xfrm>
          <a:prstGeom prst="rect">
            <a:avLst/>
          </a:prstGeom>
        </p:spPr>
      </p:pic>
      <p:sp>
        <p:nvSpPr>
          <p:cNvPr id="30" name="Textfeld 29"/>
          <p:cNvSpPr txBox="1"/>
          <p:nvPr/>
        </p:nvSpPr>
        <p:spPr>
          <a:xfrm>
            <a:off x="1376218" y="3791648"/>
            <a:ext cx="4414982" cy="369332"/>
          </a:xfrm>
          <a:prstGeom prst="rect">
            <a:avLst/>
          </a:prstGeom>
          <a:noFill/>
        </p:spPr>
        <p:txBody>
          <a:bodyPr wrap="square" rtlCol="0">
            <a:spAutoFit/>
          </a:bodyPr>
          <a:lstStyle/>
          <a:p>
            <a:r>
              <a:rPr lang="de-DE" dirty="0" smtClean="0"/>
              <a:t>Gehörlosigkeit</a:t>
            </a:r>
            <a:endParaRPr lang="de-DE" dirty="0"/>
          </a:p>
        </p:txBody>
      </p:sp>
      <p:pic>
        <p:nvPicPr>
          <p:cNvPr id="31" name="Grafik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4875382"/>
            <a:ext cx="452582" cy="452582"/>
          </a:xfrm>
          <a:prstGeom prst="rect">
            <a:avLst/>
          </a:prstGeom>
        </p:spPr>
      </p:pic>
      <p:sp>
        <p:nvSpPr>
          <p:cNvPr id="32" name="Textfeld 31"/>
          <p:cNvSpPr txBox="1"/>
          <p:nvPr/>
        </p:nvSpPr>
        <p:spPr>
          <a:xfrm>
            <a:off x="6857790" y="4917007"/>
            <a:ext cx="4825792" cy="369332"/>
          </a:xfrm>
          <a:prstGeom prst="rect">
            <a:avLst/>
          </a:prstGeom>
          <a:noFill/>
        </p:spPr>
        <p:txBody>
          <a:bodyPr wrap="square" rtlCol="0">
            <a:spAutoFit/>
          </a:bodyPr>
          <a:lstStyle/>
          <a:p>
            <a:r>
              <a:rPr lang="de-DE" dirty="0" smtClean="0"/>
              <a:t>Transplantation großer Organe oder Knochenmark</a:t>
            </a:r>
            <a:endParaRPr lang="de-DE" dirty="0"/>
          </a:p>
        </p:txBody>
      </p:sp>
      <p:pic>
        <p:nvPicPr>
          <p:cNvPr id="33" name="Grafik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2119810"/>
            <a:ext cx="452582" cy="452582"/>
          </a:xfrm>
          <a:prstGeom prst="rect">
            <a:avLst/>
          </a:prstGeom>
        </p:spPr>
      </p:pic>
      <p:sp>
        <p:nvSpPr>
          <p:cNvPr id="34" name="Textfeld 33"/>
          <p:cNvSpPr txBox="1"/>
          <p:nvPr/>
        </p:nvSpPr>
        <p:spPr>
          <a:xfrm>
            <a:off x="6857790" y="2161435"/>
            <a:ext cx="4414982" cy="369332"/>
          </a:xfrm>
          <a:prstGeom prst="rect">
            <a:avLst/>
          </a:prstGeom>
          <a:noFill/>
        </p:spPr>
        <p:txBody>
          <a:bodyPr wrap="square" rtlCol="0">
            <a:spAutoFit/>
          </a:bodyPr>
          <a:lstStyle/>
          <a:p>
            <a:r>
              <a:rPr lang="de-DE" dirty="0" smtClean="0"/>
              <a:t>Nierenversagen</a:t>
            </a:r>
            <a:endParaRPr lang="de-DE" dirty="0"/>
          </a:p>
        </p:txBody>
      </p:sp>
      <p:pic>
        <p:nvPicPr>
          <p:cNvPr id="35" name="Grafik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2670924"/>
            <a:ext cx="452582" cy="452582"/>
          </a:xfrm>
          <a:prstGeom prst="rect">
            <a:avLst/>
          </a:prstGeom>
        </p:spPr>
      </p:pic>
      <p:sp>
        <p:nvSpPr>
          <p:cNvPr id="36" name="Textfeld 35"/>
          <p:cNvSpPr txBox="1"/>
          <p:nvPr/>
        </p:nvSpPr>
        <p:spPr>
          <a:xfrm>
            <a:off x="6857790" y="2712549"/>
            <a:ext cx="4414982" cy="369332"/>
          </a:xfrm>
          <a:prstGeom prst="rect">
            <a:avLst/>
          </a:prstGeom>
          <a:noFill/>
        </p:spPr>
        <p:txBody>
          <a:bodyPr wrap="square" rtlCol="0">
            <a:spAutoFit/>
          </a:bodyPr>
          <a:lstStyle/>
          <a:p>
            <a:r>
              <a:rPr lang="de-DE" dirty="0" smtClean="0"/>
              <a:t>Krebs</a:t>
            </a:r>
            <a:endParaRPr lang="de-DE" dirty="0"/>
          </a:p>
        </p:txBody>
      </p:sp>
      <p:pic>
        <p:nvPicPr>
          <p:cNvPr id="37" name="Grafik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244" y="4290508"/>
            <a:ext cx="452582" cy="452582"/>
          </a:xfrm>
          <a:prstGeom prst="rect">
            <a:avLst/>
          </a:prstGeom>
        </p:spPr>
      </p:pic>
      <p:sp>
        <p:nvSpPr>
          <p:cNvPr id="38" name="Textfeld 37"/>
          <p:cNvSpPr txBox="1"/>
          <p:nvPr/>
        </p:nvSpPr>
        <p:spPr>
          <a:xfrm>
            <a:off x="1381025" y="4332133"/>
            <a:ext cx="4414982" cy="369332"/>
          </a:xfrm>
          <a:prstGeom prst="rect">
            <a:avLst/>
          </a:prstGeom>
          <a:noFill/>
        </p:spPr>
        <p:txBody>
          <a:bodyPr wrap="square" rtlCol="0">
            <a:spAutoFit/>
          </a:bodyPr>
          <a:lstStyle/>
          <a:p>
            <a:r>
              <a:rPr lang="de-DE" dirty="0" smtClean="0"/>
              <a:t>Enzephalitis (Entzündung des Gehirns)</a:t>
            </a:r>
            <a:endParaRPr lang="de-DE" dirty="0"/>
          </a:p>
        </p:txBody>
      </p:sp>
      <p:pic>
        <p:nvPicPr>
          <p:cNvPr id="39" name="Grafik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3222038"/>
            <a:ext cx="452582" cy="452582"/>
          </a:xfrm>
          <a:prstGeom prst="rect">
            <a:avLst/>
          </a:prstGeom>
        </p:spPr>
      </p:pic>
      <p:sp>
        <p:nvSpPr>
          <p:cNvPr id="40" name="Textfeld 39"/>
          <p:cNvSpPr txBox="1"/>
          <p:nvPr/>
        </p:nvSpPr>
        <p:spPr>
          <a:xfrm>
            <a:off x="6857790" y="3263663"/>
            <a:ext cx="4414982" cy="369332"/>
          </a:xfrm>
          <a:prstGeom prst="rect">
            <a:avLst/>
          </a:prstGeom>
          <a:noFill/>
        </p:spPr>
        <p:txBody>
          <a:bodyPr wrap="square" rtlCol="0">
            <a:spAutoFit/>
          </a:bodyPr>
          <a:lstStyle/>
          <a:p>
            <a:r>
              <a:rPr lang="de-DE" dirty="0" smtClean="0"/>
              <a:t>Gutartiger Hirntumor</a:t>
            </a:r>
            <a:endParaRPr lang="de-DE" dirty="0"/>
          </a:p>
        </p:txBody>
      </p:sp>
      <p:pic>
        <p:nvPicPr>
          <p:cNvPr id="41" name="Grafik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203544"/>
            <a:ext cx="452582" cy="452582"/>
          </a:xfrm>
          <a:prstGeom prst="rect">
            <a:avLst/>
          </a:prstGeom>
        </p:spPr>
      </p:pic>
      <p:sp>
        <p:nvSpPr>
          <p:cNvPr id="42" name="Textfeld 41"/>
          <p:cNvSpPr txBox="1"/>
          <p:nvPr/>
        </p:nvSpPr>
        <p:spPr>
          <a:xfrm>
            <a:off x="1376218" y="3245169"/>
            <a:ext cx="4414982" cy="369332"/>
          </a:xfrm>
          <a:prstGeom prst="rect">
            <a:avLst/>
          </a:prstGeom>
          <a:noFill/>
        </p:spPr>
        <p:txBody>
          <a:bodyPr wrap="square" rtlCol="0">
            <a:spAutoFit/>
          </a:bodyPr>
          <a:lstStyle/>
          <a:p>
            <a:r>
              <a:rPr lang="de-DE" dirty="0" smtClean="0"/>
              <a:t>Bakterielle Meningitis (Hirnhautentzündung)</a:t>
            </a:r>
            <a:endParaRPr lang="de-DE" dirty="0"/>
          </a:p>
        </p:txBody>
      </p:sp>
      <p:pic>
        <p:nvPicPr>
          <p:cNvPr id="43" name="Grafik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2009" y="4324266"/>
            <a:ext cx="452582" cy="452582"/>
          </a:xfrm>
          <a:prstGeom prst="rect">
            <a:avLst/>
          </a:prstGeom>
        </p:spPr>
      </p:pic>
      <p:sp>
        <p:nvSpPr>
          <p:cNvPr id="44" name="Textfeld 43"/>
          <p:cNvSpPr txBox="1"/>
          <p:nvPr/>
        </p:nvSpPr>
        <p:spPr>
          <a:xfrm>
            <a:off x="6857790" y="4365891"/>
            <a:ext cx="4414982" cy="369332"/>
          </a:xfrm>
          <a:prstGeom prst="rect">
            <a:avLst/>
          </a:prstGeom>
          <a:noFill/>
        </p:spPr>
        <p:txBody>
          <a:bodyPr wrap="square" rtlCol="0">
            <a:spAutoFit/>
          </a:bodyPr>
          <a:lstStyle/>
          <a:p>
            <a:r>
              <a:rPr lang="de-DE" dirty="0" err="1" smtClean="0"/>
              <a:t>Aplastische</a:t>
            </a:r>
            <a:r>
              <a:rPr lang="de-DE" dirty="0" smtClean="0"/>
              <a:t> Anämie (Blutarmut)</a:t>
            </a:r>
            <a:endParaRPr lang="de-DE" dirty="0"/>
          </a:p>
        </p:txBody>
      </p:sp>
    </p:spTree>
    <p:extLst>
      <p:ext uri="{BB962C8B-B14F-4D97-AF65-F5344CB8AC3E}">
        <p14:creationId xmlns:p14="http://schemas.microsoft.com/office/powerpoint/2010/main" val="3667541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Bei Beantragung von Kapitalleistung bei schweren Krankheiten sind folgende Gesundheitsfragen zu beantworten:</a:t>
            </a:r>
          </a:p>
          <a:p>
            <a:pPr marL="0" indent="0">
              <a:buNone/>
            </a:pPr>
            <a:endParaRPr lang="de-DE" dirty="0"/>
          </a:p>
        </p:txBody>
      </p:sp>
      <p:sp>
        <p:nvSpPr>
          <p:cNvPr id="3" name="Titel 2"/>
          <p:cNvSpPr>
            <a:spLocks noGrp="1"/>
          </p:cNvSpPr>
          <p:nvPr>
            <p:ph type="title"/>
          </p:nvPr>
        </p:nvSpPr>
        <p:spPr>
          <a:xfrm>
            <a:off x="731838" y="704304"/>
            <a:ext cx="10801350" cy="384721"/>
          </a:xfrm>
        </p:spPr>
        <p:txBody>
          <a:bodyPr/>
          <a:lstStyle/>
          <a:p>
            <a:r>
              <a:rPr lang="de-DE" dirty="0" smtClean="0"/>
              <a:t>Vereinfachte Gesundheitsfragen Altersgruppe 0 – 17 Jahre</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19</a:t>
            </a:fld>
            <a:endParaRPr lang="de-DE" dirty="0">
              <a:solidFill>
                <a:srgbClr val="FFFFFF"/>
              </a:solidFill>
            </a:endParaRPr>
          </a:p>
        </p:txBody>
      </p:sp>
      <p:pic>
        <p:nvPicPr>
          <p:cNvPr id="10" name="Grafik 9"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845" y="4652588"/>
            <a:ext cx="7379080" cy="497896"/>
          </a:xfrm>
          <a:prstGeom prst="rect">
            <a:avLst/>
          </a:prstGeom>
          <a:ln>
            <a:solidFill>
              <a:schemeClr val="tx1"/>
            </a:solidFill>
          </a:ln>
          <a:effectLst>
            <a:outerShdw blurRad="292100" dist="139700" dir="2700000" algn="tl" rotWithShape="0">
              <a:srgbClr val="333333">
                <a:alpha val="65000"/>
              </a:srgbClr>
            </a:outerShdw>
          </a:effectLst>
        </p:spPr>
      </p:pic>
      <p:pic>
        <p:nvPicPr>
          <p:cNvPr id="11" name="Grafik 10"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845" y="1976645"/>
            <a:ext cx="7379079" cy="2521080"/>
          </a:xfrm>
          <a:prstGeom prst="rect">
            <a:avLst/>
          </a:prstGeom>
          <a:ln>
            <a:solidFill>
              <a:schemeClr val="tx1"/>
            </a:solidFill>
          </a:ln>
          <a:effectLst>
            <a:outerShdw blurRad="292100" dist="139700" dir="2700000" algn="tl" rotWithShape="0">
              <a:srgbClr val="333333">
                <a:alpha val="65000"/>
              </a:srgbClr>
            </a:outerShdw>
          </a:effectLst>
        </p:spPr>
      </p:pic>
      <p:sp>
        <p:nvSpPr>
          <p:cNvPr id="12" name="Textfeld 11"/>
          <p:cNvSpPr txBox="1"/>
          <p:nvPr/>
        </p:nvSpPr>
        <p:spPr>
          <a:xfrm>
            <a:off x="1330041" y="2022825"/>
            <a:ext cx="295563" cy="369332"/>
          </a:xfrm>
          <a:prstGeom prst="rect">
            <a:avLst/>
          </a:prstGeom>
          <a:noFill/>
        </p:spPr>
        <p:txBody>
          <a:bodyPr wrap="square" rtlCol="0">
            <a:spAutoFit/>
          </a:bodyPr>
          <a:lstStyle/>
          <a:p>
            <a:r>
              <a:rPr lang="de-DE" b="1" dirty="0">
                <a:solidFill>
                  <a:srgbClr val="FF0000"/>
                </a:solidFill>
              </a:rPr>
              <a:t>x</a:t>
            </a:r>
          </a:p>
        </p:txBody>
      </p:sp>
      <p:sp>
        <p:nvSpPr>
          <p:cNvPr id="45" name="Textfeld 44"/>
          <p:cNvSpPr txBox="1"/>
          <p:nvPr/>
        </p:nvSpPr>
        <p:spPr>
          <a:xfrm>
            <a:off x="1029880" y="2406017"/>
            <a:ext cx="295563" cy="369332"/>
          </a:xfrm>
          <a:prstGeom prst="rect">
            <a:avLst/>
          </a:prstGeom>
          <a:noFill/>
        </p:spPr>
        <p:txBody>
          <a:bodyPr wrap="square" rtlCol="0">
            <a:spAutoFit/>
          </a:bodyPr>
          <a:lstStyle/>
          <a:p>
            <a:r>
              <a:rPr lang="de-DE" b="1" dirty="0">
                <a:solidFill>
                  <a:schemeClr val="accent5"/>
                </a:solidFill>
              </a:rPr>
              <a:t>x</a:t>
            </a:r>
          </a:p>
        </p:txBody>
      </p:sp>
      <p:sp>
        <p:nvSpPr>
          <p:cNvPr id="46" name="Textfeld 45"/>
          <p:cNvSpPr txBox="1"/>
          <p:nvPr/>
        </p:nvSpPr>
        <p:spPr>
          <a:xfrm>
            <a:off x="1039151" y="2747641"/>
            <a:ext cx="295563" cy="369332"/>
          </a:xfrm>
          <a:prstGeom prst="rect">
            <a:avLst/>
          </a:prstGeom>
          <a:noFill/>
        </p:spPr>
        <p:txBody>
          <a:bodyPr wrap="square" rtlCol="0">
            <a:spAutoFit/>
          </a:bodyPr>
          <a:lstStyle/>
          <a:p>
            <a:r>
              <a:rPr lang="de-DE" b="1" dirty="0">
                <a:solidFill>
                  <a:schemeClr val="accent5"/>
                </a:solidFill>
              </a:rPr>
              <a:t>x</a:t>
            </a:r>
          </a:p>
        </p:txBody>
      </p:sp>
      <p:sp>
        <p:nvSpPr>
          <p:cNvPr id="47" name="Textfeld 46"/>
          <p:cNvSpPr txBox="1"/>
          <p:nvPr/>
        </p:nvSpPr>
        <p:spPr>
          <a:xfrm>
            <a:off x="1025265" y="3116973"/>
            <a:ext cx="295563" cy="369332"/>
          </a:xfrm>
          <a:prstGeom prst="rect">
            <a:avLst/>
          </a:prstGeom>
          <a:noFill/>
        </p:spPr>
        <p:txBody>
          <a:bodyPr wrap="square" rtlCol="0">
            <a:spAutoFit/>
          </a:bodyPr>
          <a:lstStyle/>
          <a:p>
            <a:r>
              <a:rPr lang="de-DE" b="1" dirty="0">
                <a:solidFill>
                  <a:srgbClr val="FF0000"/>
                </a:solidFill>
              </a:rPr>
              <a:t>x</a:t>
            </a:r>
          </a:p>
        </p:txBody>
      </p:sp>
      <p:sp>
        <p:nvSpPr>
          <p:cNvPr id="48" name="Textfeld 47"/>
          <p:cNvSpPr txBox="1"/>
          <p:nvPr/>
        </p:nvSpPr>
        <p:spPr>
          <a:xfrm>
            <a:off x="1796500" y="3116973"/>
            <a:ext cx="295563" cy="369332"/>
          </a:xfrm>
          <a:prstGeom prst="rect">
            <a:avLst/>
          </a:prstGeom>
          <a:noFill/>
        </p:spPr>
        <p:txBody>
          <a:bodyPr wrap="square" rtlCol="0">
            <a:spAutoFit/>
          </a:bodyPr>
          <a:lstStyle/>
          <a:p>
            <a:r>
              <a:rPr lang="de-DE" b="1" dirty="0">
                <a:solidFill>
                  <a:srgbClr val="FF0000"/>
                </a:solidFill>
              </a:rPr>
              <a:t>x</a:t>
            </a:r>
          </a:p>
        </p:txBody>
      </p:sp>
      <p:sp>
        <p:nvSpPr>
          <p:cNvPr id="49" name="Textfeld 48"/>
          <p:cNvSpPr txBox="1"/>
          <p:nvPr/>
        </p:nvSpPr>
        <p:spPr>
          <a:xfrm>
            <a:off x="2807880" y="3116973"/>
            <a:ext cx="295563" cy="369332"/>
          </a:xfrm>
          <a:prstGeom prst="rect">
            <a:avLst/>
          </a:prstGeom>
          <a:noFill/>
        </p:spPr>
        <p:txBody>
          <a:bodyPr wrap="square" rtlCol="0">
            <a:spAutoFit/>
          </a:bodyPr>
          <a:lstStyle/>
          <a:p>
            <a:r>
              <a:rPr lang="de-DE" b="1" dirty="0">
                <a:solidFill>
                  <a:srgbClr val="FF0000"/>
                </a:solidFill>
              </a:rPr>
              <a:t>x</a:t>
            </a:r>
          </a:p>
        </p:txBody>
      </p:sp>
      <p:sp>
        <p:nvSpPr>
          <p:cNvPr id="50" name="Textfeld 49"/>
          <p:cNvSpPr txBox="1"/>
          <p:nvPr/>
        </p:nvSpPr>
        <p:spPr>
          <a:xfrm>
            <a:off x="3523695" y="3121231"/>
            <a:ext cx="295563" cy="369332"/>
          </a:xfrm>
          <a:prstGeom prst="rect">
            <a:avLst/>
          </a:prstGeom>
          <a:noFill/>
        </p:spPr>
        <p:txBody>
          <a:bodyPr wrap="square" rtlCol="0">
            <a:spAutoFit/>
          </a:bodyPr>
          <a:lstStyle/>
          <a:p>
            <a:r>
              <a:rPr lang="de-DE" b="1" dirty="0">
                <a:solidFill>
                  <a:srgbClr val="FF0000"/>
                </a:solidFill>
              </a:rPr>
              <a:t>x</a:t>
            </a:r>
          </a:p>
        </p:txBody>
      </p:sp>
      <p:sp>
        <p:nvSpPr>
          <p:cNvPr id="51" name="Textfeld 50"/>
          <p:cNvSpPr txBox="1"/>
          <p:nvPr/>
        </p:nvSpPr>
        <p:spPr>
          <a:xfrm>
            <a:off x="4230275" y="3121231"/>
            <a:ext cx="295563" cy="369332"/>
          </a:xfrm>
          <a:prstGeom prst="rect">
            <a:avLst/>
          </a:prstGeom>
          <a:noFill/>
        </p:spPr>
        <p:txBody>
          <a:bodyPr wrap="square" rtlCol="0">
            <a:spAutoFit/>
          </a:bodyPr>
          <a:lstStyle/>
          <a:p>
            <a:r>
              <a:rPr lang="de-DE" b="1" dirty="0">
                <a:solidFill>
                  <a:srgbClr val="FF0000"/>
                </a:solidFill>
              </a:rPr>
              <a:t>x</a:t>
            </a:r>
          </a:p>
        </p:txBody>
      </p:sp>
      <p:sp>
        <p:nvSpPr>
          <p:cNvPr id="52" name="Textfeld 51"/>
          <p:cNvSpPr txBox="1"/>
          <p:nvPr/>
        </p:nvSpPr>
        <p:spPr>
          <a:xfrm>
            <a:off x="1025242" y="4128393"/>
            <a:ext cx="295563" cy="369332"/>
          </a:xfrm>
          <a:prstGeom prst="rect">
            <a:avLst/>
          </a:prstGeom>
          <a:noFill/>
        </p:spPr>
        <p:txBody>
          <a:bodyPr wrap="square" rtlCol="0">
            <a:spAutoFit/>
          </a:bodyPr>
          <a:lstStyle/>
          <a:p>
            <a:r>
              <a:rPr lang="de-DE" b="1" dirty="0">
                <a:solidFill>
                  <a:schemeClr val="accent5"/>
                </a:solidFill>
              </a:rPr>
              <a:t>x</a:t>
            </a:r>
          </a:p>
        </p:txBody>
      </p:sp>
      <p:sp>
        <p:nvSpPr>
          <p:cNvPr id="53" name="Textfeld 52"/>
          <p:cNvSpPr txBox="1"/>
          <p:nvPr/>
        </p:nvSpPr>
        <p:spPr>
          <a:xfrm>
            <a:off x="1048338" y="4779537"/>
            <a:ext cx="295563" cy="369332"/>
          </a:xfrm>
          <a:prstGeom prst="rect">
            <a:avLst/>
          </a:prstGeom>
          <a:noFill/>
        </p:spPr>
        <p:txBody>
          <a:bodyPr wrap="square" rtlCol="0">
            <a:spAutoFit/>
          </a:bodyPr>
          <a:lstStyle/>
          <a:p>
            <a:r>
              <a:rPr lang="de-DE" b="1" dirty="0">
                <a:solidFill>
                  <a:schemeClr val="accent5"/>
                </a:solidFill>
              </a:rPr>
              <a:t>x</a:t>
            </a:r>
          </a:p>
        </p:txBody>
      </p:sp>
      <p:sp>
        <p:nvSpPr>
          <p:cNvPr id="54" name="Textfeld 53"/>
          <p:cNvSpPr txBox="1"/>
          <p:nvPr/>
        </p:nvSpPr>
        <p:spPr>
          <a:xfrm>
            <a:off x="1080670" y="5292141"/>
            <a:ext cx="7019254" cy="646331"/>
          </a:xfrm>
          <a:prstGeom prst="rect">
            <a:avLst/>
          </a:prstGeom>
          <a:noFill/>
        </p:spPr>
        <p:txBody>
          <a:bodyPr wrap="square" rtlCol="0">
            <a:spAutoFit/>
          </a:bodyPr>
          <a:lstStyle/>
          <a:p>
            <a:r>
              <a:rPr lang="de-DE" b="1" dirty="0" smtClean="0">
                <a:solidFill>
                  <a:schemeClr val="accent5"/>
                </a:solidFill>
              </a:rPr>
              <a:t>X </a:t>
            </a:r>
            <a:r>
              <a:rPr lang="de-DE" b="1" dirty="0" smtClean="0"/>
              <a:t>Annahme von der Antwort auf die jeweilige Frage abhängig</a:t>
            </a:r>
            <a:r>
              <a:rPr lang="de-DE" b="1" dirty="0" smtClean="0">
                <a:solidFill>
                  <a:schemeClr val="accent5"/>
                </a:solidFill>
              </a:rPr>
              <a:t/>
            </a:r>
            <a:br>
              <a:rPr lang="de-DE" b="1" dirty="0" smtClean="0">
                <a:solidFill>
                  <a:schemeClr val="accent5"/>
                </a:solidFill>
              </a:rPr>
            </a:br>
            <a:r>
              <a:rPr lang="de-DE" b="1" dirty="0">
                <a:solidFill>
                  <a:srgbClr val="FF0000"/>
                </a:solidFill>
              </a:rPr>
              <a:t>X</a:t>
            </a:r>
            <a:r>
              <a:rPr lang="de-DE" b="1" dirty="0">
                <a:solidFill>
                  <a:schemeClr val="accent5"/>
                </a:solidFill>
              </a:rPr>
              <a:t> </a:t>
            </a:r>
            <a:r>
              <a:rPr lang="de-DE" b="1" dirty="0" smtClean="0"/>
              <a:t>Keine Annahme </a:t>
            </a:r>
            <a:endParaRPr lang="de-DE" b="1" dirty="0"/>
          </a:p>
        </p:txBody>
      </p:sp>
    </p:spTree>
    <p:extLst>
      <p:ext uri="{BB962C8B-B14F-4D97-AF65-F5344CB8AC3E}">
        <p14:creationId xmlns:p14="http://schemas.microsoft.com/office/powerpoint/2010/main" val="37950341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Mit vereinfachten Gesundheitsfragen ist zusätzlich die Absicherung bei schweren Krankheiten möglich. Absicherung 10.000 EUR, Wartezeit 12 Monate.</a:t>
            </a:r>
          </a:p>
          <a:p>
            <a:pPr marL="0" indent="0">
              <a:buNone/>
            </a:pPr>
            <a:endParaRPr lang="de-DE" dirty="0"/>
          </a:p>
        </p:txBody>
      </p:sp>
      <p:sp>
        <p:nvSpPr>
          <p:cNvPr id="3" name="Titel 2"/>
          <p:cNvSpPr>
            <a:spLocks noGrp="1"/>
          </p:cNvSpPr>
          <p:nvPr>
            <p:ph type="title"/>
          </p:nvPr>
        </p:nvSpPr>
        <p:spPr>
          <a:xfrm>
            <a:off x="731838" y="704304"/>
            <a:ext cx="10801350" cy="384721"/>
          </a:xfrm>
        </p:spPr>
        <p:txBody>
          <a:bodyPr/>
          <a:lstStyle/>
          <a:p>
            <a:r>
              <a:rPr lang="de-DE" dirty="0" smtClean="0"/>
              <a:t>Schwere Krankheiten Altersgruppe 18 – 74 Jahre</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20</a:t>
            </a:fld>
            <a:endParaRPr lang="de-DE" dirty="0">
              <a:solidFill>
                <a:srgbClr val="FFFFFF"/>
              </a:solidFil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087478"/>
            <a:ext cx="452582" cy="452582"/>
          </a:xfrm>
          <a:prstGeom prst="rect">
            <a:avLst/>
          </a:prstGeom>
        </p:spPr>
      </p:pic>
      <p:sp>
        <p:nvSpPr>
          <p:cNvPr id="8" name="Textfeld 7"/>
          <p:cNvSpPr txBox="1"/>
          <p:nvPr/>
        </p:nvSpPr>
        <p:spPr>
          <a:xfrm>
            <a:off x="1376218" y="2129103"/>
            <a:ext cx="4414982" cy="369332"/>
          </a:xfrm>
          <a:prstGeom prst="rect">
            <a:avLst/>
          </a:prstGeom>
          <a:noFill/>
        </p:spPr>
        <p:txBody>
          <a:bodyPr wrap="square" rtlCol="0">
            <a:spAutoFit/>
          </a:bodyPr>
          <a:lstStyle/>
          <a:p>
            <a:r>
              <a:rPr lang="de-DE" dirty="0" smtClean="0"/>
              <a:t>Brustkrebs</a:t>
            </a:r>
            <a:endParaRPr lang="de-DE" dirty="0"/>
          </a:p>
        </p:txBody>
      </p:sp>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629345"/>
            <a:ext cx="452582" cy="452582"/>
          </a:xfrm>
          <a:prstGeom prst="rect">
            <a:avLst/>
          </a:prstGeom>
        </p:spPr>
      </p:pic>
      <p:sp>
        <p:nvSpPr>
          <p:cNvPr id="22" name="Textfeld 21"/>
          <p:cNvSpPr txBox="1"/>
          <p:nvPr/>
        </p:nvSpPr>
        <p:spPr>
          <a:xfrm>
            <a:off x="1376218" y="2670970"/>
            <a:ext cx="4414982" cy="369332"/>
          </a:xfrm>
          <a:prstGeom prst="rect">
            <a:avLst/>
          </a:prstGeom>
          <a:noFill/>
        </p:spPr>
        <p:txBody>
          <a:bodyPr wrap="square" rtlCol="0">
            <a:spAutoFit/>
          </a:bodyPr>
          <a:lstStyle/>
          <a:p>
            <a:r>
              <a:rPr lang="de-DE" dirty="0" smtClean="0"/>
              <a:t>Gehirntumor</a:t>
            </a:r>
            <a:endParaRPr lang="de-DE" dirty="0"/>
          </a:p>
        </p:txBody>
      </p:sp>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5338679"/>
            <a:ext cx="452582" cy="452582"/>
          </a:xfrm>
          <a:prstGeom prst="rect">
            <a:avLst/>
          </a:prstGeom>
        </p:spPr>
      </p:pic>
      <p:sp>
        <p:nvSpPr>
          <p:cNvPr id="24" name="Textfeld 23"/>
          <p:cNvSpPr txBox="1"/>
          <p:nvPr/>
        </p:nvSpPr>
        <p:spPr>
          <a:xfrm>
            <a:off x="1376218" y="5380304"/>
            <a:ext cx="5080000" cy="369332"/>
          </a:xfrm>
          <a:prstGeom prst="rect">
            <a:avLst/>
          </a:prstGeom>
          <a:noFill/>
        </p:spPr>
        <p:txBody>
          <a:bodyPr wrap="square" rtlCol="0">
            <a:spAutoFit/>
          </a:bodyPr>
          <a:lstStyle/>
          <a:p>
            <a:r>
              <a:rPr lang="de-DE" dirty="0" smtClean="0"/>
              <a:t>ALS (</a:t>
            </a:r>
            <a:r>
              <a:rPr lang="de-DE" dirty="0" err="1" smtClean="0"/>
              <a:t>amyotrophe</a:t>
            </a:r>
            <a:r>
              <a:rPr lang="de-DE" dirty="0" smtClean="0"/>
              <a:t> Lateralsklerose / Muskelschwund)</a:t>
            </a:r>
            <a:endParaRPr lang="de-DE" dirty="0"/>
          </a:p>
        </p:txBody>
      </p:sp>
      <p:pic>
        <p:nvPicPr>
          <p:cNvPr id="25" name="Grafik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4796813"/>
            <a:ext cx="452582" cy="452582"/>
          </a:xfrm>
          <a:prstGeom prst="rect">
            <a:avLst/>
          </a:prstGeom>
        </p:spPr>
      </p:pic>
      <p:sp>
        <p:nvSpPr>
          <p:cNvPr id="26" name="Textfeld 25"/>
          <p:cNvSpPr txBox="1"/>
          <p:nvPr/>
        </p:nvSpPr>
        <p:spPr>
          <a:xfrm>
            <a:off x="1376218" y="4838438"/>
            <a:ext cx="4414982" cy="369332"/>
          </a:xfrm>
          <a:prstGeom prst="rect">
            <a:avLst/>
          </a:prstGeom>
          <a:noFill/>
        </p:spPr>
        <p:txBody>
          <a:bodyPr wrap="square" rtlCol="0">
            <a:spAutoFit/>
          </a:bodyPr>
          <a:lstStyle/>
          <a:p>
            <a:r>
              <a:rPr lang="de-DE" dirty="0" smtClean="0"/>
              <a:t>Leukämie</a:t>
            </a:r>
            <a:endParaRPr lang="de-DE" dirty="0"/>
          </a:p>
        </p:txBody>
      </p:sp>
      <p:pic>
        <p:nvPicPr>
          <p:cNvPr id="27" name="Grafik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171212"/>
            <a:ext cx="452582" cy="452582"/>
          </a:xfrm>
          <a:prstGeom prst="rect">
            <a:avLst/>
          </a:prstGeom>
        </p:spPr>
      </p:pic>
      <p:sp>
        <p:nvSpPr>
          <p:cNvPr id="28" name="Textfeld 27"/>
          <p:cNvSpPr txBox="1"/>
          <p:nvPr/>
        </p:nvSpPr>
        <p:spPr>
          <a:xfrm>
            <a:off x="1376218" y="3212837"/>
            <a:ext cx="4414982" cy="369332"/>
          </a:xfrm>
          <a:prstGeom prst="rect">
            <a:avLst/>
          </a:prstGeom>
          <a:noFill/>
        </p:spPr>
        <p:txBody>
          <a:bodyPr wrap="square" rtlCol="0">
            <a:spAutoFit/>
          </a:bodyPr>
          <a:lstStyle/>
          <a:p>
            <a:r>
              <a:rPr lang="de-DE" dirty="0" smtClean="0"/>
              <a:t>Gebärmutterhalskrebs</a:t>
            </a:r>
            <a:endParaRPr lang="de-DE" dirty="0"/>
          </a:p>
        </p:txBody>
      </p:sp>
      <p:pic>
        <p:nvPicPr>
          <p:cNvPr id="29" name="Grafik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713079"/>
            <a:ext cx="452582" cy="452582"/>
          </a:xfrm>
          <a:prstGeom prst="rect">
            <a:avLst/>
          </a:prstGeom>
        </p:spPr>
      </p:pic>
      <p:sp>
        <p:nvSpPr>
          <p:cNvPr id="30" name="Textfeld 29"/>
          <p:cNvSpPr txBox="1"/>
          <p:nvPr/>
        </p:nvSpPr>
        <p:spPr>
          <a:xfrm>
            <a:off x="1376218" y="3754704"/>
            <a:ext cx="4414982" cy="369332"/>
          </a:xfrm>
          <a:prstGeom prst="rect">
            <a:avLst/>
          </a:prstGeom>
          <a:noFill/>
        </p:spPr>
        <p:txBody>
          <a:bodyPr wrap="square" rtlCol="0">
            <a:spAutoFit/>
          </a:bodyPr>
          <a:lstStyle/>
          <a:p>
            <a:r>
              <a:rPr lang="de-DE" dirty="0" smtClean="0"/>
              <a:t>Eierstockkrebs</a:t>
            </a:r>
            <a:endParaRPr lang="de-DE" dirty="0"/>
          </a:p>
        </p:txBody>
      </p:sp>
      <p:pic>
        <p:nvPicPr>
          <p:cNvPr id="31" name="Grafik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4254946"/>
            <a:ext cx="452582" cy="452582"/>
          </a:xfrm>
          <a:prstGeom prst="rect">
            <a:avLst/>
          </a:prstGeom>
        </p:spPr>
      </p:pic>
      <p:sp>
        <p:nvSpPr>
          <p:cNvPr id="32" name="Textfeld 31"/>
          <p:cNvSpPr txBox="1"/>
          <p:nvPr/>
        </p:nvSpPr>
        <p:spPr>
          <a:xfrm>
            <a:off x="1376218" y="4296571"/>
            <a:ext cx="4414982" cy="369332"/>
          </a:xfrm>
          <a:prstGeom prst="rect">
            <a:avLst/>
          </a:prstGeom>
          <a:noFill/>
        </p:spPr>
        <p:txBody>
          <a:bodyPr wrap="square" rtlCol="0">
            <a:spAutoFit/>
          </a:bodyPr>
          <a:lstStyle/>
          <a:p>
            <a:r>
              <a:rPr lang="de-DE" dirty="0" smtClean="0"/>
              <a:t>Hodenkrebs</a:t>
            </a:r>
            <a:endParaRPr lang="de-DE" dirty="0"/>
          </a:p>
        </p:txBody>
      </p:sp>
    </p:spTree>
    <p:extLst>
      <p:ext uri="{BB962C8B-B14F-4D97-AF65-F5344CB8AC3E}">
        <p14:creationId xmlns:p14="http://schemas.microsoft.com/office/powerpoint/2010/main" val="13947068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defTabSz="342900" eaLnBrk="1" fontAlgn="auto" hangingPunct="1">
              <a:spcBef>
                <a:spcPts val="0"/>
              </a:spcBef>
              <a:spcAft>
                <a:spcPts val="0"/>
              </a:spcAft>
            </a:pPr>
            <a:fld id="{012F43C7-0723-48E7-B4E9-E0F128784CAA}" type="slidenum">
              <a:rPr lang="de-DE">
                <a:solidFill>
                  <a:srgbClr val="FFFFFF"/>
                </a:solidFill>
                <a:latin typeface="WWKPolo66 Leicht"/>
                <a:ea typeface="+mn-ea"/>
              </a:rPr>
              <a:pPr defTabSz="342900" eaLnBrk="1" fontAlgn="auto" hangingPunct="1">
                <a:spcBef>
                  <a:spcPts val="0"/>
                </a:spcBef>
                <a:spcAft>
                  <a:spcPts val="0"/>
                </a:spcAft>
              </a:pPr>
              <a:t>21</a:t>
            </a:fld>
            <a:endParaRPr lang="de-DE" dirty="0">
              <a:solidFill>
                <a:srgbClr val="FFFFFF"/>
              </a:solidFill>
              <a:latin typeface="WWKPolo66 Leicht"/>
              <a:ea typeface="+mn-ea"/>
            </a:endParaRPr>
          </a:p>
        </p:txBody>
      </p:sp>
      <p:sp>
        <p:nvSpPr>
          <p:cNvPr id="3" name="Titel 2"/>
          <p:cNvSpPr>
            <a:spLocks noGrp="1"/>
          </p:cNvSpPr>
          <p:nvPr>
            <p:ph type="title" idx="4294967295"/>
          </p:nvPr>
        </p:nvSpPr>
        <p:spPr>
          <a:xfrm>
            <a:off x="525600" y="669600"/>
            <a:ext cx="10801350" cy="769938"/>
          </a:xfrm>
        </p:spPr>
        <p:txBody>
          <a:bodyPr>
            <a:normAutofit/>
          </a:bodyPr>
          <a:lstStyle/>
          <a:p>
            <a:r>
              <a:rPr lang="de-DE" sz="4000" dirty="0" smtClean="0"/>
              <a:t>Mindest- </a:t>
            </a:r>
            <a:r>
              <a:rPr lang="de-DE" sz="4000" dirty="0"/>
              <a:t>und </a:t>
            </a:r>
            <a:r>
              <a:rPr lang="de-DE" sz="4000" dirty="0" smtClean="0"/>
              <a:t>Höchstversicherungssummen</a:t>
            </a:r>
            <a:endParaRPr lang="de-DE" sz="4000" dirty="0"/>
          </a:p>
        </p:txBody>
      </p:sp>
      <p:graphicFrame>
        <p:nvGraphicFramePr>
          <p:cNvPr id="5" name="Tabelle 4"/>
          <p:cNvGraphicFramePr>
            <a:graphicFrameLocks noGrp="1"/>
          </p:cNvGraphicFramePr>
          <p:nvPr>
            <p:extLst>
              <p:ext uri="{D42A27DB-BD31-4B8C-83A1-F6EECF244321}">
                <p14:modId xmlns:p14="http://schemas.microsoft.com/office/powerpoint/2010/main" val="1640217192"/>
              </p:ext>
            </p:extLst>
          </p:nvPr>
        </p:nvGraphicFramePr>
        <p:xfrm>
          <a:off x="525600" y="1267200"/>
          <a:ext cx="11018885" cy="4754880"/>
        </p:xfrm>
        <a:graphic>
          <a:graphicData uri="http://schemas.openxmlformats.org/drawingml/2006/table">
            <a:tbl>
              <a:tblPr firstRow="1" bandRow="1">
                <a:tableStyleId>{5C22544A-7EE6-4342-B048-85BDC9FD1C3A}</a:tableStyleId>
              </a:tblPr>
              <a:tblGrid>
                <a:gridCol w="3427059">
                  <a:extLst>
                    <a:ext uri="{9D8B030D-6E8A-4147-A177-3AD203B41FA5}">
                      <a16:colId xmlns:a16="http://schemas.microsoft.com/office/drawing/2014/main" xmlns="" val="20000"/>
                    </a:ext>
                  </a:extLst>
                </a:gridCol>
                <a:gridCol w="2187235">
                  <a:extLst>
                    <a:ext uri="{9D8B030D-6E8A-4147-A177-3AD203B41FA5}">
                      <a16:colId xmlns:a16="http://schemas.microsoft.com/office/drawing/2014/main" xmlns="" val="20001"/>
                    </a:ext>
                  </a:extLst>
                </a:gridCol>
                <a:gridCol w="3244227">
                  <a:extLst>
                    <a:ext uri="{9D8B030D-6E8A-4147-A177-3AD203B41FA5}">
                      <a16:colId xmlns:a16="http://schemas.microsoft.com/office/drawing/2014/main" xmlns="" val="20002"/>
                    </a:ext>
                  </a:extLst>
                </a:gridCol>
                <a:gridCol w="2160364">
                  <a:extLst>
                    <a:ext uri="{9D8B030D-6E8A-4147-A177-3AD203B41FA5}">
                      <a16:colId xmlns:a16="http://schemas.microsoft.com/office/drawing/2014/main" xmlns="" val="20003"/>
                    </a:ext>
                  </a:extLst>
                </a:gridCol>
              </a:tblGrid>
              <a:tr h="375449">
                <a:tc>
                  <a:txBody>
                    <a:bodyPr/>
                    <a:lstStyle/>
                    <a:p>
                      <a:r>
                        <a:rPr lang="de-DE" sz="1200" dirty="0" smtClean="0"/>
                        <a:t>Mindest- und Höchstversicherungssummen</a:t>
                      </a:r>
                      <a:r>
                        <a:rPr lang="de-DE" sz="1200" baseline="0" dirty="0" smtClean="0"/>
                        <a:t> nach Altersgruppen</a:t>
                      </a:r>
                      <a:endParaRPr lang="de-DE" sz="1200" dirty="0"/>
                    </a:p>
                  </a:txBody>
                  <a:tcPr marT="34290" marB="34290"/>
                </a:tc>
                <a:tc>
                  <a:txBody>
                    <a:bodyPr/>
                    <a:lstStyle/>
                    <a:p>
                      <a:pPr algn="ctr"/>
                      <a:r>
                        <a:rPr lang="de-DE" sz="1200" dirty="0" smtClean="0"/>
                        <a:t>Mindest-VSU</a:t>
                      </a:r>
                    </a:p>
                    <a:p>
                      <a:pPr algn="ctr"/>
                      <a:r>
                        <a:rPr lang="de-DE" sz="1200" dirty="0" smtClean="0"/>
                        <a:t>(alle</a:t>
                      </a:r>
                      <a:r>
                        <a:rPr lang="de-DE" sz="1200" baseline="0" dirty="0" smtClean="0"/>
                        <a:t> Altersgruppen)</a:t>
                      </a:r>
                      <a:endParaRPr lang="de-DE" sz="1200" dirty="0"/>
                    </a:p>
                  </a:txBody>
                  <a:tcPr marT="34290" marB="34290"/>
                </a:tc>
                <a:tc>
                  <a:txBody>
                    <a:bodyPr/>
                    <a:lstStyle/>
                    <a:p>
                      <a:pPr algn="ctr"/>
                      <a:r>
                        <a:rPr lang="de-DE" sz="1200" dirty="0" smtClean="0"/>
                        <a:t>Höchst-VSU</a:t>
                      </a:r>
                      <a:r>
                        <a:rPr lang="de-DE" sz="1200" baseline="0" dirty="0" smtClean="0"/>
                        <a:t> </a:t>
                      </a:r>
                    </a:p>
                    <a:p>
                      <a:pPr algn="ctr"/>
                      <a:r>
                        <a:rPr lang="de-DE" sz="1200" baseline="0" dirty="0" smtClean="0"/>
                        <a:t>(</a:t>
                      </a:r>
                      <a:r>
                        <a:rPr lang="de-DE" sz="1200" dirty="0" smtClean="0"/>
                        <a:t>Altersgruppe</a:t>
                      </a:r>
                      <a:r>
                        <a:rPr lang="de-DE" sz="1200" baseline="0" dirty="0" smtClean="0"/>
                        <a:t> 0 – 74)</a:t>
                      </a:r>
                      <a:endParaRPr lang="de-DE" sz="1200" dirty="0"/>
                    </a:p>
                  </a:txBody>
                  <a:tcPr marT="34290" marB="34290"/>
                </a:tc>
                <a:tc>
                  <a:txBody>
                    <a:bodyPr/>
                    <a:lstStyle/>
                    <a:p>
                      <a:pPr algn="ctr"/>
                      <a:r>
                        <a:rPr lang="de-DE" sz="1200" dirty="0" smtClean="0"/>
                        <a:t>Höchst-VSU</a:t>
                      </a:r>
                    </a:p>
                    <a:p>
                      <a:pPr algn="ctr"/>
                      <a:r>
                        <a:rPr lang="de-DE" sz="1200" dirty="0" smtClean="0"/>
                        <a:t>(Altersgruppe 75+)</a:t>
                      </a:r>
                      <a:endParaRPr lang="de-DE" sz="1200" dirty="0"/>
                    </a:p>
                  </a:txBody>
                  <a:tcPr marT="34290" marB="34290"/>
                </a:tc>
                <a:extLst>
                  <a:ext uri="{0D108BD9-81ED-4DB2-BD59-A6C34878D82A}">
                    <a16:rowId xmlns:a16="http://schemas.microsoft.com/office/drawing/2014/main" xmlns="" val="10000"/>
                  </a:ext>
                </a:extLst>
              </a:tr>
              <a:tr h="205740">
                <a:tc>
                  <a:txBody>
                    <a:bodyPr/>
                    <a:lstStyle/>
                    <a:p>
                      <a:r>
                        <a:rPr lang="de-DE" sz="1200" dirty="0" smtClean="0"/>
                        <a:t>Invaliditätsleistung (Grundsumme)</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b="1" dirty="0" smtClean="0">
                          <a:solidFill>
                            <a:schemeClr val="tx1"/>
                          </a:solidFill>
                        </a:rPr>
                        <a:t>1.000.000 EUR</a:t>
                      </a:r>
                      <a:endParaRPr lang="de-DE" sz="1200" b="1" dirty="0">
                        <a:solidFill>
                          <a:schemeClr val="tx1"/>
                        </a:solidFill>
                      </a:endParaRPr>
                    </a:p>
                  </a:txBody>
                  <a:tcPr marT="34290" marB="34290"/>
                </a:tc>
                <a:tc>
                  <a:txBody>
                    <a:bodyPr/>
                    <a:lstStyle/>
                    <a:p>
                      <a:pPr algn="ctr"/>
                      <a:r>
                        <a:rPr lang="de-DE" sz="1200" dirty="0" smtClean="0">
                          <a:solidFill>
                            <a:schemeClr val="tx1"/>
                          </a:solidFill>
                        </a:rPr>
                        <a:t>100.000 EUR</a:t>
                      </a:r>
                      <a:endParaRPr lang="de-DE" sz="1200" dirty="0">
                        <a:solidFill>
                          <a:schemeClr val="tx1"/>
                        </a:solidFill>
                      </a:endParaRPr>
                    </a:p>
                  </a:txBody>
                  <a:tcPr marT="34290" marB="34290"/>
                </a:tc>
                <a:extLst>
                  <a:ext uri="{0D108BD9-81ED-4DB2-BD59-A6C34878D82A}">
                    <a16:rowId xmlns:a16="http://schemas.microsoft.com/office/drawing/2014/main" xmlns="" val="10001"/>
                  </a:ext>
                </a:extLst>
              </a:tr>
              <a:tr h="205740">
                <a:tc>
                  <a:txBody>
                    <a:bodyPr/>
                    <a:lstStyle/>
                    <a:p>
                      <a:r>
                        <a:rPr lang="de-DE" sz="1200" dirty="0" smtClean="0"/>
                        <a:t>- mit Progression 225 %</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dirty="0" smtClean="0">
                          <a:solidFill>
                            <a:schemeClr val="tx1"/>
                          </a:solidFill>
                        </a:rPr>
                        <a:t>444.000 EUR</a:t>
                      </a:r>
                      <a:endParaRPr lang="de-DE" sz="1200" dirty="0">
                        <a:solidFill>
                          <a:schemeClr val="tx1"/>
                        </a:solidFill>
                      </a:endParaRPr>
                    </a:p>
                  </a:txBody>
                  <a:tcPr marT="34290" marB="34290"/>
                </a:tc>
                <a:tc>
                  <a:txBody>
                    <a:bodyPr/>
                    <a:lstStyle/>
                    <a:p>
                      <a:pPr algn="ctr"/>
                      <a:r>
                        <a:rPr lang="de-DE" sz="1200" b="1" dirty="0" smtClean="0">
                          <a:solidFill>
                            <a:schemeClr val="tx1"/>
                          </a:solidFill>
                        </a:rPr>
                        <a:t>100.000 EUR</a:t>
                      </a:r>
                      <a:endParaRPr lang="de-DE" sz="1200" b="1" dirty="0">
                        <a:solidFill>
                          <a:schemeClr val="tx1"/>
                        </a:solidFill>
                      </a:endParaRPr>
                    </a:p>
                  </a:txBody>
                  <a:tcPr marT="34290" marB="34290"/>
                </a:tc>
                <a:extLst>
                  <a:ext uri="{0D108BD9-81ED-4DB2-BD59-A6C34878D82A}">
                    <a16:rowId xmlns:a16="http://schemas.microsoft.com/office/drawing/2014/main" xmlns="" val="10002"/>
                  </a:ext>
                </a:extLst>
              </a:tr>
              <a:tr h="205740">
                <a:tc>
                  <a:txBody>
                    <a:bodyPr/>
                    <a:lstStyle/>
                    <a:p>
                      <a:r>
                        <a:rPr lang="de-DE" sz="1200" dirty="0" smtClean="0"/>
                        <a:t>- mit Progression 350 %</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dirty="0" smtClean="0">
                          <a:solidFill>
                            <a:schemeClr val="tx1"/>
                          </a:solidFill>
                        </a:rPr>
                        <a:t>285.000 EUR</a:t>
                      </a:r>
                      <a:endParaRPr lang="de-DE" sz="1200" dirty="0">
                        <a:solidFill>
                          <a:schemeClr val="tx1"/>
                        </a:solidFill>
                      </a:endParaRPr>
                    </a:p>
                  </a:txBody>
                  <a:tcPr marT="34290" marB="34290"/>
                </a:tc>
                <a:tc>
                  <a:txBody>
                    <a:bodyPr/>
                    <a:lstStyle/>
                    <a:p>
                      <a:pPr algn="ctr"/>
                      <a:r>
                        <a:rPr lang="de-DE" sz="1200" dirty="0" smtClean="0">
                          <a:solidFill>
                            <a:schemeClr val="tx1"/>
                          </a:solidFill>
                        </a:rPr>
                        <a:t>Nicht versicherbar</a:t>
                      </a:r>
                      <a:endParaRPr lang="de-DE" sz="1200" dirty="0">
                        <a:solidFill>
                          <a:schemeClr val="tx1"/>
                        </a:solidFill>
                      </a:endParaRPr>
                    </a:p>
                  </a:txBody>
                  <a:tcPr marT="34290" marB="34290"/>
                </a:tc>
                <a:extLst>
                  <a:ext uri="{0D108BD9-81ED-4DB2-BD59-A6C34878D82A}">
                    <a16:rowId xmlns:a16="http://schemas.microsoft.com/office/drawing/2014/main" xmlns="" val="10003"/>
                  </a:ext>
                </a:extLst>
              </a:tr>
              <a:tr h="205740">
                <a:tc>
                  <a:txBody>
                    <a:bodyPr/>
                    <a:lstStyle/>
                    <a:p>
                      <a:r>
                        <a:rPr lang="de-DE" sz="1200" dirty="0" smtClean="0"/>
                        <a:t>- mit Progression 600 %</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dirty="0" smtClean="0">
                          <a:solidFill>
                            <a:schemeClr val="tx1"/>
                          </a:solidFill>
                        </a:rPr>
                        <a:t>166.000 EUR</a:t>
                      </a:r>
                      <a:endParaRPr lang="de-DE" sz="1200" dirty="0">
                        <a:solidFill>
                          <a:schemeClr val="tx1"/>
                        </a:solidFill>
                      </a:endParaRPr>
                    </a:p>
                  </a:txBody>
                  <a:tcPr marT="34290" marB="34290"/>
                </a:tc>
                <a:tc>
                  <a:txBody>
                    <a:bodyPr/>
                    <a:lstStyle/>
                    <a:p>
                      <a:pPr algn="ctr"/>
                      <a:r>
                        <a:rPr lang="de-DE" sz="1200" dirty="0" smtClean="0">
                          <a:solidFill>
                            <a:schemeClr val="tx1"/>
                          </a:solidFill>
                        </a:rPr>
                        <a:t>Nicht versicherbar</a:t>
                      </a:r>
                      <a:endParaRPr lang="de-DE" sz="1200" dirty="0">
                        <a:solidFill>
                          <a:schemeClr val="tx1"/>
                        </a:solidFill>
                      </a:endParaRPr>
                    </a:p>
                  </a:txBody>
                  <a:tcPr marT="34290" marB="34290"/>
                </a:tc>
                <a:extLst>
                  <a:ext uri="{0D108BD9-81ED-4DB2-BD59-A6C34878D82A}">
                    <a16:rowId xmlns:a16="http://schemas.microsoft.com/office/drawing/2014/main" xmlns="" val="10004"/>
                  </a:ext>
                </a:extLst>
              </a:tr>
              <a:tr h="205740">
                <a:tc>
                  <a:txBody>
                    <a:bodyPr/>
                    <a:lstStyle/>
                    <a:p>
                      <a:r>
                        <a:rPr lang="de-DE" sz="1200" dirty="0" smtClean="0"/>
                        <a:t>- mit</a:t>
                      </a:r>
                      <a:r>
                        <a:rPr lang="de-DE" sz="1200" baseline="0" dirty="0" smtClean="0"/>
                        <a:t> Mehrleistung 500 %</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dirty="0" smtClean="0">
                          <a:solidFill>
                            <a:schemeClr val="tx1"/>
                          </a:solidFill>
                        </a:rPr>
                        <a:t>200.000 EUR</a:t>
                      </a:r>
                      <a:endParaRPr lang="de-DE" sz="1200" dirty="0">
                        <a:solidFill>
                          <a:schemeClr val="tx1"/>
                        </a:solidFill>
                      </a:endParaRPr>
                    </a:p>
                  </a:txBody>
                  <a:tcPr marT="34290" marB="34290"/>
                </a:tc>
                <a:tc>
                  <a:txBody>
                    <a:bodyPr/>
                    <a:lstStyle/>
                    <a:p>
                      <a:pPr algn="ctr"/>
                      <a:r>
                        <a:rPr lang="de-DE" sz="1200" dirty="0" smtClean="0">
                          <a:solidFill>
                            <a:schemeClr val="tx1"/>
                          </a:solidFill>
                        </a:rPr>
                        <a:t>Nicht versicherbar</a:t>
                      </a:r>
                      <a:endParaRPr lang="de-DE" sz="1200" dirty="0">
                        <a:solidFill>
                          <a:schemeClr val="tx1"/>
                        </a:solidFill>
                      </a:endParaRPr>
                    </a:p>
                  </a:txBody>
                  <a:tcPr marT="34290" marB="34290"/>
                </a:tc>
                <a:extLst>
                  <a:ext uri="{0D108BD9-81ED-4DB2-BD59-A6C34878D82A}">
                    <a16:rowId xmlns:a16="http://schemas.microsoft.com/office/drawing/2014/main" xmlns="" val="10005"/>
                  </a:ext>
                </a:extLst>
              </a:tr>
              <a:tr h="205740">
                <a:tc>
                  <a:txBody>
                    <a:bodyPr/>
                    <a:lstStyle/>
                    <a:p>
                      <a:r>
                        <a:rPr lang="de-DE" sz="1200" dirty="0" smtClean="0"/>
                        <a:t>- mit Mehrleistung 1000 %</a:t>
                      </a:r>
                      <a:endParaRPr lang="de-DE" sz="1200" dirty="0"/>
                    </a:p>
                  </a:txBody>
                  <a:tcPr marT="34290" marB="34290"/>
                </a:tc>
                <a:tc>
                  <a:txBody>
                    <a:bodyPr/>
                    <a:lstStyle/>
                    <a:p>
                      <a:pPr algn="ctr"/>
                      <a:r>
                        <a:rPr lang="de-DE" sz="1200" b="1" dirty="0" smtClean="0">
                          <a:solidFill>
                            <a:schemeClr val="tx1"/>
                          </a:solidFill>
                        </a:rPr>
                        <a:t>30.000 EUR</a:t>
                      </a:r>
                      <a:endParaRPr lang="de-DE" sz="1200" b="1" dirty="0">
                        <a:solidFill>
                          <a:schemeClr val="tx1"/>
                        </a:solidFill>
                      </a:endParaRPr>
                    </a:p>
                  </a:txBody>
                  <a:tcPr marT="34290" marB="34290"/>
                </a:tc>
                <a:tc>
                  <a:txBody>
                    <a:bodyPr/>
                    <a:lstStyle/>
                    <a:p>
                      <a:pPr algn="ctr"/>
                      <a:r>
                        <a:rPr lang="de-DE" sz="1200" dirty="0" smtClean="0">
                          <a:solidFill>
                            <a:schemeClr val="tx1"/>
                          </a:solidFill>
                        </a:rPr>
                        <a:t>100.000 EUR</a:t>
                      </a:r>
                      <a:endParaRPr lang="de-DE" sz="1200" dirty="0">
                        <a:solidFill>
                          <a:schemeClr val="tx1"/>
                        </a:solidFill>
                      </a:endParaRPr>
                    </a:p>
                  </a:txBody>
                  <a:tcPr marT="34290" marB="34290"/>
                </a:tc>
                <a:tc>
                  <a:txBody>
                    <a:bodyPr/>
                    <a:lstStyle/>
                    <a:p>
                      <a:pPr algn="ctr"/>
                      <a:r>
                        <a:rPr lang="de-DE" sz="1200" dirty="0" smtClean="0">
                          <a:solidFill>
                            <a:schemeClr val="tx1"/>
                          </a:solidFill>
                        </a:rPr>
                        <a:t>Nicht versicherbar</a:t>
                      </a:r>
                      <a:endParaRPr lang="de-DE" sz="1200" dirty="0">
                        <a:solidFill>
                          <a:schemeClr val="tx1"/>
                        </a:solidFill>
                      </a:endParaRPr>
                    </a:p>
                  </a:txBody>
                  <a:tcPr marT="34290" marB="34290"/>
                </a:tc>
                <a:extLst>
                  <a:ext uri="{0D108BD9-81ED-4DB2-BD59-A6C34878D82A}">
                    <a16:rowId xmlns:a16="http://schemas.microsoft.com/office/drawing/2014/main" xmlns="" val="10006"/>
                  </a:ext>
                </a:extLst>
              </a:tr>
              <a:tr h="205740">
                <a:tc>
                  <a:txBody>
                    <a:bodyPr/>
                    <a:lstStyle/>
                    <a:p>
                      <a:r>
                        <a:rPr lang="de-DE" sz="1200" dirty="0" smtClean="0"/>
                        <a:t>Unfallrente</a:t>
                      </a:r>
                      <a:endParaRPr lang="de-DE" sz="1200" dirty="0"/>
                    </a:p>
                  </a:txBody>
                  <a:tcPr marT="34290" marB="34290"/>
                </a:tc>
                <a:tc>
                  <a:txBody>
                    <a:bodyPr/>
                    <a:lstStyle/>
                    <a:p>
                      <a:pPr algn="ctr"/>
                      <a:r>
                        <a:rPr lang="de-DE" sz="1200" b="1" dirty="0" smtClean="0">
                          <a:solidFill>
                            <a:schemeClr val="tx1"/>
                          </a:solidFill>
                        </a:rPr>
                        <a:t>500 EUR</a:t>
                      </a:r>
                      <a:endParaRPr lang="de-DE" sz="1200" b="1" dirty="0">
                        <a:solidFill>
                          <a:schemeClr val="tx1"/>
                        </a:solidFill>
                      </a:endParaRPr>
                    </a:p>
                  </a:txBody>
                  <a:tcPr marT="34290" marB="34290"/>
                </a:tc>
                <a:tc>
                  <a:txBody>
                    <a:bodyPr/>
                    <a:lstStyle/>
                    <a:p>
                      <a:pPr algn="ctr"/>
                      <a:r>
                        <a:rPr lang="de-DE" sz="1200" b="1" dirty="0" smtClean="0">
                          <a:solidFill>
                            <a:schemeClr val="tx1"/>
                          </a:solidFill>
                        </a:rPr>
                        <a:t>2.000 EUR</a:t>
                      </a:r>
                      <a:endParaRPr lang="de-DE" sz="1200" b="1" dirty="0">
                        <a:solidFill>
                          <a:schemeClr val="tx1"/>
                        </a:solidFill>
                      </a:endParaRPr>
                    </a:p>
                  </a:txBody>
                  <a:tcPr marT="34290" marB="34290"/>
                </a:tc>
                <a:tc>
                  <a:txBody>
                    <a:bodyPr/>
                    <a:lstStyle/>
                    <a:p>
                      <a:pPr algn="ctr"/>
                      <a:r>
                        <a:rPr lang="de-DE" sz="1200" dirty="0" smtClean="0">
                          <a:solidFill>
                            <a:schemeClr val="tx1"/>
                          </a:solidFill>
                        </a:rPr>
                        <a:t>2.000 EUR</a:t>
                      </a:r>
                      <a:endParaRPr lang="de-DE" sz="1200" dirty="0">
                        <a:solidFill>
                          <a:schemeClr val="tx1"/>
                        </a:solidFill>
                      </a:endParaRPr>
                    </a:p>
                  </a:txBody>
                  <a:tcPr marT="34290" marB="34290"/>
                </a:tc>
                <a:extLst>
                  <a:ext uri="{0D108BD9-81ED-4DB2-BD59-A6C34878D82A}">
                    <a16:rowId xmlns:a16="http://schemas.microsoft.com/office/drawing/2014/main" xmlns="" val="10007"/>
                  </a:ext>
                </a:extLst>
              </a:tr>
              <a:tr h="205740">
                <a:tc>
                  <a:txBody>
                    <a:bodyPr/>
                    <a:lstStyle/>
                    <a:p>
                      <a:r>
                        <a:rPr lang="de-DE" sz="1200" dirty="0" smtClean="0"/>
                        <a:t>UKT/GG</a:t>
                      </a:r>
                      <a:endParaRPr lang="de-DE" sz="1200" dirty="0"/>
                    </a:p>
                  </a:txBody>
                  <a:tcPr marT="34290" marB="34290"/>
                </a:tc>
                <a:tc>
                  <a:txBody>
                    <a:bodyPr/>
                    <a:lstStyle/>
                    <a:p>
                      <a:pPr algn="ctr"/>
                      <a:r>
                        <a:rPr lang="de-DE" sz="1200" dirty="0" smtClean="0"/>
                        <a:t>1 EUR</a:t>
                      </a:r>
                      <a:endParaRPr lang="de-DE" sz="1200" dirty="0"/>
                    </a:p>
                  </a:txBody>
                  <a:tcPr marT="34290" marB="34290"/>
                </a:tc>
                <a:tc>
                  <a:txBody>
                    <a:bodyPr/>
                    <a:lstStyle/>
                    <a:p>
                      <a:pPr algn="ctr"/>
                      <a:r>
                        <a:rPr lang="de-DE" sz="1200" dirty="0" smtClean="0">
                          <a:solidFill>
                            <a:schemeClr val="tx1"/>
                          </a:solidFill>
                        </a:rPr>
                        <a:t>100 EUR</a:t>
                      </a:r>
                      <a:endParaRPr lang="de-DE" sz="1200" dirty="0">
                        <a:solidFill>
                          <a:schemeClr val="tx1"/>
                        </a:solidFill>
                      </a:endParaRPr>
                    </a:p>
                  </a:txBody>
                  <a:tcPr marT="34290" marB="34290"/>
                </a:tc>
                <a:tc>
                  <a:txBody>
                    <a:bodyPr/>
                    <a:lstStyle/>
                    <a:p>
                      <a:pPr algn="ctr"/>
                      <a:r>
                        <a:rPr lang="de-DE" sz="1200" b="1" dirty="0" smtClean="0">
                          <a:solidFill>
                            <a:schemeClr val="tx1"/>
                          </a:solidFill>
                        </a:rPr>
                        <a:t>50 EUR</a:t>
                      </a:r>
                      <a:endParaRPr lang="de-DE" sz="1200" b="1" dirty="0">
                        <a:solidFill>
                          <a:schemeClr val="tx1"/>
                        </a:solidFill>
                      </a:endParaRPr>
                    </a:p>
                  </a:txBody>
                  <a:tcPr marT="34290" marB="34290"/>
                </a:tc>
                <a:extLst>
                  <a:ext uri="{0D108BD9-81ED-4DB2-BD59-A6C34878D82A}">
                    <a16:rowId xmlns:a16="http://schemas.microsoft.com/office/drawing/2014/main" xmlns="" val="10008"/>
                  </a:ext>
                </a:extLst>
              </a:tr>
              <a:tr h="205740">
                <a:tc>
                  <a:txBody>
                    <a:bodyPr/>
                    <a:lstStyle/>
                    <a:p>
                      <a:r>
                        <a:rPr lang="de-DE" sz="1200" dirty="0" smtClean="0"/>
                        <a:t>Unfall-Tagegeld ab 43. Tag (18 – 67 Jahre)</a:t>
                      </a:r>
                      <a:endParaRPr lang="de-DE" sz="1200" dirty="0"/>
                    </a:p>
                  </a:txBody>
                  <a:tcPr marT="34290" marB="34290"/>
                </a:tc>
                <a:tc>
                  <a:txBody>
                    <a:bodyPr/>
                    <a:lstStyle/>
                    <a:p>
                      <a:pPr algn="ctr"/>
                      <a:r>
                        <a:rPr lang="de-DE" sz="1200" dirty="0" smtClean="0"/>
                        <a:t>1 EUR</a:t>
                      </a:r>
                      <a:endParaRPr lang="de-DE" sz="1200" dirty="0"/>
                    </a:p>
                  </a:txBody>
                  <a:tcPr marT="34290" marB="34290"/>
                </a:tc>
                <a:tc>
                  <a:txBody>
                    <a:bodyPr/>
                    <a:lstStyle/>
                    <a:p>
                      <a:pPr algn="ctr"/>
                      <a:r>
                        <a:rPr lang="de-DE" sz="1200" dirty="0" smtClean="0">
                          <a:solidFill>
                            <a:schemeClr val="tx1"/>
                          </a:solidFill>
                        </a:rPr>
                        <a:t>100 EUR</a:t>
                      </a:r>
                      <a:endParaRPr lang="de-DE" sz="1200" dirty="0">
                        <a:solidFill>
                          <a:schemeClr val="tx1"/>
                        </a:solidFill>
                      </a:endParaRPr>
                    </a:p>
                  </a:txBody>
                  <a:tcPr marT="34290" marB="34290"/>
                </a:tc>
                <a:tc>
                  <a:txBody>
                    <a:bodyPr/>
                    <a:lstStyle/>
                    <a:p>
                      <a:pPr algn="ctr"/>
                      <a:r>
                        <a:rPr lang="de-DE" sz="1200" dirty="0" smtClean="0">
                          <a:solidFill>
                            <a:schemeClr val="tx1"/>
                          </a:solidFill>
                        </a:rPr>
                        <a:t>Nicht versicherbar</a:t>
                      </a:r>
                      <a:endParaRPr lang="de-DE" sz="1200" dirty="0">
                        <a:solidFill>
                          <a:schemeClr val="tx1"/>
                        </a:solidFill>
                      </a:endParaRPr>
                    </a:p>
                  </a:txBody>
                  <a:tcPr marT="34290" marB="34290"/>
                </a:tc>
                <a:extLst>
                  <a:ext uri="{0D108BD9-81ED-4DB2-BD59-A6C34878D82A}">
                    <a16:rowId xmlns:a16="http://schemas.microsoft.com/office/drawing/2014/main" xmlns="" val="10009"/>
                  </a:ext>
                </a:extLst>
              </a:tr>
              <a:tr h="205740">
                <a:tc>
                  <a:txBody>
                    <a:bodyPr/>
                    <a:lstStyle/>
                    <a:p>
                      <a:r>
                        <a:rPr lang="de-DE" sz="1200" dirty="0" smtClean="0"/>
                        <a:t>Todesfallleistung 0 – 17 </a:t>
                      </a:r>
                      <a:r>
                        <a:rPr lang="de-DE" sz="1200" baseline="0" dirty="0" smtClean="0"/>
                        <a:t>Jahre</a:t>
                      </a:r>
                      <a:endParaRPr lang="de-DE" sz="1200" dirty="0"/>
                    </a:p>
                  </a:txBody>
                  <a:tcPr marT="34290" marB="34290"/>
                </a:tc>
                <a:tc>
                  <a:txBody>
                    <a:bodyPr/>
                    <a:lstStyle/>
                    <a:p>
                      <a:pPr algn="ctr"/>
                      <a:r>
                        <a:rPr lang="de-DE" sz="1200" dirty="0" smtClean="0"/>
                        <a:t>1.000 EUR</a:t>
                      </a:r>
                      <a:endParaRPr lang="de-DE" sz="1200" dirty="0"/>
                    </a:p>
                  </a:txBody>
                  <a:tcPr marT="34290" marB="34290"/>
                </a:tc>
                <a:tc>
                  <a:txBody>
                    <a:bodyPr/>
                    <a:lstStyle/>
                    <a:p>
                      <a:pPr algn="ctr"/>
                      <a:r>
                        <a:rPr lang="de-DE" sz="1200" dirty="0" smtClean="0">
                          <a:solidFill>
                            <a:schemeClr val="tx1"/>
                          </a:solidFill>
                        </a:rPr>
                        <a:t>10.000 EUR</a:t>
                      </a:r>
                      <a:endParaRPr lang="de-DE" sz="1200" dirty="0">
                        <a:solidFill>
                          <a:schemeClr val="tx1"/>
                        </a:solidFill>
                      </a:endParaRPr>
                    </a:p>
                  </a:txBody>
                  <a:tcPr marT="34290" marB="34290"/>
                </a:tc>
                <a:tc>
                  <a:txBody>
                    <a:bodyPr/>
                    <a:lstStyle/>
                    <a:p>
                      <a:pPr algn="ctr"/>
                      <a:r>
                        <a:rPr lang="de-DE" sz="1200" dirty="0" smtClean="0">
                          <a:solidFill>
                            <a:schemeClr val="tx1"/>
                          </a:solidFill>
                        </a:rPr>
                        <a:t>--</a:t>
                      </a:r>
                      <a:endParaRPr lang="de-DE" sz="1200" dirty="0">
                        <a:solidFill>
                          <a:schemeClr val="tx1"/>
                        </a:solidFill>
                      </a:endParaRPr>
                    </a:p>
                  </a:txBody>
                  <a:tcPr marT="34290" marB="34290"/>
                </a:tc>
                <a:extLst>
                  <a:ext uri="{0D108BD9-81ED-4DB2-BD59-A6C34878D82A}">
                    <a16:rowId xmlns:a16="http://schemas.microsoft.com/office/drawing/2014/main" xmlns="" val="10010"/>
                  </a:ext>
                </a:extLst>
              </a:tr>
              <a:tr h="342900">
                <a:tc>
                  <a:txBody>
                    <a:bodyPr/>
                    <a:lstStyle/>
                    <a:p>
                      <a:r>
                        <a:rPr lang="de-DE" sz="1200" dirty="0" smtClean="0"/>
                        <a:t>Todesfallleistung</a:t>
                      </a:r>
                      <a:r>
                        <a:rPr lang="de-DE" sz="1200" baseline="0" dirty="0" smtClean="0"/>
                        <a:t> ab 18 Jahre</a:t>
                      </a:r>
                      <a:endParaRPr lang="de-DE" sz="1200" dirty="0"/>
                    </a:p>
                  </a:txBody>
                  <a:tcPr marT="34290" marB="34290"/>
                </a:tc>
                <a:tc>
                  <a:txBody>
                    <a:bodyPr/>
                    <a:lstStyle/>
                    <a:p>
                      <a:pPr algn="ctr"/>
                      <a:r>
                        <a:rPr lang="de-DE" sz="1200" dirty="0" smtClean="0"/>
                        <a:t>1.000 EUR</a:t>
                      </a:r>
                      <a:endParaRPr lang="de-DE" sz="1200" dirty="0"/>
                    </a:p>
                  </a:txBody>
                  <a:tcPr marT="34290" marB="34290"/>
                </a:tc>
                <a:tc>
                  <a:txBody>
                    <a:bodyPr/>
                    <a:lstStyle/>
                    <a:p>
                      <a:pPr algn="ctr"/>
                      <a:r>
                        <a:rPr lang="de-DE" sz="1200" b="1" dirty="0" smtClean="0">
                          <a:solidFill>
                            <a:schemeClr val="tx1"/>
                          </a:solidFill>
                        </a:rPr>
                        <a:t>1.000.000 EUR</a:t>
                      </a:r>
                    </a:p>
                    <a:p>
                      <a:pPr algn="ctr"/>
                      <a:r>
                        <a:rPr lang="de-DE" sz="1200" b="1" u="sng" dirty="0" smtClean="0">
                          <a:solidFill>
                            <a:schemeClr val="tx1"/>
                          </a:solidFill>
                        </a:rPr>
                        <a:t>ab 100.000 EUR</a:t>
                      </a:r>
                      <a:r>
                        <a:rPr lang="de-DE" sz="1200" b="1" u="sng" baseline="0" dirty="0" smtClean="0">
                          <a:solidFill>
                            <a:schemeClr val="tx1"/>
                          </a:solidFill>
                        </a:rPr>
                        <a:t> </a:t>
                      </a:r>
                      <a:r>
                        <a:rPr lang="de-DE" sz="1200" b="1" u="sng" dirty="0" smtClean="0">
                          <a:solidFill>
                            <a:schemeClr val="tx1"/>
                          </a:solidFill>
                        </a:rPr>
                        <a:t>Zusatzfragebogen!</a:t>
                      </a:r>
                      <a:endParaRPr lang="de-DE" sz="1200" b="1" u="sng" dirty="0">
                        <a:solidFill>
                          <a:schemeClr val="tx1"/>
                        </a:solidFill>
                      </a:endParaRPr>
                    </a:p>
                  </a:txBody>
                  <a:tcPr marT="34290" marB="34290"/>
                </a:tc>
                <a:tc>
                  <a:txBody>
                    <a:bodyPr/>
                    <a:lstStyle/>
                    <a:p>
                      <a:pPr algn="ctr"/>
                      <a:r>
                        <a:rPr lang="de-DE" sz="1200" b="1" dirty="0" smtClean="0">
                          <a:solidFill>
                            <a:schemeClr val="tx1"/>
                          </a:solidFill>
                        </a:rPr>
                        <a:t>50.000 EUR</a:t>
                      </a:r>
                      <a:endParaRPr lang="de-DE" sz="1200" b="1" dirty="0">
                        <a:solidFill>
                          <a:schemeClr val="tx1"/>
                        </a:solidFill>
                      </a:endParaRPr>
                    </a:p>
                  </a:txBody>
                  <a:tcPr marT="34290" marB="34290"/>
                </a:tc>
                <a:extLst>
                  <a:ext uri="{0D108BD9-81ED-4DB2-BD59-A6C34878D82A}">
                    <a16:rowId xmlns:a16="http://schemas.microsoft.com/office/drawing/2014/main" xmlns="" val="10011"/>
                  </a:ext>
                </a:extLst>
              </a:tr>
              <a:tr h="205740">
                <a:tc>
                  <a:txBody>
                    <a:bodyPr/>
                    <a:lstStyle/>
                    <a:p>
                      <a:r>
                        <a:rPr lang="de-DE" sz="1200" dirty="0" smtClean="0"/>
                        <a:t>Übergangsleistung mit Sofortleistung</a:t>
                      </a:r>
                      <a:endParaRPr lang="de-DE" sz="1200" dirty="0"/>
                    </a:p>
                  </a:txBody>
                  <a:tcPr marT="34290" marB="34290"/>
                </a:tc>
                <a:tc>
                  <a:txBody>
                    <a:bodyPr/>
                    <a:lstStyle/>
                    <a:p>
                      <a:pPr algn="ctr"/>
                      <a:r>
                        <a:rPr lang="de-DE" sz="1200" b="1" dirty="0" smtClean="0"/>
                        <a:t>5.000 EUR</a:t>
                      </a:r>
                      <a:endParaRPr lang="de-DE" sz="1200" b="1" dirty="0"/>
                    </a:p>
                  </a:txBody>
                  <a:tcPr marT="34290" marB="34290"/>
                </a:tc>
                <a:tc>
                  <a:txBody>
                    <a:bodyPr/>
                    <a:lstStyle/>
                    <a:p>
                      <a:pPr algn="ctr"/>
                      <a:r>
                        <a:rPr lang="de-DE" sz="1200" dirty="0" smtClean="0"/>
                        <a:t>30.000 EUR</a:t>
                      </a:r>
                      <a:endParaRPr lang="de-DE" sz="1200" dirty="0"/>
                    </a:p>
                  </a:txBody>
                  <a:tcPr marT="34290" marB="34290"/>
                </a:tc>
                <a:tc>
                  <a:txBody>
                    <a:bodyPr/>
                    <a:lstStyle/>
                    <a:p>
                      <a:pPr algn="ctr"/>
                      <a:r>
                        <a:rPr lang="de-DE" sz="1200" dirty="0" smtClean="0"/>
                        <a:t>30.000 EUR</a:t>
                      </a:r>
                      <a:endParaRPr lang="de-DE" sz="1200" dirty="0"/>
                    </a:p>
                  </a:txBody>
                  <a:tcPr marT="34290" marB="34290"/>
                </a:tc>
                <a:extLst>
                  <a:ext uri="{0D108BD9-81ED-4DB2-BD59-A6C34878D82A}">
                    <a16:rowId xmlns:a16="http://schemas.microsoft.com/office/drawing/2014/main" xmlns="" val="10012"/>
                  </a:ext>
                </a:extLst>
              </a:tr>
              <a:tr h="205740">
                <a:tc>
                  <a:txBody>
                    <a:bodyPr/>
                    <a:lstStyle/>
                    <a:p>
                      <a:r>
                        <a:rPr lang="de-DE" sz="1200" dirty="0" smtClean="0"/>
                        <a:t>Schmerzensgeld</a:t>
                      </a:r>
                      <a:endParaRPr lang="de-DE" sz="1200" dirty="0"/>
                    </a:p>
                  </a:txBody>
                  <a:tcPr marT="34290" marB="34290"/>
                </a:tc>
                <a:tc>
                  <a:txBody>
                    <a:bodyPr/>
                    <a:lstStyle/>
                    <a:p>
                      <a:pPr algn="ctr"/>
                      <a:r>
                        <a:rPr lang="de-DE" sz="1200" dirty="0" smtClean="0"/>
                        <a:t>1.000 EUR</a:t>
                      </a:r>
                      <a:endParaRPr lang="de-DE" sz="1200" dirty="0"/>
                    </a:p>
                  </a:txBody>
                  <a:tcPr marT="34290" marB="34290"/>
                </a:tc>
                <a:tc>
                  <a:txBody>
                    <a:bodyPr/>
                    <a:lstStyle/>
                    <a:p>
                      <a:pPr algn="ctr"/>
                      <a:r>
                        <a:rPr lang="de-DE" sz="1200" dirty="0" smtClean="0"/>
                        <a:t>15.000 EUR</a:t>
                      </a:r>
                      <a:endParaRPr lang="de-DE" sz="1200" dirty="0"/>
                    </a:p>
                  </a:txBody>
                  <a:tcPr marT="34290" marB="34290"/>
                </a:tc>
                <a:tc>
                  <a:txBody>
                    <a:bodyPr/>
                    <a:lstStyle/>
                    <a:p>
                      <a:pPr algn="ctr"/>
                      <a:r>
                        <a:rPr lang="de-DE" sz="1200" dirty="0" smtClean="0"/>
                        <a:t>15.000 EUR</a:t>
                      </a:r>
                      <a:endParaRPr lang="de-DE" sz="1200" dirty="0"/>
                    </a:p>
                  </a:txBody>
                  <a:tcPr marT="34290" marB="34290"/>
                </a:tc>
                <a:extLst>
                  <a:ext uri="{0D108BD9-81ED-4DB2-BD59-A6C34878D82A}">
                    <a16:rowId xmlns:a16="http://schemas.microsoft.com/office/drawing/2014/main" xmlns="" val="10013"/>
                  </a:ext>
                </a:extLst>
              </a:tr>
              <a:tr h="342900">
                <a:tc>
                  <a:txBody>
                    <a:bodyPr/>
                    <a:lstStyle/>
                    <a:p>
                      <a:r>
                        <a:rPr lang="de-DE" sz="1200" dirty="0" smtClean="0"/>
                        <a:t>Sofortige Einmalzahlung bei schweren Krankheiten für Kinder (0 – 17 </a:t>
                      </a:r>
                      <a:r>
                        <a:rPr lang="de-DE" sz="1200" baseline="0" dirty="0" smtClean="0"/>
                        <a:t>Jahre)</a:t>
                      </a:r>
                      <a:endParaRPr lang="de-DE" sz="1200" dirty="0"/>
                    </a:p>
                  </a:txBody>
                  <a:tcPr marT="34290" marB="34290"/>
                </a:tc>
                <a:tc>
                  <a:txBody>
                    <a:bodyPr/>
                    <a:lstStyle/>
                    <a:p>
                      <a:pPr algn="ctr"/>
                      <a:r>
                        <a:rPr lang="de-DE" sz="1200" dirty="0" smtClean="0"/>
                        <a:t>1.000 EUR</a:t>
                      </a:r>
                      <a:endParaRPr lang="de-DE" sz="1200" dirty="0"/>
                    </a:p>
                  </a:txBody>
                  <a:tcPr marT="34290" marB="34290"/>
                </a:tc>
                <a:tc>
                  <a:txBody>
                    <a:bodyPr/>
                    <a:lstStyle/>
                    <a:p>
                      <a:pPr algn="ctr"/>
                      <a:r>
                        <a:rPr lang="de-DE" sz="1200" dirty="0" smtClean="0"/>
                        <a:t>50.000 EUR</a:t>
                      </a:r>
                      <a:endParaRPr lang="de-DE" sz="1200" dirty="0"/>
                    </a:p>
                  </a:txBody>
                  <a:tcPr marT="34290" marB="34290"/>
                </a:tc>
                <a:tc>
                  <a:txBody>
                    <a:bodyPr/>
                    <a:lstStyle/>
                    <a:p>
                      <a:pPr algn="ctr"/>
                      <a:r>
                        <a:rPr lang="de-DE" sz="1200" dirty="0" smtClean="0"/>
                        <a:t>Nicht versicherbar</a:t>
                      </a:r>
                      <a:endParaRPr lang="de-DE" sz="1200" dirty="0"/>
                    </a:p>
                  </a:txBody>
                  <a:tcPr marT="34290" marB="34290"/>
                </a:tc>
                <a:extLst>
                  <a:ext uri="{0D108BD9-81ED-4DB2-BD59-A6C34878D82A}">
                    <a16:rowId xmlns:a16="http://schemas.microsoft.com/office/drawing/2014/main" xmlns="" val="10014"/>
                  </a:ext>
                </a:extLst>
              </a:tr>
              <a:tr h="411980">
                <a:tc>
                  <a:txBody>
                    <a:bodyPr/>
                    <a:lstStyle/>
                    <a:p>
                      <a:r>
                        <a:rPr lang="de-DE" sz="1200" dirty="0" smtClean="0"/>
                        <a:t>Sofortige</a:t>
                      </a:r>
                      <a:r>
                        <a:rPr lang="de-DE" sz="1200" baseline="0" dirty="0" smtClean="0"/>
                        <a:t> Einmalzahlung bei schweren Krankheiten für Erwachsene (18 – 74 Jahre)</a:t>
                      </a:r>
                      <a:endParaRPr lang="de-DE" sz="1200" dirty="0"/>
                    </a:p>
                  </a:txBody>
                  <a:tcPr marT="34290" marB="34290"/>
                </a:tc>
                <a:tc>
                  <a:txBody>
                    <a:bodyPr/>
                    <a:lstStyle/>
                    <a:p>
                      <a:pPr algn="ctr"/>
                      <a:r>
                        <a:rPr lang="de-DE" sz="1200" dirty="0" smtClean="0"/>
                        <a:t>10.000 EUR</a:t>
                      </a:r>
                      <a:endParaRPr lang="de-DE" sz="1200" dirty="0"/>
                    </a:p>
                  </a:txBody>
                  <a:tcPr marT="34290" marB="34290"/>
                </a:tc>
                <a:tc>
                  <a:txBody>
                    <a:bodyPr/>
                    <a:lstStyle/>
                    <a:p>
                      <a:pPr algn="ctr"/>
                      <a:r>
                        <a:rPr lang="de-DE" sz="1200" dirty="0" smtClean="0"/>
                        <a:t>10.000 EUR</a:t>
                      </a:r>
                      <a:endParaRPr lang="de-DE" sz="1200" dirty="0"/>
                    </a:p>
                  </a:txBody>
                  <a:tcPr marT="34290" marB="34290"/>
                </a:tc>
                <a:tc>
                  <a:txBody>
                    <a:bodyPr/>
                    <a:lstStyle/>
                    <a:p>
                      <a:pPr algn="ctr"/>
                      <a:r>
                        <a:rPr lang="de-DE" sz="1200" dirty="0" smtClean="0"/>
                        <a:t>Nicht</a:t>
                      </a:r>
                      <a:r>
                        <a:rPr lang="de-DE" sz="1200" baseline="0" dirty="0" smtClean="0"/>
                        <a:t> versicherbar</a:t>
                      </a:r>
                      <a:endParaRPr lang="de-DE" sz="1200" dirty="0"/>
                    </a:p>
                  </a:txBody>
                  <a:tcPr marT="34290" marB="34290"/>
                </a:tc>
                <a:extLst>
                  <a:ext uri="{0D108BD9-81ED-4DB2-BD59-A6C34878D82A}">
                    <a16:rowId xmlns:a16="http://schemas.microsoft.com/office/drawing/2014/main" xmlns="" val="10015"/>
                  </a:ext>
                </a:extLst>
              </a:tr>
            </a:tbl>
          </a:graphicData>
        </a:graphic>
      </p:graphicFrame>
      <p:sp>
        <p:nvSpPr>
          <p:cNvPr id="6" name="Ellipse 5"/>
          <p:cNvSpPr/>
          <p:nvPr/>
        </p:nvSpPr>
        <p:spPr>
          <a:xfrm>
            <a:off x="6332705" y="4151039"/>
            <a:ext cx="3132307" cy="541035"/>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de-DE" sz="1350">
              <a:solidFill>
                <a:srgbClr val="FFFFFF"/>
              </a:solidFill>
              <a:latin typeface="WWKPolo66 Leicht"/>
            </a:endParaRPr>
          </a:p>
        </p:txBody>
      </p:sp>
    </p:spTree>
    <p:extLst>
      <p:ext uri="{BB962C8B-B14F-4D97-AF65-F5344CB8AC3E}">
        <p14:creationId xmlns:p14="http://schemas.microsoft.com/office/powerpoint/2010/main" val="19877663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defTabSz="342900" eaLnBrk="1" fontAlgn="auto" hangingPunct="1">
              <a:spcBef>
                <a:spcPts val="0"/>
              </a:spcBef>
              <a:spcAft>
                <a:spcPts val="0"/>
              </a:spcAft>
            </a:pPr>
            <a:fld id="{012F43C7-0723-48E7-B4E9-E0F128784CAA}" type="slidenum">
              <a:rPr lang="de-DE">
                <a:solidFill>
                  <a:srgbClr val="FFFFFF"/>
                </a:solidFill>
                <a:latin typeface="WWKPolo66 Leicht"/>
                <a:ea typeface="+mn-ea"/>
              </a:rPr>
              <a:pPr defTabSz="342900" eaLnBrk="1" fontAlgn="auto" hangingPunct="1">
                <a:spcBef>
                  <a:spcPts val="0"/>
                </a:spcBef>
                <a:spcAft>
                  <a:spcPts val="0"/>
                </a:spcAft>
              </a:pPr>
              <a:t>22</a:t>
            </a:fld>
            <a:endParaRPr lang="de-DE" dirty="0">
              <a:solidFill>
                <a:srgbClr val="FFFFFF"/>
              </a:solidFill>
              <a:latin typeface="WWKPolo66 Leicht"/>
              <a:ea typeface="+mn-ea"/>
            </a:endParaRPr>
          </a:p>
        </p:txBody>
      </p:sp>
      <p:sp>
        <p:nvSpPr>
          <p:cNvPr id="3" name="Titel 2"/>
          <p:cNvSpPr>
            <a:spLocks noGrp="1"/>
          </p:cNvSpPr>
          <p:nvPr>
            <p:ph type="title" idx="4294967295"/>
          </p:nvPr>
        </p:nvSpPr>
        <p:spPr>
          <a:xfrm>
            <a:off x="525600" y="669600"/>
            <a:ext cx="10801350" cy="769938"/>
          </a:xfrm>
        </p:spPr>
        <p:txBody>
          <a:bodyPr>
            <a:normAutofit/>
          </a:bodyPr>
          <a:lstStyle/>
          <a:p>
            <a:r>
              <a:rPr lang="de-DE" sz="4000" dirty="0" smtClean="0"/>
              <a:t>Mindest- </a:t>
            </a:r>
            <a:r>
              <a:rPr lang="de-DE" sz="4000" dirty="0"/>
              <a:t>und </a:t>
            </a:r>
            <a:r>
              <a:rPr lang="de-DE" sz="4000" dirty="0" smtClean="0"/>
              <a:t>Höchstversicherungssummen</a:t>
            </a:r>
            <a:endParaRPr lang="de-DE" sz="4000" dirty="0"/>
          </a:p>
        </p:txBody>
      </p:sp>
      <p:graphicFrame>
        <p:nvGraphicFramePr>
          <p:cNvPr id="7" name="Tabelle 6"/>
          <p:cNvGraphicFramePr>
            <a:graphicFrameLocks noGrp="1"/>
          </p:cNvGraphicFramePr>
          <p:nvPr>
            <p:extLst>
              <p:ext uri="{D42A27DB-BD31-4B8C-83A1-F6EECF244321}">
                <p14:modId xmlns:p14="http://schemas.microsoft.com/office/powerpoint/2010/main" val="2121513712"/>
              </p:ext>
            </p:extLst>
          </p:nvPr>
        </p:nvGraphicFramePr>
        <p:xfrm>
          <a:off x="646543" y="1458575"/>
          <a:ext cx="11129820" cy="4557544"/>
        </p:xfrm>
        <a:graphic>
          <a:graphicData uri="http://schemas.openxmlformats.org/drawingml/2006/table">
            <a:tbl>
              <a:tblPr firstRow="1" bandRow="1">
                <a:tableStyleId>{5C22544A-7EE6-4342-B048-85BDC9FD1C3A}</a:tableStyleId>
              </a:tblPr>
              <a:tblGrid>
                <a:gridCol w="2013530"/>
                <a:gridCol w="2844800"/>
                <a:gridCol w="3251200"/>
                <a:gridCol w="3020290"/>
              </a:tblGrid>
              <a:tr h="2323394">
                <a:tc>
                  <a:txBody>
                    <a:bodyPr/>
                    <a:lstStyle/>
                    <a:p>
                      <a:pPr algn="ctr"/>
                      <a:r>
                        <a:rPr lang="de-DE" sz="1600" dirty="0" smtClean="0"/>
                        <a:t>Beantragter </a:t>
                      </a:r>
                      <a:br>
                        <a:rPr lang="de-DE" sz="1600" dirty="0" smtClean="0"/>
                      </a:br>
                      <a:r>
                        <a:rPr lang="de-DE" sz="1600" dirty="0" smtClean="0"/>
                        <a:t>Versicherungsschutz</a:t>
                      </a:r>
                      <a:endParaRPr lang="de-DE"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285750" indent="-285750">
                        <a:buFont typeface="Wingdings" panose="05000000000000000000" pitchFamily="2" charset="2"/>
                        <a:buChar char="§"/>
                      </a:pPr>
                      <a:r>
                        <a:rPr lang="de-DE" sz="1600" b="1" dirty="0" smtClean="0">
                          <a:solidFill>
                            <a:schemeClr val="tx2"/>
                          </a:solidFill>
                        </a:rPr>
                        <a:t>Invalidität/</a:t>
                      </a:r>
                      <a:r>
                        <a:rPr lang="de-DE" sz="1600" b="1" dirty="0" err="1" smtClean="0">
                          <a:solidFill>
                            <a:schemeClr val="tx2"/>
                          </a:solidFill>
                        </a:rPr>
                        <a:t>Prog</a:t>
                      </a:r>
                      <a:r>
                        <a:rPr lang="de-DE" sz="1600" b="1" dirty="0" smtClean="0">
                          <a:solidFill>
                            <a:schemeClr val="tx2"/>
                          </a:solidFill>
                        </a:rPr>
                        <a:t> 100 %</a:t>
                      </a:r>
                      <a:br>
                        <a:rPr lang="de-DE" sz="1600" b="1" dirty="0" smtClean="0">
                          <a:solidFill>
                            <a:schemeClr val="tx2"/>
                          </a:solidFill>
                        </a:rPr>
                      </a:br>
                      <a:r>
                        <a:rPr lang="de-DE" sz="1600" b="1" dirty="0" smtClean="0">
                          <a:solidFill>
                            <a:schemeClr val="tx2"/>
                          </a:solidFill>
                        </a:rPr>
                        <a:t>1.000.000 EUR</a:t>
                      </a:r>
                    </a:p>
                    <a:p>
                      <a:pPr marL="285750" indent="-285750">
                        <a:buFont typeface="Wingdings" panose="05000000000000000000" pitchFamily="2" charset="2"/>
                        <a:buChar char="§"/>
                      </a:pPr>
                      <a:r>
                        <a:rPr lang="de-DE" sz="1600" b="1" dirty="0" smtClean="0">
                          <a:solidFill>
                            <a:schemeClr val="tx2"/>
                          </a:solidFill>
                        </a:rPr>
                        <a:t>Rente 2.000 EUR</a:t>
                      </a:r>
                    </a:p>
                    <a:p>
                      <a:pPr marL="285750" indent="-285750">
                        <a:buFont typeface="Wingdings" panose="05000000000000000000" pitchFamily="2" charset="2"/>
                        <a:buChar char="§"/>
                      </a:pPr>
                      <a:r>
                        <a:rPr lang="de-DE" sz="1600" b="0" dirty="0" smtClean="0">
                          <a:solidFill>
                            <a:schemeClr val="tx2"/>
                          </a:solidFill>
                        </a:rPr>
                        <a:t>UKT/GG 100 EUR</a:t>
                      </a:r>
                    </a:p>
                    <a:p>
                      <a:pPr marL="285750" indent="-285750">
                        <a:buFont typeface="Wingdings" panose="05000000000000000000" pitchFamily="2" charset="2"/>
                        <a:buChar char="§"/>
                      </a:pPr>
                      <a:r>
                        <a:rPr lang="de-DE" sz="1600" b="1" dirty="0" smtClean="0">
                          <a:solidFill>
                            <a:schemeClr val="tx2"/>
                          </a:solidFill>
                        </a:rPr>
                        <a:t>Tod 99.000 EUR</a:t>
                      </a:r>
                    </a:p>
                    <a:p>
                      <a:pPr marL="285750" indent="-285750">
                        <a:buFont typeface="Wingdings" panose="05000000000000000000" pitchFamily="2" charset="2"/>
                        <a:buChar char="§"/>
                      </a:pPr>
                      <a:r>
                        <a:rPr lang="de-DE" sz="1600" b="0" dirty="0" smtClean="0">
                          <a:solidFill>
                            <a:schemeClr val="tx2"/>
                          </a:solidFill>
                        </a:rPr>
                        <a:t>UEGL/</a:t>
                      </a:r>
                      <a:r>
                        <a:rPr lang="de-DE" sz="1600" b="0" dirty="0" err="1" smtClean="0">
                          <a:solidFill>
                            <a:schemeClr val="tx2"/>
                          </a:solidFill>
                        </a:rPr>
                        <a:t>SofortL</a:t>
                      </a:r>
                      <a:r>
                        <a:rPr lang="de-DE" sz="1600" b="0" dirty="0" smtClean="0">
                          <a:solidFill>
                            <a:schemeClr val="tx2"/>
                          </a:solidFill>
                        </a:rPr>
                        <a:t> 30.000 EUR</a:t>
                      </a:r>
                    </a:p>
                    <a:p>
                      <a:pPr marL="285750" indent="-285750">
                        <a:buFont typeface="Wingdings" panose="05000000000000000000" pitchFamily="2" charset="2"/>
                        <a:buChar char="§"/>
                      </a:pPr>
                      <a:r>
                        <a:rPr lang="de-DE" sz="1600" b="0" dirty="0" smtClean="0">
                          <a:solidFill>
                            <a:schemeClr val="tx2"/>
                          </a:solidFill>
                        </a:rPr>
                        <a:t>Schmerzensgeld 15.000 EUR</a:t>
                      </a:r>
                    </a:p>
                    <a:p>
                      <a:pPr marL="285750" indent="-285750">
                        <a:buFont typeface="Wingdings" panose="05000000000000000000" pitchFamily="2" charset="2"/>
                        <a:buChar char="§"/>
                      </a:pPr>
                      <a:r>
                        <a:rPr lang="de-DE" sz="1600" b="0" dirty="0" smtClean="0">
                          <a:solidFill>
                            <a:schemeClr val="tx2"/>
                          </a:solidFill>
                        </a:rPr>
                        <a:t>Schwere Krankheiten </a:t>
                      </a:r>
                      <a:br>
                        <a:rPr lang="de-DE" sz="1600" b="0" dirty="0" smtClean="0">
                          <a:solidFill>
                            <a:schemeClr val="tx2"/>
                          </a:solidFill>
                        </a:rPr>
                      </a:br>
                      <a:r>
                        <a:rPr lang="de-DE" sz="1600" b="0" dirty="0" smtClean="0">
                          <a:solidFill>
                            <a:schemeClr val="tx2"/>
                          </a:solidFill>
                        </a:rPr>
                        <a:t>10.000 EUR</a:t>
                      </a:r>
                    </a:p>
                    <a:p>
                      <a:endParaRPr lang="de-DE" sz="16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285750" indent="-285750">
                        <a:buFont typeface="Arial" panose="020B0604020202020204" pitchFamily="34" charset="0"/>
                        <a:buChar char="•"/>
                      </a:pPr>
                      <a:r>
                        <a:rPr lang="de-DE" sz="1600" b="1" dirty="0" smtClean="0">
                          <a:solidFill>
                            <a:schemeClr val="accent5"/>
                          </a:solidFill>
                        </a:rPr>
                        <a:t>Invalidität/</a:t>
                      </a:r>
                      <a:r>
                        <a:rPr lang="de-DE" sz="1600" b="1" dirty="0" err="1" smtClean="0">
                          <a:solidFill>
                            <a:schemeClr val="accent5"/>
                          </a:solidFill>
                        </a:rPr>
                        <a:t>Prog</a:t>
                      </a:r>
                      <a:r>
                        <a:rPr lang="de-DE" sz="1600" b="1" dirty="0" smtClean="0">
                          <a:solidFill>
                            <a:schemeClr val="accent5"/>
                          </a:solidFill>
                        </a:rPr>
                        <a:t> 100 % </a:t>
                      </a:r>
                      <a:br>
                        <a:rPr lang="de-DE" sz="1600" b="1" dirty="0" smtClean="0">
                          <a:solidFill>
                            <a:schemeClr val="accent5"/>
                          </a:solidFill>
                        </a:rPr>
                      </a:br>
                      <a:r>
                        <a:rPr lang="de-DE" sz="1600" b="1" dirty="0" smtClean="0">
                          <a:solidFill>
                            <a:schemeClr val="accent5"/>
                          </a:solidFill>
                        </a:rPr>
                        <a:t>2.000.000 EUR</a:t>
                      </a:r>
                    </a:p>
                    <a:p>
                      <a:pPr marL="285750" indent="-285750">
                        <a:buFont typeface="Arial" panose="020B0604020202020204" pitchFamily="34" charset="0"/>
                        <a:buChar char="•"/>
                      </a:pPr>
                      <a:r>
                        <a:rPr lang="de-DE" sz="1600" b="1" dirty="0" smtClean="0">
                          <a:solidFill>
                            <a:schemeClr val="accent5"/>
                          </a:solidFill>
                        </a:rPr>
                        <a:t>Rente 4.000 EUR</a:t>
                      </a:r>
                    </a:p>
                    <a:p>
                      <a:pPr marL="285750" indent="-285750">
                        <a:buFont typeface="Arial" panose="020B0604020202020204" pitchFamily="34" charset="0"/>
                        <a:buChar char="•"/>
                      </a:pPr>
                      <a:r>
                        <a:rPr lang="de-DE" sz="1600" b="0" dirty="0" smtClean="0">
                          <a:solidFill>
                            <a:schemeClr val="accent5"/>
                          </a:solidFill>
                        </a:rPr>
                        <a:t>UKT/GG 100 EUR</a:t>
                      </a:r>
                    </a:p>
                    <a:p>
                      <a:pPr marL="285750" indent="-285750">
                        <a:buFont typeface="Arial" panose="020B0604020202020204" pitchFamily="34" charset="0"/>
                        <a:buChar char="•"/>
                      </a:pPr>
                      <a:r>
                        <a:rPr lang="de-DE" sz="1600" b="1" dirty="0" smtClean="0">
                          <a:solidFill>
                            <a:schemeClr val="accent5"/>
                          </a:solidFill>
                        </a:rPr>
                        <a:t>Tod 100.000 EUR</a:t>
                      </a:r>
                    </a:p>
                    <a:p>
                      <a:pPr marL="285750" indent="-285750">
                        <a:buFont typeface="Arial" panose="020B0604020202020204" pitchFamily="34" charset="0"/>
                        <a:buChar char="•"/>
                      </a:pPr>
                      <a:r>
                        <a:rPr lang="de-DE" sz="1600" b="0" dirty="0" smtClean="0">
                          <a:solidFill>
                            <a:schemeClr val="accent5"/>
                          </a:solidFill>
                        </a:rPr>
                        <a:t>UEGL/</a:t>
                      </a:r>
                      <a:r>
                        <a:rPr lang="de-DE" sz="1600" b="0" dirty="0" err="1" smtClean="0">
                          <a:solidFill>
                            <a:schemeClr val="accent5"/>
                          </a:solidFill>
                        </a:rPr>
                        <a:t>SofortL</a:t>
                      </a:r>
                      <a:r>
                        <a:rPr lang="de-DE" sz="1600" b="0" dirty="0" smtClean="0">
                          <a:solidFill>
                            <a:schemeClr val="accent5"/>
                          </a:solidFill>
                        </a:rPr>
                        <a:t> 30.000 EUR</a:t>
                      </a:r>
                    </a:p>
                    <a:p>
                      <a:pPr marL="285750" indent="-285750">
                        <a:buFont typeface="Arial" panose="020B0604020202020204" pitchFamily="34" charset="0"/>
                        <a:buChar char="•"/>
                      </a:pPr>
                      <a:r>
                        <a:rPr lang="de-DE" sz="1600" b="0" dirty="0" smtClean="0">
                          <a:solidFill>
                            <a:schemeClr val="accent5"/>
                          </a:solidFill>
                        </a:rPr>
                        <a:t>Schmerzensgeld 15.000 EUR</a:t>
                      </a:r>
                    </a:p>
                    <a:p>
                      <a:pPr marL="285750" indent="-285750">
                        <a:buFont typeface="Arial" panose="020B0604020202020204" pitchFamily="34" charset="0"/>
                        <a:buChar char="•"/>
                      </a:pPr>
                      <a:r>
                        <a:rPr lang="de-DE" sz="1600" b="0" dirty="0" smtClean="0">
                          <a:solidFill>
                            <a:schemeClr val="accent5"/>
                          </a:solidFill>
                        </a:rPr>
                        <a:t>Schwere Krankheiten </a:t>
                      </a:r>
                      <a:br>
                        <a:rPr lang="de-DE" sz="1600" b="0" dirty="0" smtClean="0">
                          <a:solidFill>
                            <a:schemeClr val="accent5"/>
                          </a:solidFill>
                        </a:rPr>
                      </a:br>
                      <a:r>
                        <a:rPr lang="de-DE" sz="1600" b="0" dirty="0" smtClean="0">
                          <a:solidFill>
                            <a:schemeClr val="accent5"/>
                          </a:solidFill>
                        </a:rPr>
                        <a:t>10.000 EUR</a:t>
                      </a:r>
                    </a:p>
                    <a:p>
                      <a:endParaRPr lang="de-DE" sz="16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285750" indent="-285750">
                        <a:buFont typeface="Wingdings" panose="05000000000000000000" pitchFamily="2" charset="2"/>
                        <a:buChar char="§"/>
                      </a:pPr>
                      <a:r>
                        <a:rPr lang="de-DE" sz="1600" b="1" dirty="0" smtClean="0">
                          <a:solidFill>
                            <a:srgbClr val="FF0000"/>
                          </a:solidFill>
                        </a:rPr>
                        <a:t>Invalidität/</a:t>
                      </a:r>
                      <a:r>
                        <a:rPr lang="de-DE" sz="1600" b="1" dirty="0" err="1" smtClean="0">
                          <a:solidFill>
                            <a:srgbClr val="FF0000"/>
                          </a:solidFill>
                        </a:rPr>
                        <a:t>Prog</a:t>
                      </a:r>
                      <a:r>
                        <a:rPr lang="de-DE" sz="1600" b="1" dirty="0" smtClean="0">
                          <a:solidFill>
                            <a:srgbClr val="FF0000"/>
                          </a:solidFill>
                        </a:rPr>
                        <a:t> 100 % </a:t>
                      </a:r>
                      <a:br>
                        <a:rPr lang="de-DE" sz="1600" b="1" dirty="0" smtClean="0">
                          <a:solidFill>
                            <a:srgbClr val="FF0000"/>
                          </a:solidFill>
                        </a:rPr>
                      </a:br>
                      <a:r>
                        <a:rPr lang="de-DE" sz="1600" b="1" dirty="0" smtClean="0">
                          <a:solidFill>
                            <a:srgbClr val="FF0000"/>
                          </a:solidFill>
                        </a:rPr>
                        <a:t>&gt; 2.000.000 EUR</a:t>
                      </a:r>
                    </a:p>
                    <a:p>
                      <a:pPr marL="285750" indent="-285750">
                        <a:buFont typeface="Wingdings" panose="05000000000000000000" pitchFamily="2" charset="2"/>
                        <a:buChar char="§"/>
                      </a:pPr>
                      <a:r>
                        <a:rPr lang="de-DE" sz="1600" b="1" dirty="0" smtClean="0">
                          <a:solidFill>
                            <a:srgbClr val="FF0000"/>
                          </a:solidFill>
                        </a:rPr>
                        <a:t>Rente &gt;  4.000 EUR</a:t>
                      </a:r>
                    </a:p>
                    <a:p>
                      <a:pPr marL="285750" indent="-285750">
                        <a:buFont typeface="Wingdings" panose="05000000000000000000" pitchFamily="2" charset="2"/>
                        <a:buChar char="§"/>
                      </a:pPr>
                      <a:r>
                        <a:rPr lang="de-DE" sz="1600" b="0" dirty="0" smtClean="0">
                          <a:solidFill>
                            <a:srgbClr val="FF0000"/>
                          </a:solidFill>
                        </a:rPr>
                        <a:t>UKT/GG 100 EUR</a:t>
                      </a:r>
                    </a:p>
                    <a:p>
                      <a:pPr marL="285750" indent="-285750">
                        <a:buFont typeface="Wingdings" panose="05000000000000000000" pitchFamily="2" charset="2"/>
                        <a:buChar char="§"/>
                      </a:pPr>
                      <a:r>
                        <a:rPr lang="de-DE" sz="1600" b="1" dirty="0" smtClean="0">
                          <a:solidFill>
                            <a:srgbClr val="FF0000"/>
                          </a:solidFill>
                        </a:rPr>
                        <a:t>Tod 100.000 EUR</a:t>
                      </a:r>
                    </a:p>
                    <a:p>
                      <a:pPr marL="285750" indent="-285750">
                        <a:buFont typeface="Wingdings" panose="05000000000000000000" pitchFamily="2" charset="2"/>
                        <a:buChar char="§"/>
                      </a:pPr>
                      <a:r>
                        <a:rPr lang="de-DE" sz="1600" b="0" dirty="0" smtClean="0">
                          <a:solidFill>
                            <a:srgbClr val="FF0000"/>
                          </a:solidFill>
                        </a:rPr>
                        <a:t>UEGL/</a:t>
                      </a:r>
                      <a:r>
                        <a:rPr lang="de-DE" sz="1600" b="0" dirty="0" err="1" smtClean="0">
                          <a:solidFill>
                            <a:srgbClr val="FF0000"/>
                          </a:solidFill>
                        </a:rPr>
                        <a:t>SofortL</a:t>
                      </a:r>
                      <a:r>
                        <a:rPr lang="de-DE" sz="1600" b="0" dirty="0" smtClean="0">
                          <a:solidFill>
                            <a:srgbClr val="FF0000"/>
                          </a:solidFill>
                        </a:rPr>
                        <a:t> 30.000 EUR</a:t>
                      </a:r>
                    </a:p>
                    <a:p>
                      <a:pPr marL="285750" indent="-285750">
                        <a:buFont typeface="Wingdings" panose="05000000000000000000" pitchFamily="2" charset="2"/>
                        <a:buChar char="§"/>
                      </a:pPr>
                      <a:r>
                        <a:rPr lang="de-DE" sz="1600" b="0" dirty="0" smtClean="0">
                          <a:solidFill>
                            <a:srgbClr val="FF0000"/>
                          </a:solidFill>
                        </a:rPr>
                        <a:t>Schmerzensgeld 15.000 EUR</a:t>
                      </a:r>
                    </a:p>
                    <a:p>
                      <a:pPr marL="285750" indent="-285750">
                        <a:buFont typeface="Wingdings" panose="05000000000000000000" pitchFamily="2" charset="2"/>
                        <a:buChar char="§"/>
                      </a:pPr>
                      <a:r>
                        <a:rPr lang="de-DE" sz="1600" b="0" dirty="0" smtClean="0">
                          <a:solidFill>
                            <a:srgbClr val="FF0000"/>
                          </a:solidFill>
                        </a:rPr>
                        <a:t>Schwere Krankheiten </a:t>
                      </a:r>
                      <a:br>
                        <a:rPr lang="de-DE" sz="1600" b="0" dirty="0" smtClean="0">
                          <a:solidFill>
                            <a:srgbClr val="FF0000"/>
                          </a:solidFill>
                        </a:rPr>
                      </a:br>
                      <a:r>
                        <a:rPr lang="de-DE" sz="1600" b="0" dirty="0" smtClean="0">
                          <a:solidFill>
                            <a:srgbClr val="FF0000"/>
                          </a:solidFill>
                        </a:rPr>
                        <a:t>10.000 EUR</a:t>
                      </a:r>
                    </a:p>
                    <a:p>
                      <a:endParaRPr lang="de-DE" sz="16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027704">
                <a:tc>
                  <a:txBody>
                    <a:bodyPr/>
                    <a:lstStyle/>
                    <a:p>
                      <a:pPr algn="ctr"/>
                      <a:r>
                        <a:rPr lang="de-DE" sz="1600" b="1" dirty="0" smtClean="0">
                          <a:solidFill>
                            <a:schemeClr val="bg1"/>
                          </a:solidFill>
                        </a:rPr>
                        <a:t>Annahme durch ZD</a:t>
                      </a:r>
                      <a:endParaRPr lang="de-DE"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de-DE" sz="1600" dirty="0" smtClean="0">
                          <a:solidFill>
                            <a:schemeClr val="tx2"/>
                          </a:solidFill>
                        </a:rPr>
                        <a:t>Antrag wird angenommen</a:t>
                      </a:r>
                      <a:endParaRPr lang="de-DE" sz="1600" dirty="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de-DE" sz="1600" dirty="0" smtClean="0">
                          <a:solidFill>
                            <a:schemeClr val="accent5"/>
                          </a:solidFill>
                        </a:rPr>
                        <a:t>Angebot kann gerechnet werden, </a:t>
                      </a:r>
                    </a:p>
                    <a:p>
                      <a:pPr algn="ctr"/>
                      <a:r>
                        <a:rPr lang="de-DE" sz="1600" dirty="0" smtClean="0">
                          <a:solidFill>
                            <a:schemeClr val="accent5"/>
                          </a:solidFill>
                        </a:rPr>
                        <a:t>aber Antragsprüfung inkl. Zusatzfragebogen für Todesfallleistung durch ZD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de-DE" sz="1600" dirty="0" smtClean="0">
                          <a:solidFill>
                            <a:srgbClr val="FF0000"/>
                          </a:solidFill>
                        </a:rPr>
                        <a:t>Kein Angebot/Antrag</a:t>
                      </a:r>
                      <a:endParaRPr lang="de-DE" sz="16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2604770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23</a:t>
            </a:fld>
            <a:endParaRPr lang="de-DE" dirty="0">
              <a:solidFill>
                <a:srgbClr val="FFFFFF"/>
              </a:solidFill>
            </a:endParaRPr>
          </a:p>
        </p:txBody>
      </p:sp>
      <p:sp>
        <p:nvSpPr>
          <p:cNvPr id="3" name="Titel 2"/>
          <p:cNvSpPr>
            <a:spLocks noGrp="1"/>
          </p:cNvSpPr>
          <p:nvPr>
            <p:ph type="title" idx="4294967295"/>
          </p:nvPr>
        </p:nvSpPr>
        <p:spPr>
          <a:xfrm>
            <a:off x="525600" y="669600"/>
            <a:ext cx="10801350" cy="419100"/>
          </a:xfrm>
        </p:spPr>
        <p:txBody>
          <a:bodyPr>
            <a:normAutofit fontScale="90000"/>
          </a:bodyPr>
          <a:lstStyle/>
          <a:p>
            <a:r>
              <a:rPr lang="de-DE" dirty="0" smtClean="0"/>
              <a:t>Preislicher Spielraum (Beispiel 0 – 17 Jahre)</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3146971087"/>
              </p:ext>
            </p:extLst>
          </p:nvPr>
        </p:nvGraphicFramePr>
        <p:xfrm>
          <a:off x="525600" y="1267200"/>
          <a:ext cx="10992145" cy="4833516"/>
        </p:xfrm>
        <a:graphic>
          <a:graphicData uri="http://schemas.openxmlformats.org/drawingml/2006/table">
            <a:tbl>
              <a:tblPr firstRow="1" bandRow="1">
                <a:tableStyleId>{5C22544A-7EE6-4342-B048-85BDC9FD1C3A}</a:tableStyleId>
              </a:tblPr>
              <a:tblGrid>
                <a:gridCol w="1792727"/>
                <a:gridCol w="868218"/>
                <a:gridCol w="1191491"/>
                <a:gridCol w="1163782"/>
                <a:gridCol w="1154546"/>
                <a:gridCol w="1256145"/>
                <a:gridCol w="1237673"/>
                <a:gridCol w="1163782"/>
                <a:gridCol w="1163781"/>
              </a:tblGrid>
              <a:tr h="509754">
                <a:tc>
                  <a:txBody>
                    <a:bodyPr/>
                    <a:lstStyle/>
                    <a:p>
                      <a:r>
                        <a:rPr lang="de-DE" sz="1600" dirty="0" smtClean="0"/>
                        <a:t>Variante</a:t>
                      </a:r>
                      <a:endParaRPr lang="de-DE" sz="1600" dirty="0"/>
                    </a:p>
                  </a:txBody>
                  <a:tcPr/>
                </a:tc>
                <a:tc>
                  <a:txBody>
                    <a:bodyPr/>
                    <a:lstStyle/>
                    <a:p>
                      <a:r>
                        <a:rPr lang="de-DE" sz="1600" dirty="0" smtClean="0"/>
                        <a:t>Glieder-taxe</a:t>
                      </a:r>
                      <a:endParaRPr lang="de-DE" sz="1600" dirty="0"/>
                    </a:p>
                  </a:txBody>
                  <a:tcPr/>
                </a:tc>
                <a:tc gridSpan="6">
                  <a:txBody>
                    <a:bodyPr/>
                    <a:lstStyle/>
                    <a:p>
                      <a:r>
                        <a:rPr lang="de-DE" sz="1600" dirty="0" smtClean="0"/>
                        <a:t>Progression (P) / Mehrleistung (M)</a:t>
                      </a:r>
                      <a:endParaRPr lang="de-DE" sz="1600"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c hMerge="1">
                  <a:txBody>
                    <a:bodyPr/>
                    <a:lstStyle/>
                    <a:p>
                      <a:endParaRPr lang="de-DE" dirty="0"/>
                    </a:p>
                  </a:txBody>
                  <a:tcPr/>
                </a:tc>
                <a:tc>
                  <a:txBody>
                    <a:bodyPr/>
                    <a:lstStyle/>
                    <a:p>
                      <a:endParaRPr lang="de-DE" dirty="0"/>
                    </a:p>
                  </a:txBody>
                  <a:tcPr>
                    <a:solidFill>
                      <a:srgbClr val="FFFFFF"/>
                    </a:solidFill>
                  </a:tcPr>
                </a:tc>
              </a:tr>
              <a:tr h="509754">
                <a:tc>
                  <a:txBody>
                    <a:bodyPr/>
                    <a:lstStyle/>
                    <a:p>
                      <a:endParaRPr lang="de-DE" sz="1600" b="1" dirty="0"/>
                    </a:p>
                  </a:txBody>
                  <a:tcPr>
                    <a:solidFill>
                      <a:srgbClr val="FFFFFF"/>
                    </a:solidFill>
                  </a:tcPr>
                </a:tc>
                <a:tc>
                  <a:txBody>
                    <a:bodyPr/>
                    <a:lstStyle/>
                    <a:p>
                      <a:endParaRPr lang="de-DE" sz="1600" b="1" dirty="0"/>
                    </a:p>
                  </a:txBody>
                  <a:tcPr>
                    <a:solidFill>
                      <a:srgbClr val="FFFFFF"/>
                    </a:solidFill>
                  </a:tcPr>
                </a:tc>
                <a:tc>
                  <a:txBody>
                    <a:bodyPr/>
                    <a:lstStyle/>
                    <a:p>
                      <a:pPr algn="ctr"/>
                      <a:r>
                        <a:rPr lang="de-DE" sz="1600" b="1" dirty="0" smtClean="0"/>
                        <a:t>P 100</a:t>
                      </a:r>
                      <a:r>
                        <a:rPr lang="de-DE" sz="1600" b="1" baseline="0" dirty="0" smtClean="0"/>
                        <a:t> %</a:t>
                      </a:r>
                      <a:endParaRPr lang="de-DE" sz="1600" b="1" dirty="0"/>
                    </a:p>
                  </a:txBody>
                  <a:tcPr anchor="ctr"/>
                </a:tc>
                <a:tc>
                  <a:txBody>
                    <a:bodyPr/>
                    <a:lstStyle/>
                    <a:p>
                      <a:pPr algn="ctr"/>
                      <a:r>
                        <a:rPr lang="de-DE" sz="1600" b="1" dirty="0" smtClean="0"/>
                        <a:t>P 225 %</a:t>
                      </a:r>
                      <a:endParaRPr lang="de-DE" sz="1600" b="1" dirty="0"/>
                    </a:p>
                  </a:txBody>
                  <a:tcPr anchor="ctr"/>
                </a:tc>
                <a:tc>
                  <a:txBody>
                    <a:bodyPr/>
                    <a:lstStyle/>
                    <a:p>
                      <a:pPr algn="ctr"/>
                      <a:r>
                        <a:rPr lang="de-DE" sz="1600" b="1" dirty="0" smtClean="0"/>
                        <a:t>P 350 %</a:t>
                      </a:r>
                      <a:endParaRPr lang="de-DE" sz="1600" b="1" dirty="0"/>
                    </a:p>
                  </a:txBody>
                  <a:tcPr anchor="ctr"/>
                </a:tc>
                <a:tc>
                  <a:txBody>
                    <a:bodyPr/>
                    <a:lstStyle/>
                    <a:p>
                      <a:pPr algn="ctr"/>
                      <a:r>
                        <a:rPr lang="de-DE" sz="1600" b="1" dirty="0" smtClean="0"/>
                        <a:t>P 600</a:t>
                      </a:r>
                      <a:r>
                        <a:rPr lang="de-DE" sz="1600" b="1" baseline="0" dirty="0" smtClean="0"/>
                        <a:t> %</a:t>
                      </a:r>
                      <a:endParaRPr lang="de-DE" sz="1600" b="1" dirty="0"/>
                    </a:p>
                  </a:txBody>
                  <a:tcPr anchor="ctr"/>
                </a:tc>
                <a:tc>
                  <a:txBody>
                    <a:bodyPr/>
                    <a:lstStyle/>
                    <a:p>
                      <a:pPr algn="ctr"/>
                      <a:r>
                        <a:rPr lang="de-DE" sz="1600" b="1" dirty="0" smtClean="0"/>
                        <a:t>M 500 %</a:t>
                      </a:r>
                      <a:endParaRPr lang="de-DE" sz="1600" b="1" dirty="0"/>
                    </a:p>
                  </a:txBody>
                  <a:tcPr anchor="ctr"/>
                </a:tc>
                <a:tc>
                  <a:txBody>
                    <a:bodyPr/>
                    <a:lstStyle/>
                    <a:p>
                      <a:pPr algn="ctr"/>
                      <a:r>
                        <a:rPr lang="de-DE" sz="1600" b="1" dirty="0" smtClean="0"/>
                        <a:t>M 1.000</a:t>
                      </a:r>
                      <a:r>
                        <a:rPr lang="de-DE" sz="1600" b="1" baseline="0" dirty="0" smtClean="0"/>
                        <a:t> %</a:t>
                      </a:r>
                      <a:endParaRPr lang="de-DE" sz="1600" b="1" dirty="0"/>
                    </a:p>
                  </a:txBody>
                  <a:tcPr anchor="ctr"/>
                </a:tc>
                <a:tc rowSpan="12">
                  <a:txBody>
                    <a:bodyPr/>
                    <a:lstStyle/>
                    <a:p>
                      <a:pPr algn="ctr"/>
                      <a:r>
                        <a:rPr lang="de-DE" sz="1600" b="1" dirty="0" smtClean="0">
                          <a:solidFill>
                            <a:schemeClr val="bg1"/>
                          </a:solidFill>
                        </a:rPr>
                        <a:t>Jahresbeitrag inkl. </a:t>
                      </a:r>
                      <a:r>
                        <a:rPr lang="de-DE" sz="1600" b="1" dirty="0" err="1" smtClean="0">
                          <a:solidFill>
                            <a:schemeClr val="bg1"/>
                          </a:solidFill>
                        </a:rPr>
                        <a:t>Versicherungsteuer</a:t>
                      </a:r>
                      <a:r>
                        <a:rPr lang="de-DE" sz="1600" b="1" dirty="0" smtClean="0">
                          <a:solidFill>
                            <a:schemeClr val="bg1"/>
                          </a:solidFill>
                        </a:rPr>
                        <a:t> </a:t>
                      </a:r>
                      <a:r>
                        <a:rPr lang="de-DE" sz="1600" b="1" dirty="0" err="1" smtClean="0">
                          <a:solidFill>
                            <a:schemeClr val="bg1"/>
                          </a:solidFill>
                        </a:rPr>
                        <a:t>unrabattiert</a:t>
                      </a:r>
                      <a:endParaRPr lang="de-DE" sz="1600" b="1" dirty="0">
                        <a:solidFill>
                          <a:schemeClr val="bg1"/>
                        </a:solidFill>
                      </a:endParaRPr>
                    </a:p>
                  </a:txBody>
                  <a:tcPr vert="vert" anchor="ctr">
                    <a:solidFill>
                      <a:srgbClr val="008337"/>
                    </a:solidFill>
                  </a:tcPr>
                </a:tc>
              </a:tr>
              <a:tr h="340422">
                <a:tc rowSpan="3">
                  <a:txBody>
                    <a:bodyPr/>
                    <a:lstStyle/>
                    <a:p>
                      <a:r>
                        <a:rPr lang="de-DE" sz="1600" b="1" dirty="0" smtClean="0"/>
                        <a:t>Unfallversicherung </a:t>
                      </a:r>
                      <a:r>
                        <a:rPr lang="de-DE" sz="1600" b="1" i="1" dirty="0" smtClean="0"/>
                        <a:t>plus</a:t>
                      </a:r>
                      <a:r>
                        <a:rPr lang="de-DE" sz="1600" b="1" dirty="0" smtClean="0"/>
                        <a:t> </a:t>
                      </a:r>
                      <a:r>
                        <a:rPr lang="de-DE" sz="1600" b="1" dirty="0" err="1" smtClean="0"/>
                        <a:t>Xtra</a:t>
                      </a:r>
                      <a:endParaRPr lang="de-DE" sz="1600" b="1" dirty="0"/>
                    </a:p>
                  </a:txBody>
                  <a:tcPr anchor="ctr"/>
                </a:tc>
                <a:tc>
                  <a:txBody>
                    <a:bodyPr/>
                    <a:lstStyle/>
                    <a:p>
                      <a:r>
                        <a:rPr lang="de-DE" sz="1600" b="1" i="1" dirty="0" err="1" smtClean="0"/>
                        <a:t>max</a:t>
                      </a:r>
                      <a:endParaRPr lang="de-DE" sz="1600" b="1" i="1" dirty="0"/>
                    </a:p>
                  </a:txBody>
                  <a:tcPr/>
                </a:tc>
                <a:tc>
                  <a:txBody>
                    <a:bodyPr/>
                    <a:lstStyle/>
                    <a:p>
                      <a:pPr algn="ctr"/>
                      <a:r>
                        <a:rPr lang="de-DE" sz="1600" b="1" dirty="0" smtClean="0"/>
                        <a:t>108,26 €</a:t>
                      </a:r>
                      <a:endParaRPr lang="de-DE" sz="1600" b="1" dirty="0"/>
                    </a:p>
                  </a:txBody>
                  <a:tcPr anchor="ct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smtClean="0"/>
                        <a:t>plus</a:t>
                      </a:r>
                      <a:endParaRPr lang="de-DE" sz="1600" b="1" i="1" dirty="0"/>
                    </a:p>
                  </a:txBody>
                  <a:tcPr/>
                </a:tc>
                <a:tc>
                  <a:txBody>
                    <a:bodyPr/>
                    <a:lstStyle/>
                    <a:p>
                      <a:pPr algn="ctr"/>
                      <a:r>
                        <a:rPr lang="de-DE" sz="1600" b="1" dirty="0" smtClean="0"/>
                        <a:t>83,63</a:t>
                      </a:r>
                      <a:r>
                        <a:rPr lang="de-DE" sz="1600" b="1" baseline="0" dirty="0" smtClean="0"/>
                        <a:t> €</a:t>
                      </a:r>
                      <a:endParaRPr lang="de-DE" sz="1600" b="1" dirty="0"/>
                    </a:p>
                  </a:txBody>
                  <a:tcPr anchor="ctr"/>
                </a:tc>
                <a:tc>
                  <a:txBody>
                    <a:bodyPr/>
                    <a:lstStyle/>
                    <a:p>
                      <a:pPr algn="ctr"/>
                      <a:r>
                        <a:rPr lang="de-DE" sz="1600" b="1" dirty="0" smtClean="0"/>
                        <a:t>100,41 €</a:t>
                      </a:r>
                      <a:endParaRPr lang="de-DE" sz="1600" b="1" dirty="0"/>
                    </a:p>
                  </a:txBody>
                  <a:tcPr anchor="ctr"/>
                </a:tc>
                <a:tc>
                  <a:txBody>
                    <a:bodyPr/>
                    <a:lstStyle/>
                    <a:p>
                      <a:pPr algn="ctr"/>
                      <a:r>
                        <a:rPr lang="de-DE" sz="1600" b="1" dirty="0" smtClean="0"/>
                        <a:t>108,26 €</a:t>
                      </a:r>
                      <a:endParaRPr lang="de-DE" sz="1600" b="1" dirty="0"/>
                    </a:p>
                  </a:txBody>
                  <a:tcPr anchor="ctr"/>
                </a:tc>
                <a:tc>
                  <a:txBody>
                    <a:bodyPr/>
                    <a:lstStyle/>
                    <a:p>
                      <a:pPr algn="ctr"/>
                      <a:r>
                        <a:rPr lang="de-DE" sz="1600" b="1" dirty="0" smtClean="0"/>
                        <a:t>134,68 €</a:t>
                      </a:r>
                      <a:endParaRPr lang="de-DE" sz="1600" b="1" dirty="0"/>
                    </a:p>
                  </a:txBody>
                  <a:tcPr anchor="ctr"/>
                </a:tc>
                <a:tc>
                  <a:txBody>
                    <a:bodyPr/>
                    <a:lstStyle/>
                    <a:p>
                      <a:pPr algn="ctr"/>
                      <a:r>
                        <a:rPr lang="de-DE" sz="1600" b="1" dirty="0" smtClean="0"/>
                        <a:t>108,26 €</a:t>
                      </a:r>
                      <a:endParaRPr lang="de-DE" sz="1600" b="1" dirty="0"/>
                    </a:p>
                  </a:txBody>
                  <a:tcPr anchor="ctr"/>
                </a:tc>
                <a:tc>
                  <a:txBody>
                    <a:bodyPr/>
                    <a:lstStyle/>
                    <a:p>
                      <a:pPr algn="ctr"/>
                      <a:r>
                        <a:rPr lang="de-DE" sz="1600" b="1" dirty="0" smtClean="0">
                          <a:solidFill>
                            <a:schemeClr val="bg1"/>
                          </a:solidFill>
                        </a:rPr>
                        <a:t>138,96 €</a:t>
                      </a:r>
                      <a:endParaRPr lang="de-DE" sz="1600" b="1" dirty="0">
                        <a:solidFill>
                          <a:schemeClr val="bg1"/>
                        </a:solidFill>
                      </a:endParaRPr>
                    </a:p>
                  </a:txBody>
                  <a:tcPr anchor="ctr">
                    <a:solidFill>
                      <a:schemeClr val="tx2"/>
                    </a:solidFill>
                  </a:tcP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err="1" smtClean="0"/>
                        <a:t>basis</a:t>
                      </a:r>
                      <a:endParaRPr lang="de-DE" sz="1600" b="1" i="1" dirty="0"/>
                    </a:p>
                  </a:txBody>
                  <a:tcPr/>
                </a:tc>
                <a:tc>
                  <a:txBody>
                    <a:bodyPr/>
                    <a:lstStyle/>
                    <a:p>
                      <a:pPr algn="ctr"/>
                      <a:r>
                        <a:rPr lang="de-DE" sz="1600" b="1" dirty="0" smtClean="0"/>
                        <a:t>73,27 €</a:t>
                      </a:r>
                      <a:endParaRPr lang="de-DE" sz="1600" b="1" dirty="0"/>
                    </a:p>
                  </a:txBody>
                  <a:tcPr anchor="ctr"/>
                </a:tc>
                <a:tc>
                  <a:txBody>
                    <a:bodyPr/>
                    <a:lstStyle/>
                    <a:p>
                      <a:pPr algn="ctr"/>
                      <a:r>
                        <a:rPr lang="de-DE" sz="1600" b="1" dirty="0" smtClean="0"/>
                        <a:t>86,84 €</a:t>
                      </a:r>
                      <a:endParaRPr lang="de-DE" sz="1600" b="1" dirty="0"/>
                    </a:p>
                  </a:txBody>
                  <a:tcPr anchor="ctr"/>
                </a:tc>
                <a:tc>
                  <a:txBody>
                    <a:bodyPr/>
                    <a:lstStyle/>
                    <a:p>
                      <a:pPr algn="ctr"/>
                      <a:r>
                        <a:rPr lang="de-DE" sz="1600" b="1" dirty="0" smtClean="0"/>
                        <a:t>93,62 €</a:t>
                      </a:r>
                      <a:endParaRPr lang="de-DE" sz="1600" b="1" dirty="0"/>
                    </a:p>
                  </a:txBody>
                  <a:tcPr anchor="ctr"/>
                </a:tc>
                <a:tc>
                  <a:txBody>
                    <a:bodyPr/>
                    <a:lstStyle/>
                    <a:p>
                      <a:pPr algn="ctr"/>
                      <a:r>
                        <a:rPr lang="de-DE" sz="1600" b="1" dirty="0" smtClean="0"/>
                        <a:t>115,04 €</a:t>
                      </a:r>
                      <a:endParaRPr lang="de-DE" sz="1600" b="1" dirty="0"/>
                    </a:p>
                  </a:txBody>
                  <a:tcPr anchor="ctr"/>
                </a:tc>
                <a:tc>
                  <a:txBody>
                    <a:bodyPr/>
                    <a:lstStyle/>
                    <a:p>
                      <a:pPr algn="ctr"/>
                      <a:r>
                        <a:rPr lang="de-DE" sz="1600" b="1" dirty="0" smtClean="0"/>
                        <a:t>93,62 €</a:t>
                      </a:r>
                      <a:endParaRPr lang="de-DE" sz="1600" b="1" dirty="0"/>
                    </a:p>
                  </a:txBody>
                  <a:tcPr anchor="ctr"/>
                </a:tc>
                <a:tc>
                  <a:txBody>
                    <a:bodyPr/>
                    <a:lstStyle/>
                    <a:p>
                      <a:pPr algn="ctr"/>
                      <a:r>
                        <a:rPr lang="de-DE" sz="1600" b="1" dirty="0" smtClean="0"/>
                        <a:t>118,97 €</a:t>
                      </a:r>
                      <a:endParaRPr lang="de-DE" sz="1600" b="1" dirty="0"/>
                    </a:p>
                  </a:txBody>
                  <a:tcPr anchor="ctr"/>
                </a:tc>
                <a:tc vMerge="1">
                  <a:txBody>
                    <a:bodyPr/>
                    <a:lstStyle/>
                    <a:p>
                      <a:endParaRPr lang="de-DE" sz="1600" dirty="0"/>
                    </a:p>
                  </a:txBody>
                  <a:tcPr/>
                </a:tc>
              </a:tr>
              <a:tr h="340422">
                <a:tc>
                  <a:txBody>
                    <a:bodyPr/>
                    <a:lstStyle/>
                    <a:p>
                      <a:endParaRPr lang="de-DE" sz="1600" b="1" dirty="0"/>
                    </a:p>
                  </a:txBody>
                  <a:tcPr anchor="ctr">
                    <a:solidFill>
                      <a:srgbClr val="FFFFFF"/>
                    </a:solidFill>
                  </a:tcPr>
                </a:tc>
                <a:tc>
                  <a:txBody>
                    <a:bodyPr/>
                    <a:lstStyle/>
                    <a:p>
                      <a:endParaRPr lang="de-DE" sz="1600" b="1" i="1" dirty="0"/>
                    </a:p>
                  </a:txBody>
                  <a:tcP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vMerge="1">
                  <a:txBody>
                    <a:bodyPr/>
                    <a:lstStyle/>
                    <a:p>
                      <a:endParaRPr lang="de-DE" sz="1600" dirty="0"/>
                    </a:p>
                  </a:txBody>
                  <a:tcPr/>
                </a:tc>
              </a:tr>
              <a:tr h="340422">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dirty="0" smtClean="0"/>
                        <a:t>Unfallversicherung </a:t>
                      </a:r>
                      <a:r>
                        <a:rPr lang="de-DE" sz="1600" b="1" i="1" dirty="0" smtClean="0"/>
                        <a:t>plus</a:t>
                      </a:r>
                      <a:endParaRPr lang="de-DE" sz="1600" b="1" dirty="0" smtClean="0"/>
                    </a:p>
                    <a:p>
                      <a:endParaRPr lang="de-DE" sz="1600" b="1" dirty="0"/>
                    </a:p>
                  </a:txBody>
                  <a:tcPr anchor="ctr"/>
                </a:tc>
                <a:tc>
                  <a:txBody>
                    <a:bodyPr/>
                    <a:lstStyle/>
                    <a:p>
                      <a:r>
                        <a:rPr lang="de-DE" sz="1600" b="1" i="1" dirty="0" err="1" smtClean="0"/>
                        <a:t>max</a:t>
                      </a:r>
                      <a:endParaRPr lang="de-DE" sz="1600" b="1" i="1" dirty="0"/>
                    </a:p>
                  </a:txBody>
                  <a:tcPr/>
                </a:tc>
                <a:tc>
                  <a:txBody>
                    <a:bodyPr/>
                    <a:lstStyle/>
                    <a:p>
                      <a:pPr algn="ctr"/>
                      <a:r>
                        <a:rPr lang="de-DE" sz="1600" b="1" dirty="0" smtClean="0"/>
                        <a:t>94,12 €</a:t>
                      </a:r>
                      <a:endParaRPr lang="de-DE" sz="1600" b="1" dirty="0"/>
                    </a:p>
                  </a:txBody>
                  <a:tcPr anchor="ct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smtClean="0"/>
                        <a:t>plus</a:t>
                      </a:r>
                      <a:endParaRPr lang="de-DE" sz="1600" b="1" i="1" dirty="0"/>
                    </a:p>
                  </a:txBody>
                  <a:tcPr/>
                </a:tc>
                <a:tc>
                  <a:txBody>
                    <a:bodyPr/>
                    <a:lstStyle/>
                    <a:p>
                      <a:pPr algn="ctr"/>
                      <a:r>
                        <a:rPr lang="de-DE" sz="1600" b="1" dirty="0" smtClean="0"/>
                        <a:t>73,06 €</a:t>
                      </a:r>
                      <a:endParaRPr lang="de-DE" sz="1600" b="1" dirty="0"/>
                    </a:p>
                  </a:txBody>
                  <a:tcPr anchor="ctr"/>
                </a:tc>
                <a:tc>
                  <a:txBody>
                    <a:bodyPr/>
                    <a:lstStyle/>
                    <a:p>
                      <a:pPr algn="ctr"/>
                      <a:r>
                        <a:rPr lang="de-DE" sz="1600" b="1" dirty="0" smtClean="0"/>
                        <a:t>87,34 €</a:t>
                      </a:r>
                      <a:endParaRPr lang="de-DE" sz="1600" b="1" dirty="0"/>
                    </a:p>
                  </a:txBody>
                  <a:tcPr anchor="ctr"/>
                </a:tc>
                <a:tc>
                  <a:txBody>
                    <a:bodyPr/>
                    <a:lstStyle/>
                    <a:p>
                      <a:pPr algn="ctr"/>
                      <a:r>
                        <a:rPr lang="de-DE" sz="1600" b="1" dirty="0" smtClean="0"/>
                        <a:t>94,12 €</a:t>
                      </a:r>
                      <a:endParaRPr lang="de-DE" sz="1600" b="1" dirty="0"/>
                    </a:p>
                  </a:txBody>
                  <a:tcPr anchor="ctr"/>
                </a:tc>
                <a:tc>
                  <a:txBody>
                    <a:bodyPr/>
                    <a:lstStyle/>
                    <a:p>
                      <a:pPr algn="ctr"/>
                      <a:r>
                        <a:rPr lang="de-DE" sz="1600" b="1" dirty="0" smtClean="0"/>
                        <a:t>116,97 €</a:t>
                      </a:r>
                      <a:endParaRPr lang="de-DE" sz="1600" b="1" dirty="0"/>
                    </a:p>
                  </a:txBody>
                  <a:tcPr anchor="ctr"/>
                </a:tc>
                <a:tc>
                  <a:txBody>
                    <a:bodyPr/>
                    <a:lstStyle/>
                    <a:p>
                      <a:pPr algn="ctr"/>
                      <a:r>
                        <a:rPr lang="de-DE" sz="1600" b="1" dirty="0" smtClean="0"/>
                        <a:t>94,12 €</a:t>
                      </a:r>
                      <a:endParaRPr lang="de-DE" sz="1600" b="1" dirty="0"/>
                    </a:p>
                  </a:txBody>
                  <a:tcPr anchor="ctr"/>
                </a:tc>
                <a:tc>
                  <a:txBody>
                    <a:bodyPr/>
                    <a:lstStyle/>
                    <a:p>
                      <a:pPr algn="ctr"/>
                      <a:r>
                        <a:rPr lang="de-DE" sz="1600" b="1" dirty="0" smtClean="0"/>
                        <a:t>120,54 €</a:t>
                      </a:r>
                      <a:endParaRPr lang="de-DE" sz="1600" b="1" dirty="0"/>
                    </a:p>
                  </a:txBody>
                  <a:tcPr anchor="ct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err="1" smtClean="0"/>
                        <a:t>basis</a:t>
                      </a:r>
                      <a:endParaRPr lang="de-DE" sz="1600" b="1" i="1" dirty="0"/>
                    </a:p>
                  </a:txBody>
                  <a:tcPr/>
                </a:tc>
                <a:tc>
                  <a:txBody>
                    <a:bodyPr/>
                    <a:lstStyle/>
                    <a:p>
                      <a:pPr algn="ctr"/>
                      <a:r>
                        <a:rPr lang="de-DE" sz="1600" b="1" dirty="0" smtClean="0"/>
                        <a:t>63,78 €</a:t>
                      </a:r>
                      <a:endParaRPr lang="de-DE" sz="1600" b="1" dirty="0"/>
                    </a:p>
                  </a:txBody>
                  <a:tcPr anchor="ctr"/>
                </a:tc>
                <a:tc>
                  <a:txBody>
                    <a:bodyPr/>
                    <a:lstStyle/>
                    <a:p>
                      <a:pPr algn="ctr"/>
                      <a:r>
                        <a:rPr lang="de-DE" sz="1600" b="1" dirty="0" smtClean="0"/>
                        <a:t>75,56 €</a:t>
                      </a:r>
                      <a:endParaRPr lang="de-DE" sz="1600" b="1" dirty="0"/>
                    </a:p>
                  </a:txBody>
                  <a:tcPr anchor="ctr"/>
                </a:tc>
                <a:tc>
                  <a:txBody>
                    <a:bodyPr/>
                    <a:lstStyle/>
                    <a:p>
                      <a:pPr algn="ctr"/>
                      <a:r>
                        <a:rPr lang="de-DE" sz="1600" b="1" dirty="0" smtClean="0"/>
                        <a:t>81,27 €</a:t>
                      </a:r>
                      <a:endParaRPr lang="de-DE" sz="1600" b="1" dirty="0"/>
                    </a:p>
                  </a:txBody>
                  <a:tcPr anchor="ctr"/>
                </a:tc>
                <a:tc>
                  <a:txBody>
                    <a:bodyPr/>
                    <a:lstStyle/>
                    <a:p>
                      <a:pPr algn="ctr"/>
                      <a:r>
                        <a:rPr lang="de-DE" sz="1600" b="1" dirty="0" smtClean="0"/>
                        <a:t>99,84 €</a:t>
                      </a:r>
                      <a:endParaRPr lang="de-DE" sz="1600" b="1" dirty="0"/>
                    </a:p>
                  </a:txBody>
                  <a:tcPr anchor="ctr"/>
                </a:tc>
                <a:tc>
                  <a:txBody>
                    <a:bodyPr/>
                    <a:lstStyle/>
                    <a:p>
                      <a:pPr algn="ctr"/>
                      <a:r>
                        <a:rPr lang="de-DE" sz="1600" b="1" dirty="0" smtClean="0"/>
                        <a:t>81,27 €</a:t>
                      </a:r>
                      <a:endParaRPr lang="de-DE" sz="1600" b="1" dirty="0"/>
                    </a:p>
                  </a:txBody>
                  <a:tcPr anchor="ctr"/>
                </a:tc>
                <a:tc>
                  <a:txBody>
                    <a:bodyPr/>
                    <a:lstStyle/>
                    <a:p>
                      <a:pPr algn="ctr"/>
                      <a:r>
                        <a:rPr lang="de-DE" sz="1600" b="1" dirty="0" smtClean="0"/>
                        <a:t>104,41 €</a:t>
                      </a:r>
                      <a:endParaRPr lang="de-DE" sz="1600" b="1" dirty="0"/>
                    </a:p>
                  </a:txBody>
                  <a:tcPr anchor="ctr"/>
                </a:tc>
                <a:tc vMerge="1">
                  <a:txBody>
                    <a:bodyPr/>
                    <a:lstStyle/>
                    <a:p>
                      <a:endParaRPr lang="de-DE" sz="1600" dirty="0"/>
                    </a:p>
                  </a:txBody>
                  <a:tcPr/>
                </a:tc>
              </a:tr>
              <a:tr h="340422">
                <a:tc>
                  <a:txBody>
                    <a:bodyPr/>
                    <a:lstStyle/>
                    <a:p>
                      <a:endParaRPr lang="de-DE" sz="1600" b="1" dirty="0"/>
                    </a:p>
                  </a:txBody>
                  <a:tcPr anchor="ctr">
                    <a:solidFill>
                      <a:srgbClr val="FFFFFF"/>
                    </a:solidFill>
                  </a:tcPr>
                </a:tc>
                <a:tc>
                  <a:txBody>
                    <a:bodyPr/>
                    <a:lstStyle/>
                    <a:p>
                      <a:endParaRPr lang="de-DE" sz="1600" b="1" i="1" dirty="0"/>
                    </a:p>
                  </a:txBody>
                  <a:tcP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vMerge="1">
                  <a:txBody>
                    <a:bodyPr/>
                    <a:lstStyle/>
                    <a:p>
                      <a:endParaRPr lang="de-DE" sz="1600" dirty="0"/>
                    </a:p>
                  </a:txBody>
                  <a:tcPr/>
                </a:tc>
              </a:tr>
              <a:tr h="340422">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dirty="0" smtClean="0"/>
                        <a:t>Unfallversicherung</a:t>
                      </a:r>
                      <a:endParaRPr lang="de-DE" sz="1600" b="1" dirty="0"/>
                    </a:p>
                  </a:txBody>
                  <a:tcPr anchor="ctr"/>
                </a:tc>
                <a:tc>
                  <a:txBody>
                    <a:bodyPr/>
                    <a:lstStyle/>
                    <a:p>
                      <a:r>
                        <a:rPr lang="de-DE" sz="1600" b="1" i="1" dirty="0" err="1" smtClean="0"/>
                        <a:t>max</a:t>
                      </a:r>
                      <a:endParaRPr lang="de-DE" sz="1600" b="1" i="1" dirty="0"/>
                    </a:p>
                  </a:txBody>
                  <a:tcPr/>
                </a:tc>
                <a:tc>
                  <a:txBody>
                    <a:bodyPr/>
                    <a:lstStyle/>
                    <a:p>
                      <a:pPr algn="ctr"/>
                      <a:r>
                        <a:rPr lang="de-DE" sz="1600" b="1" dirty="0" smtClean="0"/>
                        <a:t>79,83 €</a:t>
                      </a:r>
                      <a:endParaRPr lang="de-DE" sz="1600" b="1" dirty="0"/>
                    </a:p>
                  </a:txBody>
                  <a:tcPr anchor="ct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a:txBody>
                    <a:bodyPr/>
                    <a:lstStyle/>
                    <a:p>
                      <a:pPr algn="ctr"/>
                      <a:endParaRPr lang="de-DE" sz="1600" b="1" dirty="0"/>
                    </a:p>
                  </a:txBody>
                  <a:tcPr anchor="ctr">
                    <a:solidFill>
                      <a:srgbClr val="FFFFFF"/>
                    </a:solidFill>
                  </a:tcP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smtClean="0"/>
                        <a:t>plus</a:t>
                      </a:r>
                      <a:endParaRPr lang="de-DE" sz="1600" b="1" i="1" dirty="0"/>
                    </a:p>
                  </a:txBody>
                  <a:tcPr/>
                </a:tc>
                <a:tc>
                  <a:txBody>
                    <a:bodyPr/>
                    <a:lstStyle/>
                    <a:p>
                      <a:pPr algn="ctr"/>
                      <a:r>
                        <a:rPr lang="de-DE" sz="1600" b="1" dirty="0" smtClean="0"/>
                        <a:t>60,90 €</a:t>
                      </a:r>
                      <a:endParaRPr lang="de-DE" sz="1600" b="1" dirty="0"/>
                    </a:p>
                  </a:txBody>
                  <a:tcPr anchor="ctr"/>
                </a:tc>
                <a:tc>
                  <a:txBody>
                    <a:bodyPr/>
                    <a:lstStyle/>
                    <a:p>
                      <a:pPr algn="ctr"/>
                      <a:r>
                        <a:rPr lang="de-DE" sz="1600" b="1" dirty="0" smtClean="0"/>
                        <a:t>73,76 €</a:t>
                      </a:r>
                      <a:endParaRPr lang="de-DE" sz="1600" b="1" dirty="0"/>
                    </a:p>
                  </a:txBody>
                  <a:tcPr anchor="ctr"/>
                </a:tc>
                <a:tc>
                  <a:txBody>
                    <a:bodyPr/>
                    <a:lstStyle/>
                    <a:p>
                      <a:pPr algn="ctr"/>
                      <a:r>
                        <a:rPr lang="de-DE" sz="1600" b="1" dirty="0" smtClean="0"/>
                        <a:t>79,83 €</a:t>
                      </a:r>
                      <a:endParaRPr lang="de-DE" sz="1600" b="1" dirty="0"/>
                    </a:p>
                  </a:txBody>
                  <a:tcPr anchor="ctr"/>
                </a:tc>
                <a:tc>
                  <a:txBody>
                    <a:bodyPr/>
                    <a:lstStyle/>
                    <a:p>
                      <a:pPr algn="ctr"/>
                      <a:r>
                        <a:rPr lang="de-DE" sz="1600" b="1" dirty="0" smtClean="0"/>
                        <a:t>100,17 €</a:t>
                      </a:r>
                      <a:endParaRPr lang="de-DE" sz="1600" b="1" dirty="0"/>
                    </a:p>
                  </a:txBody>
                  <a:tcPr anchor="ctr"/>
                </a:tc>
                <a:tc>
                  <a:txBody>
                    <a:bodyPr/>
                    <a:lstStyle/>
                    <a:p>
                      <a:pPr algn="ctr"/>
                      <a:r>
                        <a:rPr lang="de-DE" sz="1600" b="1" dirty="0" smtClean="0"/>
                        <a:t>79,83 €</a:t>
                      </a:r>
                      <a:endParaRPr lang="de-DE" sz="1600" b="1" dirty="0"/>
                    </a:p>
                  </a:txBody>
                  <a:tcPr anchor="ctr"/>
                </a:tc>
                <a:tc>
                  <a:txBody>
                    <a:bodyPr/>
                    <a:lstStyle/>
                    <a:p>
                      <a:pPr algn="ctr"/>
                      <a:r>
                        <a:rPr lang="de-DE" sz="1600" b="1" dirty="0" smtClean="0"/>
                        <a:t>103,74 €</a:t>
                      </a:r>
                      <a:endParaRPr lang="de-DE" sz="1600" b="1" dirty="0"/>
                    </a:p>
                  </a:txBody>
                  <a:tcPr anchor="ctr"/>
                </a:tc>
                <a:tc vMerge="1">
                  <a:txBody>
                    <a:bodyPr/>
                    <a:lstStyle/>
                    <a:p>
                      <a:endParaRPr lang="de-DE" sz="1600" dirty="0"/>
                    </a:p>
                  </a:txBody>
                  <a:tcPr/>
                </a:tc>
              </a:tr>
              <a:tr h="340422">
                <a:tc vMerge="1">
                  <a:txBody>
                    <a:bodyPr/>
                    <a:lstStyle/>
                    <a:p>
                      <a:endParaRPr lang="de-DE" sz="1200" dirty="0"/>
                    </a:p>
                  </a:txBody>
                  <a:tcPr/>
                </a:tc>
                <a:tc>
                  <a:txBody>
                    <a:bodyPr/>
                    <a:lstStyle/>
                    <a:p>
                      <a:r>
                        <a:rPr lang="de-DE" sz="1600" b="1" i="1" dirty="0" err="1" smtClean="0"/>
                        <a:t>basis</a:t>
                      </a:r>
                      <a:endParaRPr lang="de-DE" sz="1600" b="1" i="1" dirty="0"/>
                    </a:p>
                  </a:txBody>
                  <a:tcPr/>
                </a:tc>
                <a:tc>
                  <a:txBody>
                    <a:bodyPr/>
                    <a:lstStyle/>
                    <a:p>
                      <a:pPr algn="ctr"/>
                      <a:r>
                        <a:rPr lang="de-DE" sz="1600" b="1" dirty="0" smtClean="0">
                          <a:solidFill>
                            <a:schemeClr val="bg1"/>
                          </a:solidFill>
                        </a:rPr>
                        <a:t>52,69 €</a:t>
                      </a:r>
                      <a:endParaRPr lang="de-DE" sz="1600" b="1" dirty="0">
                        <a:solidFill>
                          <a:schemeClr val="bg1"/>
                        </a:solidFill>
                      </a:endParaRPr>
                    </a:p>
                  </a:txBody>
                  <a:tcPr anchor="ctr">
                    <a:solidFill>
                      <a:schemeClr val="tx2"/>
                    </a:solidFill>
                  </a:tcPr>
                </a:tc>
                <a:tc>
                  <a:txBody>
                    <a:bodyPr/>
                    <a:lstStyle/>
                    <a:p>
                      <a:pPr algn="ctr"/>
                      <a:r>
                        <a:rPr lang="de-DE" sz="1600" b="1" dirty="0" smtClean="0"/>
                        <a:t>63,40 €</a:t>
                      </a:r>
                      <a:endParaRPr lang="de-DE" sz="1600" b="1" dirty="0"/>
                    </a:p>
                  </a:txBody>
                  <a:tcPr anchor="ctr"/>
                </a:tc>
                <a:tc>
                  <a:txBody>
                    <a:bodyPr/>
                    <a:lstStyle/>
                    <a:p>
                      <a:pPr algn="ctr"/>
                      <a:r>
                        <a:rPr lang="de-DE" sz="1600" b="1" dirty="0" smtClean="0"/>
                        <a:t>68,40 €</a:t>
                      </a:r>
                      <a:endParaRPr lang="de-DE" sz="1600" b="1" dirty="0"/>
                    </a:p>
                  </a:txBody>
                  <a:tcPr anchor="ctr"/>
                </a:tc>
                <a:tc>
                  <a:txBody>
                    <a:bodyPr/>
                    <a:lstStyle/>
                    <a:p>
                      <a:pPr algn="ctr"/>
                      <a:r>
                        <a:rPr lang="de-DE" sz="1600" b="1" dirty="0" smtClean="0"/>
                        <a:t>85,18 €</a:t>
                      </a:r>
                      <a:endParaRPr lang="de-DE" sz="1600" b="1" dirty="0"/>
                    </a:p>
                  </a:txBody>
                  <a:tcPr anchor="ctr"/>
                </a:tc>
                <a:tc>
                  <a:txBody>
                    <a:bodyPr/>
                    <a:lstStyle/>
                    <a:p>
                      <a:pPr algn="ctr"/>
                      <a:r>
                        <a:rPr lang="de-DE" sz="1600" b="1" dirty="0" smtClean="0"/>
                        <a:t>68,76 €</a:t>
                      </a:r>
                      <a:endParaRPr lang="de-DE" sz="1600" b="1" dirty="0"/>
                    </a:p>
                  </a:txBody>
                  <a:tcPr anchor="ctr"/>
                </a:tc>
                <a:tc>
                  <a:txBody>
                    <a:bodyPr/>
                    <a:lstStyle/>
                    <a:p>
                      <a:pPr algn="ctr"/>
                      <a:r>
                        <a:rPr lang="de-DE" sz="1600" b="1" dirty="0" smtClean="0"/>
                        <a:t>88,04 €</a:t>
                      </a:r>
                      <a:endParaRPr lang="de-DE" sz="1600" b="1" dirty="0"/>
                    </a:p>
                  </a:txBody>
                  <a:tcPr anchor="ctr"/>
                </a:tc>
                <a:tc vMerge="1">
                  <a:txBody>
                    <a:bodyPr/>
                    <a:lstStyle/>
                    <a:p>
                      <a:endParaRPr lang="de-DE" sz="1600" dirty="0"/>
                    </a:p>
                  </a:txBody>
                  <a:tcPr/>
                </a:tc>
              </a:tr>
            </a:tbl>
          </a:graphicData>
        </a:graphic>
      </p:graphicFrame>
    </p:spTree>
    <p:extLst>
      <p:ext uri="{BB962C8B-B14F-4D97-AF65-F5344CB8AC3E}">
        <p14:creationId xmlns:p14="http://schemas.microsoft.com/office/powerpoint/2010/main" val="38752904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24</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Highlights WWK </a:t>
            </a:r>
            <a:r>
              <a:rPr lang="de-DE" dirty="0" err="1" smtClean="0"/>
              <a:t>Unfallversicherun</a:t>
            </a:r>
            <a:endParaRPr lang="de-DE" dirty="0"/>
          </a:p>
        </p:txBody>
      </p:sp>
      <p:sp>
        <p:nvSpPr>
          <p:cNvPr id="5" name="Textfeld 4"/>
          <p:cNvSpPr txBox="1"/>
          <p:nvPr/>
        </p:nvSpPr>
        <p:spPr>
          <a:xfrm>
            <a:off x="525600" y="1267200"/>
            <a:ext cx="7704000" cy="4616648"/>
          </a:xfrm>
          <a:prstGeom prst="rect">
            <a:avLst/>
          </a:prstGeom>
          <a:noFill/>
        </p:spPr>
        <p:txBody>
          <a:bodyPr wrap="square" rtlCol="0">
            <a:spAutoFit/>
          </a:bodyPr>
          <a:lstStyle/>
          <a:p>
            <a:pPr marL="285750" indent="-285750">
              <a:buClr>
                <a:schemeClr val="tx2"/>
              </a:buClr>
              <a:buFont typeface="Wingdings" panose="05000000000000000000" pitchFamily="2" charset="2"/>
              <a:buChar char="§"/>
            </a:pPr>
            <a:r>
              <a:rPr lang="de-DE" sz="2100" dirty="0"/>
              <a:t>Neuabschlüsse bis Alter 80 möglich</a:t>
            </a:r>
          </a:p>
          <a:p>
            <a:pPr marL="285750" indent="-285750">
              <a:buClr>
                <a:schemeClr val="tx2"/>
              </a:buClr>
              <a:buFont typeface="Wingdings" panose="05000000000000000000" pitchFamily="2" charset="2"/>
              <a:buChar char="§"/>
            </a:pPr>
            <a:r>
              <a:rPr lang="de-DE" sz="2100" dirty="0"/>
              <a:t>Altersgruppentarif mit automatischer Anpassung von Leistung und Beitrag</a:t>
            </a:r>
          </a:p>
          <a:p>
            <a:pPr marL="285750" indent="-285750">
              <a:buClr>
                <a:schemeClr val="tx2"/>
              </a:buClr>
              <a:buFont typeface="Wingdings" panose="05000000000000000000" pitchFamily="2" charset="2"/>
              <a:buChar char="§"/>
            </a:pPr>
            <a:r>
              <a:rPr lang="de-DE" sz="2100" dirty="0"/>
              <a:t>Modernes Bedingungswerk</a:t>
            </a:r>
          </a:p>
          <a:p>
            <a:pPr marL="285750" indent="-285750">
              <a:buClr>
                <a:schemeClr val="tx2"/>
              </a:buClr>
              <a:buFont typeface="Wingdings" panose="05000000000000000000" pitchFamily="2" charset="2"/>
              <a:buChar char="§"/>
            </a:pPr>
            <a:r>
              <a:rPr lang="de-DE" sz="2100" dirty="0"/>
              <a:t>Modulares Produktkonzept für den schnellen oder individuellen Verkauf</a:t>
            </a:r>
          </a:p>
          <a:p>
            <a:pPr marL="285750" indent="-285750">
              <a:buClr>
                <a:schemeClr val="tx2"/>
              </a:buClr>
              <a:buFont typeface="Wingdings" panose="05000000000000000000" pitchFamily="2" charset="2"/>
              <a:buChar char="§"/>
            </a:pPr>
            <a:r>
              <a:rPr lang="de-DE" sz="2100" dirty="0"/>
              <a:t>Zwei leistungsstarke Paketvarianten</a:t>
            </a:r>
          </a:p>
          <a:p>
            <a:pPr marL="285750" indent="-285750">
              <a:buClr>
                <a:schemeClr val="tx2"/>
              </a:buClr>
              <a:buFont typeface="Wingdings" panose="05000000000000000000" pitchFamily="2" charset="2"/>
              <a:buChar char="§"/>
            </a:pPr>
            <a:r>
              <a:rPr lang="de-DE" sz="2100" dirty="0"/>
              <a:t>Viele Leistungserweiterungen (ohne Beitragszuschlag)</a:t>
            </a:r>
          </a:p>
          <a:p>
            <a:pPr marL="285750" indent="-285750">
              <a:buClr>
                <a:schemeClr val="tx2"/>
              </a:buClr>
              <a:buFont typeface="Wingdings" panose="05000000000000000000" pitchFamily="2" charset="2"/>
              <a:buChar char="§"/>
            </a:pPr>
            <a:r>
              <a:rPr lang="de-DE" sz="2100" dirty="0"/>
              <a:t>Absicherung von definierten Krankheiten</a:t>
            </a:r>
          </a:p>
          <a:p>
            <a:pPr marL="285750" indent="-285750">
              <a:buClr>
                <a:schemeClr val="tx2"/>
              </a:buClr>
              <a:buFont typeface="Wingdings" panose="05000000000000000000" pitchFamily="2" charset="2"/>
              <a:buChar char="§"/>
            </a:pPr>
            <a:r>
              <a:rPr lang="de-DE" sz="2100" dirty="0"/>
              <a:t>Zahlreiche Zusatzoptionen zur Optimierung der Invaliditätsleistung</a:t>
            </a:r>
          </a:p>
          <a:p>
            <a:pPr marL="285750" indent="-285750">
              <a:buClr>
                <a:schemeClr val="tx2"/>
              </a:buClr>
              <a:buFont typeface="Wingdings" panose="05000000000000000000" pitchFamily="2" charset="2"/>
              <a:buChar char="§"/>
            </a:pPr>
            <a:r>
              <a:rPr lang="de-DE" sz="2100" dirty="0"/>
              <a:t>Unfallschutzbrief mit neuen Hilfe- und Serviceleistungen</a:t>
            </a:r>
          </a:p>
          <a:p>
            <a:pPr marL="285750" indent="-285750">
              <a:buClr>
                <a:schemeClr val="tx2"/>
              </a:buClr>
              <a:buFont typeface="Wingdings" panose="05000000000000000000" pitchFamily="2" charset="2"/>
              <a:buChar char="§"/>
            </a:pPr>
            <a:r>
              <a:rPr lang="de-DE" sz="2100" dirty="0"/>
              <a:t>Zeitgemäße Mindest- und Höchstversicherungssummen</a:t>
            </a:r>
          </a:p>
          <a:p>
            <a:pPr marL="285750" indent="-285750">
              <a:buClr>
                <a:schemeClr val="tx2"/>
              </a:buClr>
              <a:buFont typeface="Wingdings" panose="05000000000000000000" pitchFamily="2" charset="2"/>
              <a:buChar char="§"/>
            </a:pPr>
            <a:r>
              <a:rPr lang="de-DE" sz="2100" dirty="0"/>
              <a:t>Hilfreiche Verkaufsunterlagen</a:t>
            </a:r>
          </a:p>
          <a:p>
            <a:pPr marL="285750" indent="-285750">
              <a:buClr>
                <a:schemeClr val="tx2"/>
              </a:buClr>
              <a:buFont typeface="Wingdings" panose="05000000000000000000" pitchFamily="2" charset="2"/>
              <a:buChar char="§"/>
            </a:pPr>
            <a:r>
              <a:rPr lang="de-DE" sz="2100" dirty="0"/>
              <a:t>Anwenderfreundliches AVANTI</a:t>
            </a:r>
          </a:p>
        </p:txBody>
      </p:sp>
    </p:spTree>
    <p:extLst>
      <p:ext uri="{BB962C8B-B14F-4D97-AF65-F5344CB8AC3E}">
        <p14:creationId xmlns:p14="http://schemas.microsoft.com/office/powerpoint/2010/main" val="18488765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5" name="Titel 4"/>
          <p:cNvSpPr>
            <a:spLocks noGrp="1"/>
          </p:cNvSpPr>
          <p:nvPr>
            <p:ph type="ctrTitle"/>
          </p:nvPr>
        </p:nvSpPr>
        <p:spPr/>
        <p:txBody>
          <a:bodyPr>
            <a:normAutofit/>
          </a:bodyPr>
          <a:lstStyle/>
          <a:p>
            <a:r>
              <a:rPr lang="de-DE" sz="3600" dirty="0" smtClean="0"/>
              <a:t>WWK Unfallversicherung </a:t>
            </a:r>
            <a:r>
              <a:rPr lang="de-DE" sz="3600" i="1" dirty="0" err="1" smtClean="0"/>
              <a:t>lifeconcept</a:t>
            </a:r>
            <a:r>
              <a:rPr lang="de-DE" sz="3600" dirty="0" smtClean="0"/>
              <a:t> </a:t>
            </a:r>
            <a:r>
              <a:rPr lang="de-DE" sz="3600" i="1" dirty="0" smtClean="0"/>
              <a:t>Kids</a:t>
            </a:r>
            <a:endParaRPr lang="de-DE" sz="3600" i="1" dirty="0"/>
          </a:p>
        </p:txBody>
      </p:sp>
      <p:sp>
        <p:nvSpPr>
          <p:cNvPr id="7" name="Textplatzhalter 6"/>
          <p:cNvSpPr>
            <a:spLocks noGrp="1"/>
          </p:cNvSpPr>
          <p:nvPr>
            <p:ph type="body" sz="quarter" idx="12"/>
          </p:nvPr>
        </p:nvSpPr>
        <p:spPr/>
        <p:txBody>
          <a:bodyPr/>
          <a:lstStyle/>
          <a:p>
            <a:endParaRPr lang="de-DE"/>
          </a:p>
        </p:txBody>
      </p:sp>
      <p:sp>
        <p:nvSpPr>
          <p:cNvPr id="6" name="Untertitel 5"/>
          <p:cNvSpPr>
            <a:spLocks noGrp="1"/>
          </p:cNvSpPr>
          <p:nvPr>
            <p:ph type="subTitle" idx="1"/>
          </p:nvPr>
        </p:nvSpPr>
        <p:spPr/>
        <p:txBody>
          <a:bodyPr/>
          <a:lstStyle/>
          <a:p>
            <a:endParaRPr lang="de-DE"/>
          </a:p>
        </p:txBody>
      </p:sp>
      <p:sp>
        <p:nvSpPr>
          <p:cNvPr id="9" name="Textplatzhalter 8"/>
          <p:cNvSpPr>
            <a:spLocks noGrp="1"/>
          </p:cNvSpPr>
          <p:nvPr>
            <p:ph type="body" sz="quarter" idx="15"/>
          </p:nvPr>
        </p:nvSpPr>
        <p:spPr/>
        <p:txBody>
          <a:bodyPr/>
          <a:lstStyle/>
          <a:p>
            <a:endParaRPr lang="de-DE"/>
          </a:p>
        </p:txBody>
      </p:sp>
      <p:sp>
        <p:nvSpPr>
          <p:cNvPr id="4" name="Foliennummernplatzhalter 3"/>
          <p:cNvSpPr>
            <a:spLocks noGrp="1"/>
          </p:cNvSpPr>
          <p:nvPr>
            <p:ph type="sldNum" sz="quarter" idx="4294967295"/>
          </p:nvPr>
        </p:nvSpPr>
        <p:spPr>
          <a:xfrm>
            <a:off x="0" y="6418263"/>
            <a:ext cx="461963" cy="365125"/>
          </a:xfrm>
        </p:spPr>
        <p:txBody>
          <a:bodyPr/>
          <a:lstStyle/>
          <a:p>
            <a:fld id="{012F43C7-0723-48E7-B4E9-E0F128784CAA}" type="slidenum">
              <a:rPr lang="de-DE" smtClean="0"/>
              <a:pPr/>
              <a:t>25</a:t>
            </a:fld>
            <a:endParaRPr lang="de-DE" dirty="0"/>
          </a:p>
        </p:txBody>
      </p:sp>
    </p:spTree>
    <p:extLst>
      <p:ext uri="{BB962C8B-B14F-4D97-AF65-F5344CB8AC3E}">
        <p14:creationId xmlns:p14="http://schemas.microsoft.com/office/powerpoint/2010/main" val="3140716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26</a:t>
            </a:fld>
            <a:endParaRPr lang="de-DE" dirty="0">
              <a:solidFill>
                <a:srgbClr val="FFFFFF"/>
              </a:solidFill>
            </a:endParaRPr>
          </a:p>
        </p:txBody>
      </p:sp>
      <p:sp>
        <p:nvSpPr>
          <p:cNvPr id="3" name="Titel 2"/>
          <p:cNvSpPr>
            <a:spLocks noGrp="1"/>
          </p:cNvSpPr>
          <p:nvPr>
            <p:ph type="title" idx="4294967295"/>
          </p:nvPr>
        </p:nvSpPr>
        <p:spPr>
          <a:xfrm>
            <a:off x="525600" y="669925"/>
            <a:ext cx="11269236" cy="419100"/>
          </a:xfrm>
        </p:spPr>
        <p:txBody>
          <a:bodyPr>
            <a:normAutofit fontScale="90000"/>
          </a:bodyPr>
          <a:lstStyle/>
          <a:p>
            <a:r>
              <a:rPr lang="de-DE" dirty="0" smtClean="0"/>
              <a:t>WWK Unfallversicherung </a:t>
            </a:r>
            <a:r>
              <a:rPr lang="de-DE" i="1" dirty="0" err="1" smtClean="0"/>
              <a:t>lifeconcept</a:t>
            </a:r>
            <a:r>
              <a:rPr lang="de-DE" i="1" dirty="0" smtClean="0"/>
              <a:t> Kids </a:t>
            </a:r>
            <a:r>
              <a:rPr lang="de-DE" sz="2700" i="1" dirty="0" smtClean="0"/>
              <a:t>(</a:t>
            </a:r>
            <a:r>
              <a:rPr lang="de-DE" sz="2700" dirty="0" smtClean="0"/>
              <a:t>Altersgruppe 0 – 14)</a:t>
            </a:r>
            <a:endParaRPr lang="de-DE" sz="1600" dirty="0"/>
          </a:p>
        </p:txBody>
      </p:sp>
      <p:sp>
        <p:nvSpPr>
          <p:cNvPr id="5" name="Textfeld 4"/>
          <p:cNvSpPr txBox="1"/>
          <p:nvPr/>
        </p:nvSpPr>
        <p:spPr>
          <a:xfrm>
            <a:off x="525599" y="1267200"/>
            <a:ext cx="10474910" cy="1384995"/>
          </a:xfrm>
          <a:prstGeom prst="rect">
            <a:avLst/>
          </a:prstGeom>
          <a:noFill/>
        </p:spPr>
        <p:txBody>
          <a:bodyPr wrap="square" rtlCol="0">
            <a:spAutoFit/>
          </a:bodyPr>
          <a:lstStyle/>
          <a:p>
            <a:pPr>
              <a:buClr>
                <a:schemeClr val="tx2"/>
              </a:buClr>
            </a:pPr>
            <a:r>
              <a:rPr lang="de-DE" sz="2100" dirty="0"/>
              <a:t>Großer Schutz für kleine Abenteurer – das ist unser </a:t>
            </a:r>
            <a:r>
              <a:rPr lang="de-DE" sz="2100" dirty="0" smtClean="0"/>
              <a:t>Abenteurerschutz.</a:t>
            </a:r>
            <a:r>
              <a:rPr lang="de-DE" sz="2100" dirty="0"/>
              <a:t/>
            </a:r>
            <a:br>
              <a:rPr lang="de-DE" sz="2100" dirty="0"/>
            </a:br>
            <a:r>
              <a:rPr lang="de-DE" sz="2100" dirty="0" smtClean="0"/>
              <a:t>Es gibt drei vordefinierte Pakete zur Auswahl. Das Beste daran: Es gibt eine Mehrleistung bei Schulwegunfällen und auch die Absicherung bei </a:t>
            </a:r>
            <a:r>
              <a:rPr lang="de-DE" sz="2100" b="1" dirty="0" smtClean="0"/>
              <a:t>schweren Krankheiten (ohne Gesundheitsfragen)</a:t>
            </a:r>
            <a:r>
              <a:rPr lang="de-DE" sz="2100" dirty="0" smtClean="0"/>
              <a:t> ist inbegriffen.</a:t>
            </a:r>
            <a:endParaRPr lang="de-DE" sz="2100" dirty="0"/>
          </a:p>
        </p:txBody>
      </p:sp>
      <p:graphicFrame>
        <p:nvGraphicFramePr>
          <p:cNvPr id="2" name="Tabelle 1"/>
          <p:cNvGraphicFramePr>
            <a:graphicFrameLocks noGrp="1"/>
          </p:cNvGraphicFramePr>
          <p:nvPr>
            <p:extLst>
              <p:ext uri="{D42A27DB-BD31-4B8C-83A1-F6EECF244321}">
                <p14:modId xmlns:p14="http://schemas.microsoft.com/office/powerpoint/2010/main" val="3405588727"/>
              </p:ext>
            </p:extLst>
          </p:nvPr>
        </p:nvGraphicFramePr>
        <p:xfrm>
          <a:off x="609599" y="2834779"/>
          <a:ext cx="10335491" cy="2966720"/>
        </p:xfrm>
        <a:graphic>
          <a:graphicData uri="http://schemas.openxmlformats.org/drawingml/2006/table">
            <a:tbl>
              <a:tblPr firstRow="1" bandRow="1">
                <a:tableStyleId>{5C22544A-7EE6-4342-B048-85BDC9FD1C3A}</a:tableStyleId>
              </a:tblPr>
              <a:tblGrid>
                <a:gridCol w="4729019"/>
                <a:gridCol w="1893455"/>
                <a:gridCol w="1865745"/>
                <a:gridCol w="1847272"/>
              </a:tblGrid>
              <a:tr h="370840">
                <a:tc>
                  <a:txBody>
                    <a:bodyPr/>
                    <a:lstStyle/>
                    <a:p>
                      <a:endParaRPr lang="de-DE" dirty="0"/>
                    </a:p>
                  </a:txBody>
                  <a:tcPr/>
                </a:tc>
                <a:tc>
                  <a:txBody>
                    <a:bodyPr/>
                    <a:lstStyle/>
                    <a:p>
                      <a:pPr algn="ctr"/>
                      <a:r>
                        <a:rPr lang="de-DE" dirty="0" smtClean="0"/>
                        <a:t>Variante A</a:t>
                      </a:r>
                      <a:endParaRPr lang="de-DE" dirty="0"/>
                    </a:p>
                  </a:txBody>
                  <a:tcPr anchor="ctr"/>
                </a:tc>
                <a:tc>
                  <a:txBody>
                    <a:bodyPr/>
                    <a:lstStyle/>
                    <a:p>
                      <a:pPr algn="ctr"/>
                      <a:r>
                        <a:rPr lang="de-DE" dirty="0" smtClean="0"/>
                        <a:t>Variante B</a:t>
                      </a:r>
                      <a:endParaRPr lang="de-DE" dirty="0"/>
                    </a:p>
                  </a:txBody>
                  <a:tcPr anchor="ctr"/>
                </a:tc>
                <a:tc>
                  <a:txBody>
                    <a:bodyPr/>
                    <a:lstStyle/>
                    <a:p>
                      <a:pPr algn="ctr"/>
                      <a:r>
                        <a:rPr lang="de-DE" dirty="0" smtClean="0"/>
                        <a:t>Variante C</a:t>
                      </a:r>
                      <a:endParaRPr lang="de-DE" dirty="0"/>
                    </a:p>
                  </a:txBody>
                  <a:tcPr anchor="ctr"/>
                </a:tc>
              </a:tr>
              <a:tr h="370840">
                <a:tc>
                  <a:txBody>
                    <a:bodyPr/>
                    <a:lstStyle/>
                    <a:p>
                      <a:r>
                        <a:rPr lang="de-DE" dirty="0" smtClean="0"/>
                        <a:t>Invalidität/Grundsumme</a:t>
                      </a:r>
                      <a:endParaRPr lang="de-DE" dirty="0"/>
                    </a:p>
                  </a:txBody>
                  <a:tcPr/>
                </a:tc>
                <a:tc>
                  <a:txBody>
                    <a:bodyPr/>
                    <a:lstStyle/>
                    <a:p>
                      <a:pPr algn="r"/>
                      <a:r>
                        <a:rPr lang="de-DE" dirty="0" smtClean="0"/>
                        <a:t>20.000 EUR</a:t>
                      </a:r>
                      <a:endParaRPr lang="de-DE" dirty="0"/>
                    </a:p>
                  </a:txBody>
                  <a:tcPr anchor="ctr"/>
                </a:tc>
                <a:tc>
                  <a:txBody>
                    <a:bodyPr/>
                    <a:lstStyle/>
                    <a:p>
                      <a:pPr algn="r"/>
                      <a:r>
                        <a:rPr lang="de-DE" dirty="0" smtClean="0"/>
                        <a:t>40.000 EUR</a:t>
                      </a:r>
                      <a:endParaRPr lang="de-DE" dirty="0"/>
                    </a:p>
                  </a:txBody>
                  <a:tcPr anchor="ctr"/>
                </a:tc>
                <a:tc>
                  <a:txBody>
                    <a:bodyPr/>
                    <a:lstStyle/>
                    <a:p>
                      <a:pPr algn="r"/>
                      <a:r>
                        <a:rPr lang="de-DE" dirty="0" smtClean="0"/>
                        <a:t>60.000 EUR</a:t>
                      </a:r>
                      <a:endParaRPr lang="de-DE" dirty="0"/>
                    </a:p>
                  </a:txBody>
                  <a:tcPr anchor="ctr"/>
                </a:tc>
              </a:tr>
              <a:tr h="370840">
                <a:tc>
                  <a:txBody>
                    <a:bodyPr/>
                    <a:lstStyle/>
                    <a:p>
                      <a:r>
                        <a:rPr lang="de-DE" dirty="0" smtClean="0"/>
                        <a:t>Progression</a:t>
                      </a:r>
                      <a:endParaRPr lang="de-DE" dirty="0"/>
                    </a:p>
                  </a:txBody>
                  <a:tcPr/>
                </a:tc>
                <a:tc>
                  <a:txBody>
                    <a:bodyPr/>
                    <a:lstStyle/>
                    <a:p>
                      <a:pPr algn="r"/>
                      <a:r>
                        <a:rPr lang="de-DE" dirty="0" smtClean="0"/>
                        <a:t>600 %</a:t>
                      </a:r>
                      <a:endParaRPr lang="de-DE" dirty="0"/>
                    </a:p>
                  </a:txBody>
                  <a:tcPr anchor="ctr"/>
                </a:tc>
                <a:tc>
                  <a:txBody>
                    <a:bodyPr/>
                    <a:lstStyle/>
                    <a:p>
                      <a:pPr algn="r"/>
                      <a:r>
                        <a:rPr lang="de-DE" dirty="0" smtClean="0"/>
                        <a:t>600 %</a:t>
                      </a:r>
                      <a:endParaRPr lang="de-DE" dirty="0"/>
                    </a:p>
                  </a:txBody>
                  <a:tcPr anchor="ctr"/>
                </a:tc>
                <a:tc>
                  <a:txBody>
                    <a:bodyPr/>
                    <a:lstStyle/>
                    <a:p>
                      <a:pPr algn="r"/>
                      <a:r>
                        <a:rPr lang="de-DE" dirty="0" smtClean="0"/>
                        <a:t>600 %</a:t>
                      </a:r>
                      <a:endParaRPr lang="de-DE" dirty="0"/>
                    </a:p>
                  </a:txBody>
                  <a:tcPr anchor="ctr"/>
                </a:tc>
              </a:tr>
              <a:tr h="370840">
                <a:tc>
                  <a:txBody>
                    <a:bodyPr/>
                    <a:lstStyle/>
                    <a:p>
                      <a:r>
                        <a:rPr lang="de-DE" dirty="0" smtClean="0"/>
                        <a:t>Vollinvalidität</a:t>
                      </a:r>
                      <a:endParaRPr lang="de-DE" dirty="0"/>
                    </a:p>
                  </a:txBody>
                  <a:tcPr/>
                </a:tc>
                <a:tc>
                  <a:txBody>
                    <a:bodyPr/>
                    <a:lstStyle/>
                    <a:p>
                      <a:pPr algn="r"/>
                      <a:r>
                        <a:rPr lang="de-DE" dirty="0" smtClean="0"/>
                        <a:t>120.000 EUR</a:t>
                      </a:r>
                      <a:endParaRPr lang="de-DE" dirty="0"/>
                    </a:p>
                  </a:txBody>
                  <a:tcPr anchor="ctr"/>
                </a:tc>
                <a:tc>
                  <a:txBody>
                    <a:bodyPr/>
                    <a:lstStyle/>
                    <a:p>
                      <a:pPr algn="r"/>
                      <a:r>
                        <a:rPr lang="de-DE" dirty="0" smtClean="0"/>
                        <a:t>240.000 EUR</a:t>
                      </a:r>
                      <a:endParaRPr lang="de-DE" dirty="0"/>
                    </a:p>
                  </a:txBody>
                  <a:tcPr anchor="ctr"/>
                </a:tc>
                <a:tc>
                  <a:txBody>
                    <a:bodyPr/>
                    <a:lstStyle/>
                    <a:p>
                      <a:pPr algn="r"/>
                      <a:r>
                        <a:rPr lang="de-DE" dirty="0" smtClean="0"/>
                        <a:t>360.000 EUR</a:t>
                      </a:r>
                      <a:endParaRPr lang="de-DE" dirty="0"/>
                    </a:p>
                  </a:txBody>
                  <a:tcPr anchor="ctr"/>
                </a:tc>
              </a:tr>
              <a:tr h="370840">
                <a:tc>
                  <a:txBody>
                    <a:bodyPr/>
                    <a:lstStyle/>
                    <a:p>
                      <a:r>
                        <a:rPr lang="de-DE" b="1" dirty="0" smtClean="0"/>
                        <a:t>Vollinvalidität durch Schulwegunfall</a:t>
                      </a:r>
                      <a:endParaRPr lang="de-DE" b="1" dirty="0"/>
                    </a:p>
                  </a:txBody>
                  <a:tcPr/>
                </a:tc>
                <a:tc>
                  <a:txBody>
                    <a:bodyPr/>
                    <a:lstStyle/>
                    <a:p>
                      <a:pPr algn="r"/>
                      <a:r>
                        <a:rPr lang="de-DE" b="1" dirty="0" smtClean="0"/>
                        <a:t>240.000 EUR</a:t>
                      </a:r>
                      <a:endParaRPr lang="de-DE" b="1" dirty="0"/>
                    </a:p>
                  </a:txBody>
                  <a:tcPr anchor="ctr"/>
                </a:tc>
                <a:tc>
                  <a:txBody>
                    <a:bodyPr/>
                    <a:lstStyle/>
                    <a:p>
                      <a:pPr algn="r"/>
                      <a:r>
                        <a:rPr lang="de-DE" b="1" dirty="0" smtClean="0"/>
                        <a:t>480.000 EUR</a:t>
                      </a:r>
                      <a:endParaRPr lang="de-DE" b="1" dirty="0"/>
                    </a:p>
                  </a:txBody>
                  <a:tcPr anchor="ctr"/>
                </a:tc>
                <a:tc>
                  <a:txBody>
                    <a:bodyPr/>
                    <a:lstStyle/>
                    <a:p>
                      <a:pPr algn="r"/>
                      <a:r>
                        <a:rPr lang="de-DE" b="1" dirty="0" smtClean="0"/>
                        <a:t>720.000 EUR</a:t>
                      </a:r>
                      <a:endParaRPr lang="de-DE" b="1" dirty="0"/>
                    </a:p>
                  </a:txBody>
                  <a:tcPr anchor="ctr"/>
                </a:tc>
              </a:tr>
              <a:tr h="370840">
                <a:tc>
                  <a:txBody>
                    <a:bodyPr/>
                    <a:lstStyle/>
                    <a:p>
                      <a:r>
                        <a:rPr lang="de-DE" dirty="0" smtClean="0"/>
                        <a:t>Kapitalleistung bei schweren Erkrankungen</a:t>
                      </a:r>
                      <a:endParaRPr lang="de-DE" dirty="0"/>
                    </a:p>
                  </a:txBody>
                  <a:tcPr/>
                </a:tc>
                <a:tc>
                  <a:txBody>
                    <a:bodyPr/>
                    <a:lstStyle/>
                    <a:p>
                      <a:pPr algn="r"/>
                      <a:r>
                        <a:rPr lang="de-DE" dirty="0" smtClean="0"/>
                        <a:t>10.000 EUR</a:t>
                      </a:r>
                      <a:endParaRPr lang="de-DE" dirty="0"/>
                    </a:p>
                  </a:txBody>
                  <a:tcPr anchor="ctr"/>
                </a:tc>
                <a:tc>
                  <a:txBody>
                    <a:bodyPr/>
                    <a:lstStyle/>
                    <a:p>
                      <a:pPr algn="r"/>
                      <a:r>
                        <a:rPr lang="de-DE" dirty="0" smtClean="0"/>
                        <a:t>15.000 EUR</a:t>
                      </a:r>
                      <a:endParaRPr lang="de-DE" dirty="0"/>
                    </a:p>
                  </a:txBody>
                  <a:tcPr anchor="ctr"/>
                </a:tc>
                <a:tc>
                  <a:txBody>
                    <a:bodyPr/>
                    <a:lstStyle/>
                    <a:p>
                      <a:pPr algn="r"/>
                      <a:r>
                        <a:rPr lang="de-DE" dirty="0" smtClean="0"/>
                        <a:t>20.000 EUR</a:t>
                      </a:r>
                      <a:endParaRPr lang="de-DE" dirty="0"/>
                    </a:p>
                  </a:txBody>
                  <a:tcPr anchor="ctr"/>
                </a:tc>
              </a:tr>
              <a:tr h="370840">
                <a:tc>
                  <a:txBody>
                    <a:bodyPr/>
                    <a:lstStyle/>
                    <a:p>
                      <a:r>
                        <a:rPr lang="de-DE" dirty="0" smtClean="0"/>
                        <a:t>Krankenhaustagegeld inkl. Genesungsgeld</a:t>
                      </a:r>
                      <a:endParaRPr lang="de-DE" dirty="0"/>
                    </a:p>
                  </a:txBody>
                  <a:tcPr/>
                </a:tc>
                <a:tc>
                  <a:txBody>
                    <a:bodyPr/>
                    <a:lstStyle/>
                    <a:p>
                      <a:pPr algn="r"/>
                      <a:r>
                        <a:rPr lang="de-DE" dirty="0" smtClean="0"/>
                        <a:t>10 EUR</a:t>
                      </a:r>
                      <a:endParaRPr lang="de-DE" dirty="0"/>
                    </a:p>
                  </a:txBody>
                  <a:tcPr anchor="ctr"/>
                </a:tc>
                <a:tc>
                  <a:txBody>
                    <a:bodyPr/>
                    <a:lstStyle/>
                    <a:p>
                      <a:pPr algn="r"/>
                      <a:r>
                        <a:rPr lang="de-DE" dirty="0" smtClean="0"/>
                        <a:t>15 EUR</a:t>
                      </a:r>
                      <a:endParaRPr lang="de-DE" dirty="0"/>
                    </a:p>
                  </a:txBody>
                  <a:tcPr anchor="ctr"/>
                </a:tc>
                <a:tc>
                  <a:txBody>
                    <a:bodyPr/>
                    <a:lstStyle/>
                    <a:p>
                      <a:pPr algn="r"/>
                      <a:r>
                        <a:rPr lang="de-DE" dirty="0" smtClean="0"/>
                        <a:t>20 EUR</a:t>
                      </a:r>
                      <a:endParaRPr lang="de-DE" dirty="0"/>
                    </a:p>
                  </a:txBody>
                  <a:tcPr anchor="ctr"/>
                </a:tc>
              </a:tr>
              <a:tr h="370840">
                <a:tc>
                  <a:txBody>
                    <a:bodyPr/>
                    <a:lstStyle/>
                    <a:p>
                      <a:r>
                        <a:rPr lang="de-DE" b="1" dirty="0" smtClean="0">
                          <a:solidFill>
                            <a:schemeClr val="bg2"/>
                          </a:solidFill>
                        </a:rPr>
                        <a:t>Monatlicher Beitrag inkl. </a:t>
                      </a:r>
                      <a:r>
                        <a:rPr lang="de-DE" b="1" dirty="0" err="1" smtClean="0">
                          <a:solidFill>
                            <a:schemeClr val="bg2"/>
                          </a:solidFill>
                        </a:rPr>
                        <a:t>Versicherungsteuer</a:t>
                      </a:r>
                      <a:endParaRPr lang="de-DE" b="1" dirty="0">
                        <a:solidFill>
                          <a:schemeClr val="bg2"/>
                        </a:solidFill>
                      </a:endParaRPr>
                    </a:p>
                  </a:txBody>
                  <a:tcPr>
                    <a:solidFill>
                      <a:schemeClr val="tx2"/>
                    </a:solidFill>
                  </a:tcPr>
                </a:tc>
                <a:tc>
                  <a:txBody>
                    <a:bodyPr/>
                    <a:lstStyle/>
                    <a:p>
                      <a:pPr algn="ctr"/>
                      <a:r>
                        <a:rPr lang="de-DE" b="1" dirty="0" smtClean="0">
                          <a:solidFill>
                            <a:schemeClr val="bg2"/>
                          </a:solidFill>
                        </a:rPr>
                        <a:t>4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7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10 EUR</a:t>
                      </a:r>
                      <a:endParaRPr lang="de-DE" b="1" dirty="0">
                        <a:solidFill>
                          <a:schemeClr val="bg2"/>
                        </a:solidFill>
                      </a:endParaRPr>
                    </a:p>
                  </a:txBody>
                  <a:tcPr anchor="ctr">
                    <a:solidFill>
                      <a:schemeClr val="tx2"/>
                    </a:solidFill>
                  </a:tcPr>
                </a:tc>
              </a:tr>
            </a:tbl>
          </a:graphicData>
        </a:graphic>
      </p:graphicFrame>
    </p:spTree>
    <p:extLst>
      <p:ext uri="{BB962C8B-B14F-4D97-AF65-F5344CB8AC3E}">
        <p14:creationId xmlns:p14="http://schemas.microsoft.com/office/powerpoint/2010/main" val="36851173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Ohne Gesundheitsfragen ist die Absicherung bei schweren Krankheiten inbegriffen. Absicherung bis zu 20.000 EUR, </a:t>
            </a:r>
            <a:r>
              <a:rPr lang="de-DE" dirty="0" smtClean="0">
                <a:solidFill>
                  <a:schemeClr val="accent5"/>
                </a:solidFill>
              </a:rPr>
              <a:t>Wartezeit 3 Monate</a:t>
            </a:r>
            <a:r>
              <a:rPr lang="de-DE" dirty="0" smtClean="0"/>
              <a:t>.</a:t>
            </a:r>
          </a:p>
          <a:p>
            <a:pPr marL="0" indent="0">
              <a:buNone/>
            </a:pPr>
            <a:endParaRPr lang="de-DE" dirty="0"/>
          </a:p>
        </p:txBody>
      </p:sp>
      <p:sp>
        <p:nvSpPr>
          <p:cNvPr id="3" name="Titel 2"/>
          <p:cNvSpPr>
            <a:spLocks noGrp="1"/>
          </p:cNvSpPr>
          <p:nvPr>
            <p:ph type="title"/>
          </p:nvPr>
        </p:nvSpPr>
        <p:spPr>
          <a:xfrm>
            <a:off x="731838" y="704304"/>
            <a:ext cx="10801350" cy="384721"/>
          </a:xfrm>
        </p:spPr>
        <p:txBody>
          <a:bodyPr/>
          <a:lstStyle/>
          <a:p>
            <a:r>
              <a:rPr lang="de-DE" dirty="0" smtClean="0"/>
              <a:t>Schwere Krankheiten Altersgruppe 0 – 14 Jahre</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27</a:t>
            </a:fld>
            <a:endParaRPr lang="de-DE" dirty="0">
              <a:solidFill>
                <a:srgbClr val="FFFFFF"/>
              </a:solidFil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087478"/>
            <a:ext cx="452582" cy="452582"/>
          </a:xfrm>
          <a:prstGeom prst="rect">
            <a:avLst/>
          </a:prstGeom>
        </p:spPr>
      </p:pic>
      <p:sp>
        <p:nvSpPr>
          <p:cNvPr id="8" name="Textfeld 7"/>
          <p:cNvSpPr txBox="1"/>
          <p:nvPr/>
        </p:nvSpPr>
        <p:spPr>
          <a:xfrm>
            <a:off x="1376218" y="2129103"/>
            <a:ext cx="4414982" cy="369332"/>
          </a:xfrm>
          <a:prstGeom prst="rect">
            <a:avLst/>
          </a:prstGeom>
          <a:noFill/>
        </p:spPr>
        <p:txBody>
          <a:bodyPr wrap="square" rtlCol="0">
            <a:spAutoFit/>
          </a:bodyPr>
          <a:lstStyle/>
          <a:p>
            <a:r>
              <a:rPr lang="de-DE" dirty="0" smtClean="0"/>
              <a:t>Lähmung</a:t>
            </a:r>
            <a:endParaRPr lang="de-DE" dirty="0"/>
          </a:p>
        </p:txBody>
      </p:sp>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629345"/>
            <a:ext cx="452582" cy="452582"/>
          </a:xfrm>
          <a:prstGeom prst="rect">
            <a:avLst/>
          </a:prstGeom>
        </p:spPr>
      </p:pic>
      <p:sp>
        <p:nvSpPr>
          <p:cNvPr id="22" name="Textfeld 21"/>
          <p:cNvSpPr txBox="1"/>
          <p:nvPr/>
        </p:nvSpPr>
        <p:spPr>
          <a:xfrm>
            <a:off x="1376218" y="2670970"/>
            <a:ext cx="4414982" cy="369332"/>
          </a:xfrm>
          <a:prstGeom prst="rect">
            <a:avLst/>
          </a:prstGeom>
          <a:noFill/>
        </p:spPr>
        <p:txBody>
          <a:bodyPr wrap="square" rtlCol="0">
            <a:spAutoFit/>
          </a:bodyPr>
          <a:lstStyle/>
          <a:p>
            <a:r>
              <a:rPr lang="de-DE" dirty="0" smtClean="0"/>
              <a:t>Koma</a:t>
            </a:r>
            <a:endParaRPr lang="de-DE" dirty="0"/>
          </a:p>
        </p:txBody>
      </p:sp>
      <p:pic>
        <p:nvPicPr>
          <p:cNvPr id="25" name="Grafik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4796813"/>
            <a:ext cx="452582" cy="452582"/>
          </a:xfrm>
          <a:prstGeom prst="rect">
            <a:avLst/>
          </a:prstGeom>
        </p:spPr>
      </p:pic>
      <p:sp>
        <p:nvSpPr>
          <p:cNvPr id="26" name="Textfeld 25"/>
          <p:cNvSpPr txBox="1"/>
          <p:nvPr/>
        </p:nvSpPr>
        <p:spPr>
          <a:xfrm>
            <a:off x="1376218" y="4838438"/>
            <a:ext cx="4414982" cy="369332"/>
          </a:xfrm>
          <a:prstGeom prst="rect">
            <a:avLst/>
          </a:prstGeom>
          <a:noFill/>
        </p:spPr>
        <p:txBody>
          <a:bodyPr wrap="square" rtlCol="0">
            <a:spAutoFit/>
          </a:bodyPr>
          <a:lstStyle/>
          <a:p>
            <a:r>
              <a:rPr lang="de-DE" dirty="0" smtClean="0"/>
              <a:t>Erblindung</a:t>
            </a:r>
            <a:endParaRPr lang="de-DE" dirty="0"/>
          </a:p>
        </p:txBody>
      </p:sp>
      <p:pic>
        <p:nvPicPr>
          <p:cNvPr id="27" name="Grafik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3736208"/>
            <a:ext cx="452582" cy="452582"/>
          </a:xfrm>
          <a:prstGeom prst="rect">
            <a:avLst/>
          </a:prstGeom>
        </p:spPr>
      </p:pic>
      <p:sp>
        <p:nvSpPr>
          <p:cNvPr id="28" name="Textfeld 27"/>
          <p:cNvSpPr txBox="1"/>
          <p:nvPr/>
        </p:nvSpPr>
        <p:spPr>
          <a:xfrm>
            <a:off x="6857790" y="3777833"/>
            <a:ext cx="4414982" cy="369332"/>
          </a:xfrm>
          <a:prstGeom prst="rect">
            <a:avLst/>
          </a:prstGeom>
          <a:noFill/>
        </p:spPr>
        <p:txBody>
          <a:bodyPr wrap="square" rtlCol="0">
            <a:spAutoFit/>
          </a:bodyPr>
          <a:lstStyle/>
          <a:p>
            <a:r>
              <a:rPr lang="de-DE" dirty="0" smtClean="0">
                <a:solidFill>
                  <a:schemeClr val="accent5"/>
                </a:solidFill>
              </a:rPr>
              <a:t>Poliomyelitis (Kinderlähmung)</a:t>
            </a:r>
            <a:endParaRPr lang="de-DE" dirty="0">
              <a:solidFill>
                <a:schemeClr val="accent5"/>
              </a:solidFill>
            </a:endParaRPr>
          </a:p>
        </p:txBody>
      </p:sp>
      <p:pic>
        <p:nvPicPr>
          <p:cNvPr id="29" name="Grafik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713079"/>
            <a:ext cx="452582" cy="452582"/>
          </a:xfrm>
          <a:prstGeom prst="rect">
            <a:avLst/>
          </a:prstGeom>
        </p:spPr>
      </p:pic>
      <p:sp>
        <p:nvSpPr>
          <p:cNvPr id="30" name="Textfeld 29"/>
          <p:cNvSpPr txBox="1"/>
          <p:nvPr/>
        </p:nvSpPr>
        <p:spPr>
          <a:xfrm>
            <a:off x="1376218" y="3754704"/>
            <a:ext cx="4414982" cy="369332"/>
          </a:xfrm>
          <a:prstGeom prst="rect">
            <a:avLst/>
          </a:prstGeom>
          <a:noFill/>
        </p:spPr>
        <p:txBody>
          <a:bodyPr wrap="square" rtlCol="0">
            <a:spAutoFit/>
          </a:bodyPr>
          <a:lstStyle/>
          <a:p>
            <a:r>
              <a:rPr lang="de-DE" dirty="0" smtClean="0"/>
              <a:t>Gehörlosigkeit</a:t>
            </a:r>
            <a:endParaRPr lang="de-DE" dirty="0"/>
          </a:p>
        </p:txBody>
      </p:sp>
      <p:pic>
        <p:nvPicPr>
          <p:cNvPr id="31" name="Grafik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4838438"/>
            <a:ext cx="452582" cy="452582"/>
          </a:xfrm>
          <a:prstGeom prst="rect">
            <a:avLst/>
          </a:prstGeom>
        </p:spPr>
      </p:pic>
      <p:sp>
        <p:nvSpPr>
          <p:cNvPr id="32" name="Textfeld 31"/>
          <p:cNvSpPr txBox="1"/>
          <p:nvPr/>
        </p:nvSpPr>
        <p:spPr>
          <a:xfrm>
            <a:off x="6857790" y="4880063"/>
            <a:ext cx="4825792" cy="369332"/>
          </a:xfrm>
          <a:prstGeom prst="rect">
            <a:avLst/>
          </a:prstGeom>
          <a:noFill/>
        </p:spPr>
        <p:txBody>
          <a:bodyPr wrap="square" rtlCol="0">
            <a:spAutoFit/>
          </a:bodyPr>
          <a:lstStyle/>
          <a:p>
            <a:r>
              <a:rPr lang="de-DE" dirty="0" smtClean="0">
                <a:solidFill>
                  <a:schemeClr val="accent5"/>
                </a:solidFill>
              </a:rPr>
              <a:t>Transplantation großer Organe oder Knochenmark</a:t>
            </a:r>
            <a:endParaRPr lang="de-DE" dirty="0">
              <a:solidFill>
                <a:schemeClr val="accent5"/>
              </a:solidFill>
            </a:endParaRPr>
          </a:p>
        </p:txBody>
      </p:sp>
      <p:pic>
        <p:nvPicPr>
          <p:cNvPr id="33" name="Grafik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2082866"/>
            <a:ext cx="452582" cy="452582"/>
          </a:xfrm>
          <a:prstGeom prst="rect">
            <a:avLst/>
          </a:prstGeom>
        </p:spPr>
      </p:pic>
      <p:sp>
        <p:nvSpPr>
          <p:cNvPr id="34" name="Textfeld 33"/>
          <p:cNvSpPr txBox="1"/>
          <p:nvPr/>
        </p:nvSpPr>
        <p:spPr>
          <a:xfrm>
            <a:off x="6857790" y="2124491"/>
            <a:ext cx="4414982" cy="369332"/>
          </a:xfrm>
          <a:prstGeom prst="rect">
            <a:avLst/>
          </a:prstGeom>
          <a:noFill/>
        </p:spPr>
        <p:txBody>
          <a:bodyPr wrap="square" rtlCol="0">
            <a:spAutoFit/>
          </a:bodyPr>
          <a:lstStyle/>
          <a:p>
            <a:r>
              <a:rPr lang="de-DE" dirty="0" smtClean="0">
                <a:solidFill>
                  <a:schemeClr val="accent5"/>
                </a:solidFill>
              </a:rPr>
              <a:t>Nierenversagen</a:t>
            </a:r>
            <a:endParaRPr lang="de-DE" dirty="0">
              <a:solidFill>
                <a:schemeClr val="accent5"/>
              </a:solidFill>
            </a:endParaRPr>
          </a:p>
        </p:txBody>
      </p:sp>
      <p:pic>
        <p:nvPicPr>
          <p:cNvPr id="35" name="Grafik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2633980"/>
            <a:ext cx="452582" cy="452582"/>
          </a:xfrm>
          <a:prstGeom prst="rect">
            <a:avLst/>
          </a:prstGeom>
        </p:spPr>
      </p:pic>
      <p:sp>
        <p:nvSpPr>
          <p:cNvPr id="36" name="Textfeld 35"/>
          <p:cNvSpPr txBox="1"/>
          <p:nvPr/>
        </p:nvSpPr>
        <p:spPr>
          <a:xfrm>
            <a:off x="6857790" y="2675605"/>
            <a:ext cx="4414982" cy="369332"/>
          </a:xfrm>
          <a:prstGeom prst="rect">
            <a:avLst/>
          </a:prstGeom>
          <a:noFill/>
        </p:spPr>
        <p:txBody>
          <a:bodyPr wrap="square" rtlCol="0">
            <a:spAutoFit/>
          </a:bodyPr>
          <a:lstStyle/>
          <a:p>
            <a:r>
              <a:rPr lang="de-DE" dirty="0" smtClean="0">
                <a:solidFill>
                  <a:schemeClr val="accent5"/>
                </a:solidFill>
              </a:rPr>
              <a:t>Krebs</a:t>
            </a:r>
            <a:endParaRPr lang="de-DE" dirty="0">
              <a:solidFill>
                <a:schemeClr val="accent5"/>
              </a:solidFill>
            </a:endParaRPr>
          </a:p>
        </p:txBody>
      </p:sp>
      <p:pic>
        <p:nvPicPr>
          <p:cNvPr id="37" name="Grafik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244" y="4253564"/>
            <a:ext cx="452582" cy="452582"/>
          </a:xfrm>
          <a:prstGeom prst="rect">
            <a:avLst/>
          </a:prstGeom>
        </p:spPr>
      </p:pic>
      <p:sp>
        <p:nvSpPr>
          <p:cNvPr id="38" name="Textfeld 37"/>
          <p:cNvSpPr txBox="1"/>
          <p:nvPr/>
        </p:nvSpPr>
        <p:spPr>
          <a:xfrm>
            <a:off x="1381025" y="4295189"/>
            <a:ext cx="4414982" cy="369332"/>
          </a:xfrm>
          <a:prstGeom prst="rect">
            <a:avLst/>
          </a:prstGeom>
          <a:noFill/>
        </p:spPr>
        <p:txBody>
          <a:bodyPr wrap="square" rtlCol="0">
            <a:spAutoFit/>
          </a:bodyPr>
          <a:lstStyle/>
          <a:p>
            <a:r>
              <a:rPr lang="de-DE" dirty="0" smtClean="0"/>
              <a:t>Enzephalitis (Entzündung des Gehirns)</a:t>
            </a:r>
            <a:endParaRPr lang="de-DE" dirty="0"/>
          </a:p>
        </p:txBody>
      </p:sp>
      <p:pic>
        <p:nvPicPr>
          <p:cNvPr id="39" name="Grafik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3185094"/>
            <a:ext cx="452582" cy="452582"/>
          </a:xfrm>
          <a:prstGeom prst="rect">
            <a:avLst/>
          </a:prstGeom>
        </p:spPr>
      </p:pic>
      <p:sp>
        <p:nvSpPr>
          <p:cNvPr id="40" name="Textfeld 39"/>
          <p:cNvSpPr txBox="1"/>
          <p:nvPr/>
        </p:nvSpPr>
        <p:spPr>
          <a:xfrm>
            <a:off x="6857790" y="3226719"/>
            <a:ext cx="4414982" cy="369332"/>
          </a:xfrm>
          <a:prstGeom prst="rect">
            <a:avLst/>
          </a:prstGeom>
          <a:noFill/>
        </p:spPr>
        <p:txBody>
          <a:bodyPr wrap="square" rtlCol="0">
            <a:spAutoFit/>
          </a:bodyPr>
          <a:lstStyle/>
          <a:p>
            <a:r>
              <a:rPr lang="de-DE" dirty="0" smtClean="0">
                <a:solidFill>
                  <a:schemeClr val="accent5"/>
                </a:solidFill>
              </a:rPr>
              <a:t>Gutartiger Hirntumor</a:t>
            </a:r>
            <a:endParaRPr lang="de-DE" dirty="0">
              <a:solidFill>
                <a:schemeClr val="accent5"/>
              </a:solidFill>
            </a:endParaRPr>
          </a:p>
        </p:txBody>
      </p:sp>
      <p:pic>
        <p:nvPicPr>
          <p:cNvPr id="41" name="Grafik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166600"/>
            <a:ext cx="452582" cy="452582"/>
          </a:xfrm>
          <a:prstGeom prst="rect">
            <a:avLst/>
          </a:prstGeom>
        </p:spPr>
      </p:pic>
      <p:sp>
        <p:nvSpPr>
          <p:cNvPr id="42" name="Textfeld 41"/>
          <p:cNvSpPr txBox="1"/>
          <p:nvPr/>
        </p:nvSpPr>
        <p:spPr>
          <a:xfrm>
            <a:off x="1376218" y="3208225"/>
            <a:ext cx="4414982" cy="369332"/>
          </a:xfrm>
          <a:prstGeom prst="rect">
            <a:avLst/>
          </a:prstGeom>
          <a:noFill/>
        </p:spPr>
        <p:txBody>
          <a:bodyPr wrap="square" rtlCol="0">
            <a:spAutoFit/>
          </a:bodyPr>
          <a:lstStyle/>
          <a:p>
            <a:r>
              <a:rPr lang="de-DE" dirty="0" smtClean="0"/>
              <a:t>Bakterielle Meningitis (Hirnhautentzündung)</a:t>
            </a:r>
            <a:endParaRPr lang="de-DE" dirty="0"/>
          </a:p>
        </p:txBody>
      </p:sp>
      <p:pic>
        <p:nvPicPr>
          <p:cNvPr id="43" name="Grafik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4287322"/>
            <a:ext cx="452582" cy="452582"/>
          </a:xfrm>
          <a:prstGeom prst="rect">
            <a:avLst/>
          </a:prstGeom>
        </p:spPr>
      </p:pic>
      <p:sp>
        <p:nvSpPr>
          <p:cNvPr id="44" name="Textfeld 43"/>
          <p:cNvSpPr txBox="1"/>
          <p:nvPr/>
        </p:nvSpPr>
        <p:spPr>
          <a:xfrm>
            <a:off x="6857790" y="4328947"/>
            <a:ext cx="4414982" cy="369332"/>
          </a:xfrm>
          <a:prstGeom prst="rect">
            <a:avLst/>
          </a:prstGeom>
          <a:noFill/>
        </p:spPr>
        <p:txBody>
          <a:bodyPr wrap="square" rtlCol="0">
            <a:spAutoFit/>
          </a:bodyPr>
          <a:lstStyle/>
          <a:p>
            <a:r>
              <a:rPr lang="de-DE" dirty="0" err="1" smtClean="0">
                <a:solidFill>
                  <a:schemeClr val="accent5"/>
                </a:solidFill>
              </a:rPr>
              <a:t>Aplastische</a:t>
            </a:r>
            <a:r>
              <a:rPr lang="de-DE" dirty="0" smtClean="0">
                <a:solidFill>
                  <a:schemeClr val="accent5"/>
                </a:solidFill>
              </a:rPr>
              <a:t> Anämie (Blutarmut)</a:t>
            </a:r>
            <a:endParaRPr lang="de-DE" dirty="0">
              <a:solidFill>
                <a:schemeClr val="accent5"/>
              </a:solidFill>
            </a:endParaRPr>
          </a:p>
        </p:txBody>
      </p:sp>
    </p:spTree>
    <p:extLst>
      <p:ext uri="{BB962C8B-B14F-4D97-AF65-F5344CB8AC3E}">
        <p14:creationId xmlns:p14="http://schemas.microsoft.com/office/powerpoint/2010/main" val="20511776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a:bodyPr>
          <a:lstStyle/>
          <a:p>
            <a:r>
              <a:rPr lang="de-DE" sz="3600" dirty="0" smtClean="0"/>
              <a:t>WWK Unfallversicherung </a:t>
            </a:r>
            <a:r>
              <a:rPr lang="de-DE" sz="3600" i="1" dirty="0" smtClean="0"/>
              <a:t>Junior</a:t>
            </a:r>
            <a:endParaRPr lang="de-DE" sz="3600" i="1" dirty="0"/>
          </a:p>
        </p:txBody>
      </p:sp>
      <p:sp>
        <p:nvSpPr>
          <p:cNvPr id="7" name="Textplatzhalter 6"/>
          <p:cNvSpPr>
            <a:spLocks noGrp="1"/>
          </p:cNvSpPr>
          <p:nvPr>
            <p:ph type="body" sz="quarter" idx="12"/>
          </p:nvPr>
        </p:nvSpPr>
        <p:spPr/>
        <p:txBody>
          <a:bodyPr/>
          <a:lstStyle/>
          <a:p>
            <a:endParaRPr lang="de-DE"/>
          </a:p>
        </p:txBody>
      </p:sp>
      <p:sp>
        <p:nvSpPr>
          <p:cNvPr id="6" name="Untertitel 5"/>
          <p:cNvSpPr>
            <a:spLocks noGrp="1"/>
          </p:cNvSpPr>
          <p:nvPr>
            <p:ph type="subTitle" idx="1"/>
          </p:nvPr>
        </p:nvSpPr>
        <p:spPr/>
        <p:txBody>
          <a:bodyPr/>
          <a:lstStyle/>
          <a:p>
            <a:endParaRPr lang="de-DE"/>
          </a:p>
        </p:txBody>
      </p:sp>
      <p:sp>
        <p:nvSpPr>
          <p:cNvPr id="9" name="Textplatzhalter 8"/>
          <p:cNvSpPr>
            <a:spLocks noGrp="1"/>
          </p:cNvSpPr>
          <p:nvPr>
            <p:ph type="body" sz="quarter" idx="15"/>
          </p:nvPr>
        </p:nvSpPr>
        <p:spPr/>
        <p:txBody>
          <a:bodyPr/>
          <a:lstStyle/>
          <a:p>
            <a:endParaRPr lang="de-DE"/>
          </a:p>
        </p:txBody>
      </p:sp>
      <p:sp>
        <p:nvSpPr>
          <p:cNvPr id="4" name="Foliennummernplatzhalter 3"/>
          <p:cNvSpPr>
            <a:spLocks noGrp="1"/>
          </p:cNvSpPr>
          <p:nvPr>
            <p:ph type="sldNum" sz="quarter" idx="4294967295"/>
          </p:nvPr>
        </p:nvSpPr>
        <p:spPr>
          <a:xfrm>
            <a:off x="0" y="6418263"/>
            <a:ext cx="461963" cy="365125"/>
          </a:xfrm>
        </p:spPr>
        <p:txBody>
          <a:bodyPr/>
          <a:lstStyle/>
          <a:p>
            <a:fld id="{012F43C7-0723-48E7-B4E9-E0F128784CAA}" type="slidenum">
              <a:rPr lang="de-DE" smtClean="0"/>
              <a:pPr/>
              <a:t>28</a:t>
            </a:fld>
            <a:endParaRPr lang="de-DE" dirty="0"/>
          </a:p>
        </p:txBody>
      </p:sp>
      <p:pic>
        <p:nvPicPr>
          <p:cNvPr id="3" name="Bildplatzhalter 2"/>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609935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29</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WWK Unfallversicherung </a:t>
            </a:r>
            <a:r>
              <a:rPr lang="de-DE" i="1" dirty="0"/>
              <a:t>Junior </a:t>
            </a:r>
            <a:r>
              <a:rPr lang="de-DE" sz="2700" i="1" dirty="0"/>
              <a:t>(</a:t>
            </a:r>
            <a:r>
              <a:rPr lang="de-DE" sz="2700" dirty="0"/>
              <a:t>Altersgruppe </a:t>
            </a:r>
            <a:r>
              <a:rPr lang="de-DE" sz="2700" dirty="0" smtClean="0"/>
              <a:t>15 – 26)</a:t>
            </a:r>
            <a:endParaRPr lang="de-DE" i="1" dirty="0"/>
          </a:p>
        </p:txBody>
      </p:sp>
      <p:sp>
        <p:nvSpPr>
          <p:cNvPr id="5" name="Textfeld 4"/>
          <p:cNvSpPr txBox="1"/>
          <p:nvPr/>
        </p:nvSpPr>
        <p:spPr>
          <a:xfrm>
            <a:off x="525599" y="1267200"/>
            <a:ext cx="10216291" cy="738664"/>
          </a:xfrm>
          <a:prstGeom prst="rect">
            <a:avLst/>
          </a:prstGeom>
          <a:noFill/>
        </p:spPr>
        <p:txBody>
          <a:bodyPr wrap="square" rtlCol="0">
            <a:spAutoFit/>
          </a:bodyPr>
          <a:lstStyle/>
          <a:p>
            <a:pPr>
              <a:buClr>
                <a:schemeClr val="tx2"/>
              </a:buClr>
            </a:pPr>
            <a:r>
              <a:rPr lang="de-DE" sz="2100" dirty="0" smtClean="0"/>
              <a:t>Die Absicherungspakete für junge Leute. Das Beste daran: Die Absicherung bei </a:t>
            </a:r>
            <a:r>
              <a:rPr lang="de-DE" sz="2100" b="1" dirty="0" smtClean="0"/>
              <a:t>schweren Krankheiten (ohne Gesundheitsfragen)</a:t>
            </a:r>
            <a:r>
              <a:rPr lang="de-DE" sz="2100" dirty="0" smtClean="0"/>
              <a:t> bis 18 Jahre ist inbegriffen.</a:t>
            </a:r>
            <a:endParaRPr lang="de-DE" sz="2100" dirty="0"/>
          </a:p>
        </p:txBody>
      </p:sp>
      <p:graphicFrame>
        <p:nvGraphicFramePr>
          <p:cNvPr id="2" name="Tabelle 1"/>
          <p:cNvGraphicFramePr>
            <a:graphicFrameLocks noGrp="1"/>
          </p:cNvGraphicFramePr>
          <p:nvPr>
            <p:extLst>
              <p:ext uri="{D42A27DB-BD31-4B8C-83A1-F6EECF244321}">
                <p14:modId xmlns:p14="http://schemas.microsoft.com/office/powerpoint/2010/main" val="4068368707"/>
              </p:ext>
            </p:extLst>
          </p:nvPr>
        </p:nvGraphicFramePr>
        <p:xfrm>
          <a:off x="637308" y="2079657"/>
          <a:ext cx="10335491" cy="3693160"/>
        </p:xfrm>
        <a:graphic>
          <a:graphicData uri="http://schemas.openxmlformats.org/drawingml/2006/table">
            <a:tbl>
              <a:tblPr firstRow="1" bandRow="1">
                <a:tableStyleId>{5C22544A-7EE6-4342-B048-85BDC9FD1C3A}</a:tableStyleId>
              </a:tblPr>
              <a:tblGrid>
                <a:gridCol w="4987637"/>
                <a:gridCol w="1902691"/>
                <a:gridCol w="1717964"/>
                <a:gridCol w="1727199"/>
              </a:tblGrid>
              <a:tr h="370840">
                <a:tc>
                  <a:txBody>
                    <a:bodyPr/>
                    <a:lstStyle/>
                    <a:p>
                      <a:endParaRPr lang="de-DE" dirty="0"/>
                    </a:p>
                  </a:txBody>
                  <a:tcPr/>
                </a:tc>
                <a:tc>
                  <a:txBody>
                    <a:bodyPr/>
                    <a:lstStyle/>
                    <a:p>
                      <a:pPr algn="ctr"/>
                      <a:r>
                        <a:rPr lang="de-DE" dirty="0" smtClean="0"/>
                        <a:t>Paket Aktiv</a:t>
                      </a:r>
                      <a:endParaRPr lang="de-DE" dirty="0"/>
                    </a:p>
                  </a:txBody>
                  <a:tcPr anchor="ctr"/>
                </a:tc>
                <a:tc>
                  <a:txBody>
                    <a:bodyPr/>
                    <a:lstStyle/>
                    <a:p>
                      <a:pPr algn="ctr"/>
                      <a:r>
                        <a:rPr lang="de-DE" dirty="0" smtClean="0"/>
                        <a:t>Paket Plus</a:t>
                      </a:r>
                      <a:endParaRPr lang="de-DE" dirty="0"/>
                    </a:p>
                  </a:txBody>
                  <a:tcPr anchor="ctr"/>
                </a:tc>
                <a:tc>
                  <a:txBody>
                    <a:bodyPr/>
                    <a:lstStyle/>
                    <a:p>
                      <a:pPr algn="ctr"/>
                      <a:r>
                        <a:rPr lang="de-DE" dirty="0" smtClean="0"/>
                        <a:t>Paket </a:t>
                      </a:r>
                      <a:r>
                        <a:rPr lang="de-DE" dirty="0" err="1" smtClean="0"/>
                        <a:t>Excellent</a:t>
                      </a:r>
                      <a:endParaRPr lang="de-DE" dirty="0"/>
                    </a:p>
                  </a:txBody>
                  <a:tcPr anchor="ctr"/>
                </a:tc>
              </a:tr>
              <a:tr h="370840">
                <a:tc>
                  <a:txBody>
                    <a:bodyPr/>
                    <a:lstStyle/>
                    <a:p>
                      <a:r>
                        <a:rPr lang="de-DE" dirty="0" smtClean="0"/>
                        <a:t>Invalidität/Grundsumme</a:t>
                      </a:r>
                      <a:endParaRPr lang="de-DE" dirty="0"/>
                    </a:p>
                  </a:txBody>
                  <a:tcPr/>
                </a:tc>
                <a:tc>
                  <a:txBody>
                    <a:bodyPr/>
                    <a:lstStyle/>
                    <a:p>
                      <a:pPr algn="r"/>
                      <a:r>
                        <a:rPr lang="de-DE" dirty="0" smtClean="0"/>
                        <a:t>30.000 EUR</a:t>
                      </a:r>
                      <a:endParaRPr lang="de-DE" dirty="0"/>
                    </a:p>
                  </a:txBody>
                  <a:tcPr anchor="ctr"/>
                </a:tc>
                <a:tc>
                  <a:txBody>
                    <a:bodyPr/>
                    <a:lstStyle/>
                    <a:p>
                      <a:pPr algn="r"/>
                      <a:r>
                        <a:rPr lang="de-DE" dirty="0" smtClean="0"/>
                        <a:t>50.000 EUR</a:t>
                      </a:r>
                      <a:endParaRPr lang="de-DE" dirty="0"/>
                    </a:p>
                  </a:txBody>
                  <a:tcPr anchor="ctr"/>
                </a:tc>
                <a:tc>
                  <a:txBody>
                    <a:bodyPr/>
                    <a:lstStyle/>
                    <a:p>
                      <a:pPr algn="r"/>
                      <a:r>
                        <a:rPr lang="de-DE" dirty="0" smtClean="0"/>
                        <a:t>75.000 EUR</a:t>
                      </a:r>
                      <a:endParaRPr lang="de-DE" dirty="0"/>
                    </a:p>
                  </a:txBody>
                  <a:tcPr anchor="ctr"/>
                </a:tc>
              </a:tr>
              <a:tr h="370840">
                <a:tc>
                  <a:txBody>
                    <a:bodyPr/>
                    <a:lstStyle/>
                    <a:p>
                      <a:r>
                        <a:rPr lang="de-DE" dirty="0" smtClean="0"/>
                        <a:t>Progression</a:t>
                      </a:r>
                      <a:endParaRPr lang="de-DE" dirty="0"/>
                    </a:p>
                  </a:txBody>
                  <a:tcPr/>
                </a:tc>
                <a:tc>
                  <a:txBody>
                    <a:bodyPr/>
                    <a:lstStyle/>
                    <a:p>
                      <a:pPr algn="r"/>
                      <a:r>
                        <a:rPr lang="de-DE" dirty="0" smtClean="0"/>
                        <a:t>600 %</a:t>
                      </a:r>
                      <a:endParaRPr lang="de-DE" dirty="0"/>
                    </a:p>
                  </a:txBody>
                  <a:tcPr anchor="ctr"/>
                </a:tc>
                <a:tc>
                  <a:txBody>
                    <a:bodyPr/>
                    <a:lstStyle/>
                    <a:p>
                      <a:pPr algn="r"/>
                      <a:r>
                        <a:rPr lang="de-DE" dirty="0" smtClean="0"/>
                        <a:t>600 %</a:t>
                      </a:r>
                      <a:endParaRPr lang="de-DE" dirty="0"/>
                    </a:p>
                  </a:txBody>
                  <a:tcPr anchor="ctr"/>
                </a:tc>
                <a:tc>
                  <a:txBody>
                    <a:bodyPr/>
                    <a:lstStyle/>
                    <a:p>
                      <a:pPr algn="r"/>
                      <a:r>
                        <a:rPr lang="de-DE" dirty="0" smtClean="0"/>
                        <a:t>600 %</a:t>
                      </a:r>
                      <a:endParaRPr lang="de-DE" dirty="0"/>
                    </a:p>
                  </a:txBody>
                  <a:tcPr anchor="ctr"/>
                </a:tc>
              </a:tr>
              <a:tr h="370840">
                <a:tc>
                  <a:txBody>
                    <a:bodyPr/>
                    <a:lstStyle/>
                    <a:p>
                      <a:r>
                        <a:rPr lang="de-DE" dirty="0" smtClean="0"/>
                        <a:t>Vollinvalidität</a:t>
                      </a:r>
                      <a:endParaRPr lang="de-DE" dirty="0"/>
                    </a:p>
                  </a:txBody>
                  <a:tcPr/>
                </a:tc>
                <a:tc>
                  <a:txBody>
                    <a:bodyPr/>
                    <a:lstStyle/>
                    <a:p>
                      <a:pPr algn="r"/>
                      <a:r>
                        <a:rPr lang="de-DE" dirty="0" smtClean="0"/>
                        <a:t>180.000 EUR</a:t>
                      </a:r>
                      <a:endParaRPr lang="de-DE" dirty="0"/>
                    </a:p>
                  </a:txBody>
                  <a:tcPr anchor="ctr"/>
                </a:tc>
                <a:tc>
                  <a:txBody>
                    <a:bodyPr/>
                    <a:lstStyle/>
                    <a:p>
                      <a:pPr algn="r"/>
                      <a:r>
                        <a:rPr lang="de-DE" dirty="0" smtClean="0"/>
                        <a:t>300.000 EUR</a:t>
                      </a:r>
                      <a:endParaRPr lang="de-DE" dirty="0"/>
                    </a:p>
                  </a:txBody>
                  <a:tcPr anchor="ctr"/>
                </a:tc>
                <a:tc>
                  <a:txBody>
                    <a:bodyPr/>
                    <a:lstStyle/>
                    <a:p>
                      <a:pPr algn="r"/>
                      <a:r>
                        <a:rPr lang="de-DE" dirty="0" smtClean="0"/>
                        <a:t>450.000 EUR</a:t>
                      </a:r>
                      <a:endParaRPr lang="de-DE" dirty="0"/>
                    </a:p>
                  </a:txBody>
                  <a:tcPr anchor="ctr"/>
                </a:tc>
              </a:tr>
              <a:tr h="370840">
                <a:tc>
                  <a:txBody>
                    <a:bodyPr/>
                    <a:lstStyle/>
                    <a:p>
                      <a:r>
                        <a:rPr lang="de-DE" dirty="0" smtClean="0"/>
                        <a:t>Kapitalleistung bei schweren Erkrankungen</a:t>
                      </a:r>
                      <a:endParaRPr lang="de-DE" dirty="0"/>
                    </a:p>
                  </a:txBody>
                  <a:tcPr/>
                </a:tc>
                <a:tc>
                  <a:txBody>
                    <a:bodyPr/>
                    <a:lstStyle/>
                    <a:p>
                      <a:pPr algn="r"/>
                      <a:r>
                        <a:rPr lang="de-DE" dirty="0" smtClean="0"/>
                        <a:t>5.000 EUR</a:t>
                      </a:r>
                      <a:endParaRPr lang="de-DE" dirty="0"/>
                    </a:p>
                  </a:txBody>
                  <a:tcPr anchor="ctr"/>
                </a:tc>
                <a:tc>
                  <a:txBody>
                    <a:bodyPr/>
                    <a:lstStyle/>
                    <a:p>
                      <a:pPr algn="r"/>
                      <a:r>
                        <a:rPr lang="de-DE" dirty="0" smtClean="0"/>
                        <a:t>10.000 EUR</a:t>
                      </a:r>
                      <a:endParaRPr lang="de-DE" dirty="0"/>
                    </a:p>
                  </a:txBody>
                  <a:tcPr anchor="ctr"/>
                </a:tc>
                <a:tc>
                  <a:txBody>
                    <a:bodyPr/>
                    <a:lstStyle/>
                    <a:p>
                      <a:pPr algn="r"/>
                      <a:r>
                        <a:rPr lang="de-DE" dirty="0" smtClean="0"/>
                        <a:t>20.000 EUR</a:t>
                      </a:r>
                      <a:endParaRPr lang="de-DE" dirty="0"/>
                    </a:p>
                  </a:txBody>
                  <a:tcPr anchor="ctr"/>
                </a:tc>
              </a:tr>
              <a:tr h="370840">
                <a:tc>
                  <a:txBody>
                    <a:bodyPr/>
                    <a:lstStyle/>
                    <a:p>
                      <a:r>
                        <a:rPr lang="de-DE" dirty="0" smtClean="0"/>
                        <a:t>Krankenhaustagegeld inkl. Genesungsgeld </a:t>
                      </a:r>
                      <a:endParaRPr lang="de-DE" dirty="0"/>
                    </a:p>
                  </a:txBody>
                  <a:tcPr/>
                </a:tc>
                <a:tc>
                  <a:txBody>
                    <a:bodyPr/>
                    <a:lstStyle/>
                    <a:p>
                      <a:pPr algn="r"/>
                      <a:r>
                        <a:rPr lang="de-DE" dirty="0" smtClean="0"/>
                        <a:t>25 EUR</a:t>
                      </a:r>
                      <a:endParaRPr lang="de-DE" dirty="0"/>
                    </a:p>
                  </a:txBody>
                  <a:tcPr anchor="ctr"/>
                </a:tc>
                <a:tc>
                  <a:txBody>
                    <a:bodyPr/>
                    <a:lstStyle/>
                    <a:p>
                      <a:pPr algn="r"/>
                      <a:r>
                        <a:rPr lang="de-DE" dirty="0" smtClean="0"/>
                        <a:t>35 EUR</a:t>
                      </a:r>
                      <a:endParaRPr lang="de-DE" dirty="0"/>
                    </a:p>
                  </a:txBody>
                  <a:tcPr anchor="ctr"/>
                </a:tc>
                <a:tc>
                  <a:txBody>
                    <a:bodyPr/>
                    <a:lstStyle/>
                    <a:p>
                      <a:pPr algn="r"/>
                      <a:r>
                        <a:rPr lang="de-DE" dirty="0" smtClean="0"/>
                        <a:t>50 EUR</a:t>
                      </a:r>
                      <a:endParaRPr lang="de-DE" dirty="0"/>
                    </a:p>
                  </a:txBody>
                  <a:tcPr anchor="ctr"/>
                </a:tc>
              </a:tr>
              <a:tr h="370840">
                <a:tc>
                  <a:txBody>
                    <a:bodyPr/>
                    <a:lstStyle/>
                    <a:p>
                      <a:r>
                        <a:rPr lang="de-DE" dirty="0" smtClean="0"/>
                        <a:t>Erhöhtes Krankenhaustagegeld inkl. Genesungsgeld*</a:t>
                      </a:r>
                      <a:endParaRPr lang="de-DE" dirty="0"/>
                    </a:p>
                  </a:txBody>
                  <a:tcPr/>
                </a:tc>
                <a:tc>
                  <a:txBody>
                    <a:bodyPr/>
                    <a:lstStyle/>
                    <a:p>
                      <a:pPr algn="r"/>
                      <a:r>
                        <a:rPr lang="de-DE" dirty="0" smtClean="0"/>
                        <a:t>100 EUR</a:t>
                      </a:r>
                      <a:endParaRPr lang="de-DE" dirty="0"/>
                    </a:p>
                  </a:txBody>
                  <a:tcPr anchor="ctr"/>
                </a:tc>
                <a:tc>
                  <a:txBody>
                    <a:bodyPr/>
                    <a:lstStyle/>
                    <a:p>
                      <a:pPr algn="r"/>
                      <a:r>
                        <a:rPr lang="de-DE" dirty="0" smtClean="0"/>
                        <a:t>200 EUR</a:t>
                      </a:r>
                      <a:endParaRPr lang="de-DE" dirty="0"/>
                    </a:p>
                  </a:txBody>
                  <a:tcPr anchor="ctr"/>
                </a:tc>
                <a:tc>
                  <a:txBody>
                    <a:bodyPr/>
                    <a:lstStyle/>
                    <a:p>
                      <a:pPr algn="r"/>
                      <a:r>
                        <a:rPr lang="de-DE" dirty="0" smtClean="0"/>
                        <a:t>300 EUR</a:t>
                      </a:r>
                      <a:endParaRPr lang="de-DE" dirty="0"/>
                    </a:p>
                  </a:txBody>
                  <a:tcPr anchor="ctr"/>
                </a:tc>
              </a:tr>
              <a:tr h="123613">
                <a:tc>
                  <a:txBody>
                    <a:bodyPr/>
                    <a:lstStyle/>
                    <a:p>
                      <a:r>
                        <a:rPr lang="de-DE" b="1" dirty="0" smtClean="0">
                          <a:solidFill>
                            <a:schemeClr val="bg2"/>
                          </a:solidFill>
                        </a:rPr>
                        <a:t>Monatlicher Beitrag inkl. </a:t>
                      </a:r>
                      <a:r>
                        <a:rPr lang="de-DE" b="1" dirty="0" err="1" smtClean="0">
                          <a:solidFill>
                            <a:schemeClr val="bg2"/>
                          </a:solidFill>
                        </a:rPr>
                        <a:t>Versicherungsteuer</a:t>
                      </a:r>
                      <a:endParaRPr lang="de-DE" b="1" dirty="0">
                        <a:solidFill>
                          <a:schemeClr val="bg2"/>
                        </a:solidFill>
                      </a:endParaRPr>
                    </a:p>
                  </a:txBody>
                  <a:tcPr>
                    <a:solidFill>
                      <a:schemeClr val="tx2"/>
                    </a:solidFill>
                  </a:tcPr>
                </a:tc>
                <a:tc>
                  <a:txBody>
                    <a:bodyPr/>
                    <a:lstStyle/>
                    <a:p>
                      <a:pPr algn="ctr"/>
                      <a:endParaRPr lang="de-DE" b="1" dirty="0">
                        <a:solidFill>
                          <a:schemeClr val="bg2"/>
                        </a:solidFill>
                      </a:endParaRPr>
                    </a:p>
                  </a:txBody>
                  <a:tcPr anchor="ctr">
                    <a:solidFill>
                      <a:schemeClr val="tx2"/>
                    </a:solidFill>
                  </a:tcPr>
                </a:tc>
                <a:tc>
                  <a:txBody>
                    <a:bodyPr/>
                    <a:lstStyle/>
                    <a:p>
                      <a:pPr algn="ctr"/>
                      <a:endParaRPr lang="de-DE" b="1" dirty="0">
                        <a:solidFill>
                          <a:schemeClr val="bg2"/>
                        </a:solidFill>
                      </a:endParaRPr>
                    </a:p>
                  </a:txBody>
                  <a:tcPr anchor="ctr">
                    <a:solidFill>
                      <a:schemeClr val="tx2"/>
                    </a:solidFill>
                  </a:tcPr>
                </a:tc>
                <a:tc>
                  <a:txBody>
                    <a:bodyPr/>
                    <a:lstStyle/>
                    <a:p>
                      <a:pPr algn="ctr"/>
                      <a:endParaRPr lang="de-DE" b="1" dirty="0">
                        <a:solidFill>
                          <a:schemeClr val="bg2"/>
                        </a:solidFill>
                      </a:endParaRPr>
                    </a:p>
                  </a:txBody>
                  <a:tcPr anchor="ctr">
                    <a:solidFill>
                      <a:schemeClr val="tx2"/>
                    </a:solidFill>
                  </a:tcPr>
                </a:tc>
              </a:tr>
              <a:tr h="242147">
                <a:tc>
                  <a:txBody>
                    <a:bodyPr/>
                    <a:lstStyle/>
                    <a:p>
                      <a:r>
                        <a:rPr lang="de-DE" b="1" dirty="0" smtClean="0">
                          <a:solidFill>
                            <a:schemeClr val="bg2"/>
                          </a:solidFill>
                        </a:rPr>
                        <a:t>nicht körperlich tätig</a:t>
                      </a:r>
                      <a:endParaRPr lang="de-DE" b="1" dirty="0">
                        <a:solidFill>
                          <a:schemeClr val="bg2"/>
                        </a:solidFill>
                      </a:endParaRPr>
                    </a:p>
                  </a:txBody>
                  <a:tcPr>
                    <a:solidFill>
                      <a:schemeClr val="tx2"/>
                    </a:solidFill>
                  </a:tcPr>
                </a:tc>
                <a:tc>
                  <a:txBody>
                    <a:bodyPr/>
                    <a:lstStyle/>
                    <a:p>
                      <a:pPr algn="ctr"/>
                      <a:r>
                        <a:rPr lang="de-DE" b="1" dirty="0" smtClean="0">
                          <a:solidFill>
                            <a:schemeClr val="bg2"/>
                          </a:solidFill>
                        </a:rPr>
                        <a:t>5,32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8,58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12,76 EUR</a:t>
                      </a:r>
                      <a:endParaRPr lang="de-DE" b="1" dirty="0">
                        <a:solidFill>
                          <a:schemeClr val="bg2"/>
                        </a:solidFill>
                      </a:endParaRPr>
                    </a:p>
                  </a:txBody>
                  <a:tcPr anchor="ctr">
                    <a:solidFill>
                      <a:schemeClr val="tx2"/>
                    </a:solidFill>
                  </a:tcPr>
                </a:tc>
              </a:tr>
              <a:tr h="123613">
                <a:tc>
                  <a:txBody>
                    <a:bodyPr/>
                    <a:lstStyle/>
                    <a:p>
                      <a:r>
                        <a:rPr lang="de-DE" b="1" dirty="0" smtClean="0">
                          <a:solidFill>
                            <a:schemeClr val="bg2"/>
                          </a:solidFill>
                        </a:rPr>
                        <a:t>körperlich tätig</a:t>
                      </a:r>
                      <a:endParaRPr lang="de-DE" b="1" dirty="0">
                        <a:solidFill>
                          <a:schemeClr val="bg2"/>
                        </a:solidFill>
                      </a:endParaRPr>
                    </a:p>
                  </a:txBody>
                  <a:tcPr>
                    <a:solidFill>
                      <a:schemeClr val="tx2"/>
                    </a:solidFill>
                  </a:tcPr>
                </a:tc>
                <a:tc>
                  <a:txBody>
                    <a:bodyPr/>
                    <a:lstStyle/>
                    <a:p>
                      <a:pPr algn="ctr"/>
                      <a:r>
                        <a:rPr lang="de-DE" b="1" dirty="0" smtClean="0">
                          <a:solidFill>
                            <a:schemeClr val="bg2"/>
                          </a:solidFill>
                        </a:rPr>
                        <a:t>10,78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17,36 EUR</a:t>
                      </a:r>
                      <a:endParaRPr lang="de-DE" b="1" dirty="0">
                        <a:solidFill>
                          <a:schemeClr val="bg2"/>
                        </a:solidFill>
                      </a:endParaRPr>
                    </a:p>
                  </a:txBody>
                  <a:tcPr anchor="ctr">
                    <a:solidFill>
                      <a:schemeClr val="tx2"/>
                    </a:solidFill>
                  </a:tcPr>
                </a:tc>
                <a:tc>
                  <a:txBody>
                    <a:bodyPr/>
                    <a:lstStyle/>
                    <a:p>
                      <a:pPr algn="ctr"/>
                      <a:r>
                        <a:rPr lang="de-DE" b="1" dirty="0" smtClean="0">
                          <a:solidFill>
                            <a:schemeClr val="bg2"/>
                          </a:solidFill>
                        </a:rPr>
                        <a:t>25,81 EUR</a:t>
                      </a:r>
                      <a:endParaRPr lang="de-DE" b="1" dirty="0">
                        <a:solidFill>
                          <a:schemeClr val="bg2"/>
                        </a:solidFill>
                      </a:endParaRPr>
                    </a:p>
                  </a:txBody>
                  <a:tcPr anchor="ctr">
                    <a:solidFill>
                      <a:schemeClr val="tx2"/>
                    </a:solidFill>
                  </a:tcPr>
                </a:tc>
              </a:tr>
            </a:tbl>
          </a:graphicData>
        </a:graphic>
      </p:graphicFrame>
      <p:sp>
        <p:nvSpPr>
          <p:cNvPr id="6" name="Textfeld 5"/>
          <p:cNvSpPr txBox="1"/>
          <p:nvPr/>
        </p:nvSpPr>
        <p:spPr>
          <a:xfrm>
            <a:off x="637307" y="5800498"/>
            <a:ext cx="8950037" cy="338554"/>
          </a:xfrm>
          <a:prstGeom prst="rect">
            <a:avLst/>
          </a:prstGeom>
          <a:noFill/>
        </p:spPr>
        <p:txBody>
          <a:bodyPr wrap="square" rtlCol="0">
            <a:spAutoFit/>
          </a:bodyPr>
          <a:lstStyle/>
          <a:p>
            <a:r>
              <a:rPr lang="de-DE" sz="1600" dirty="0" smtClean="0"/>
              <a:t>* Einmalleistung bei stationärem, unfallbedingtem Krankenhausaufenthalt von mindestens 2 Tagen.  </a:t>
            </a:r>
            <a:endParaRPr lang="de-DE" sz="1600" dirty="0"/>
          </a:p>
        </p:txBody>
      </p:sp>
    </p:spTree>
    <p:extLst>
      <p:ext uri="{BB962C8B-B14F-4D97-AF65-F5344CB8AC3E}">
        <p14:creationId xmlns:p14="http://schemas.microsoft.com/office/powerpoint/2010/main" val="34708448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256145"/>
            <a:ext cx="12192000" cy="4821381"/>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Ohne Gesundheitsfragen ist die Absicherung bei schweren Krankheiten inbegriffen. Absicherung bis zu 20.000 EUR, </a:t>
            </a:r>
            <a:r>
              <a:rPr lang="de-DE" dirty="0" smtClean="0">
                <a:solidFill>
                  <a:schemeClr val="accent5"/>
                </a:solidFill>
              </a:rPr>
              <a:t>Wartezeit 3 Monate</a:t>
            </a:r>
            <a:r>
              <a:rPr lang="de-DE" dirty="0" smtClean="0"/>
              <a:t>.</a:t>
            </a:r>
          </a:p>
          <a:p>
            <a:pPr marL="0" indent="0">
              <a:buNone/>
            </a:pPr>
            <a:endParaRPr lang="de-DE" dirty="0"/>
          </a:p>
        </p:txBody>
      </p:sp>
      <p:sp>
        <p:nvSpPr>
          <p:cNvPr id="3" name="Titel 2"/>
          <p:cNvSpPr>
            <a:spLocks noGrp="1"/>
          </p:cNvSpPr>
          <p:nvPr>
            <p:ph type="title"/>
          </p:nvPr>
        </p:nvSpPr>
        <p:spPr>
          <a:xfrm>
            <a:off x="731838" y="704304"/>
            <a:ext cx="10801350" cy="384721"/>
          </a:xfrm>
        </p:spPr>
        <p:txBody>
          <a:bodyPr/>
          <a:lstStyle/>
          <a:p>
            <a:r>
              <a:rPr lang="de-DE" dirty="0" smtClean="0"/>
              <a:t>Schwere Krankheiten Altersgruppe 15 – 18 Jahre</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30</a:t>
            </a:fld>
            <a:endParaRPr lang="de-DE" dirty="0">
              <a:solidFill>
                <a:srgbClr val="FFFFFF"/>
              </a:solidFil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087478"/>
            <a:ext cx="452582" cy="452582"/>
          </a:xfrm>
          <a:prstGeom prst="rect">
            <a:avLst/>
          </a:prstGeom>
        </p:spPr>
      </p:pic>
      <p:sp>
        <p:nvSpPr>
          <p:cNvPr id="8" name="Textfeld 7"/>
          <p:cNvSpPr txBox="1"/>
          <p:nvPr/>
        </p:nvSpPr>
        <p:spPr>
          <a:xfrm>
            <a:off x="1376218" y="2129103"/>
            <a:ext cx="4414982" cy="369332"/>
          </a:xfrm>
          <a:prstGeom prst="rect">
            <a:avLst/>
          </a:prstGeom>
          <a:noFill/>
        </p:spPr>
        <p:txBody>
          <a:bodyPr wrap="square" rtlCol="0">
            <a:spAutoFit/>
          </a:bodyPr>
          <a:lstStyle/>
          <a:p>
            <a:r>
              <a:rPr lang="de-DE" dirty="0" smtClean="0"/>
              <a:t>Lähmung</a:t>
            </a:r>
            <a:endParaRPr lang="de-DE" dirty="0"/>
          </a:p>
        </p:txBody>
      </p:sp>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2629345"/>
            <a:ext cx="452582" cy="452582"/>
          </a:xfrm>
          <a:prstGeom prst="rect">
            <a:avLst/>
          </a:prstGeom>
        </p:spPr>
      </p:pic>
      <p:sp>
        <p:nvSpPr>
          <p:cNvPr id="22" name="Textfeld 21"/>
          <p:cNvSpPr txBox="1"/>
          <p:nvPr/>
        </p:nvSpPr>
        <p:spPr>
          <a:xfrm>
            <a:off x="1376218" y="2670970"/>
            <a:ext cx="4414982" cy="369332"/>
          </a:xfrm>
          <a:prstGeom prst="rect">
            <a:avLst/>
          </a:prstGeom>
          <a:noFill/>
        </p:spPr>
        <p:txBody>
          <a:bodyPr wrap="square" rtlCol="0">
            <a:spAutoFit/>
          </a:bodyPr>
          <a:lstStyle/>
          <a:p>
            <a:r>
              <a:rPr lang="de-DE" dirty="0" smtClean="0"/>
              <a:t>Koma</a:t>
            </a:r>
            <a:endParaRPr lang="de-DE" dirty="0"/>
          </a:p>
        </p:txBody>
      </p:sp>
      <p:pic>
        <p:nvPicPr>
          <p:cNvPr id="25" name="Grafik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4796813"/>
            <a:ext cx="452582" cy="452582"/>
          </a:xfrm>
          <a:prstGeom prst="rect">
            <a:avLst/>
          </a:prstGeom>
        </p:spPr>
      </p:pic>
      <p:sp>
        <p:nvSpPr>
          <p:cNvPr id="26" name="Textfeld 25"/>
          <p:cNvSpPr txBox="1"/>
          <p:nvPr/>
        </p:nvSpPr>
        <p:spPr>
          <a:xfrm>
            <a:off x="1376218" y="4838438"/>
            <a:ext cx="4414982" cy="369332"/>
          </a:xfrm>
          <a:prstGeom prst="rect">
            <a:avLst/>
          </a:prstGeom>
          <a:noFill/>
        </p:spPr>
        <p:txBody>
          <a:bodyPr wrap="square" rtlCol="0">
            <a:spAutoFit/>
          </a:bodyPr>
          <a:lstStyle/>
          <a:p>
            <a:r>
              <a:rPr lang="de-DE" dirty="0" smtClean="0"/>
              <a:t>Erblindung</a:t>
            </a:r>
            <a:endParaRPr lang="de-DE" dirty="0"/>
          </a:p>
        </p:txBody>
      </p:sp>
      <p:pic>
        <p:nvPicPr>
          <p:cNvPr id="27" name="Grafik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3736208"/>
            <a:ext cx="452582" cy="452582"/>
          </a:xfrm>
          <a:prstGeom prst="rect">
            <a:avLst/>
          </a:prstGeom>
        </p:spPr>
      </p:pic>
      <p:sp>
        <p:nvSpPr>
          <p:cNvPr id="28" name="Textfeld 27"/>
          <p:cNvSpPr txBox="1"/>
          <p:nvPr/>
        </p:nvSpPr>
        <p:spPr>
          <a:xfrm>
            <a:off x="6857790" y="3777833"/>
            <a:ext cx="4414982" cy="369332"/>
          </a:xfrm>
          <a:prstGeom prst="rect">
            <a:avLst/>
          </a:prstGeom>
          <a:noFill/>
        </p:spPr>
        <p:txBody>
          <a:bodyPr wrap="square" rtlCol="0">
            <a:spAutoFit/>
          </a:bodyPr>
          <a:lstStyle/>
          <a:p>
            <a:r>
              <a:rPr lang="de-DE" dirty="0" smtClean="0">
                <a:solidFill>
                  <a:schemeClr val="accent5"/>
                </a:solidFill>
              </a:rPr>
              <a:t>Poliomyelitis (Kinderlähmung)</a:t>
            </a:r>
            <a:endParaRPr lang="de-DE" dirty="0">
              <a:solidFill>
                <a:schemeClr val="accent5"/>
              </a:solidFill>
            </a:endParaRPr>
          </a:p>
        </p:txBody>
      </p:sp>
      <p:pic>
        <p:nvPicPr>
          <p:cNvPr id="29" name="Grafik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713079"/>
            <a:ext cx="452582" cy="452582"/>
          </a:xfrm>
          <a:prstGeom prst="rect">
            <a:avLst/>
          </a:prstGeom>
        </p:spPr>
      </p:pic>
      <p:sp>
        <p:nvSpPr>
          <p:cNvPr id="30" name="Textfeld 29"/>
          <p:cNvSpPr txBox="1"/>
          <p:nvPr/>
        </p:nvSpPr>
        <p:spPr>
          <a:xfrm>
            <a:off x="1376218" y="3754704"/>
            <a:ext cx="4414982" cy="369332"/>
          </a:xfrm>
          <a:prstGeom prst="rect">
            <a:avLst/>
          </a:prstGeom>
          <a:noFill/>
        </p:spPr>
        <p:txBody>
          <a:bodyPr wrap="square" rtlCol="0">
            <a:spAutoFit/>
          </a:bodyPr>
          <a:lstStyle/>
          <a:p>
            <a:r>
              <a:rPr lang="de-DE" dirty="0" smtClean="0"/>
              <a:t>Gehörlosigkeit</a:t>
            </a:r>
            <a:endParaRPr lang="de-DE" dirty="0"/>
          </a:p>
        </p:txBody>
      </p:sp>
      <p:pic>
        <p:nvPicPr>
          <p:cNvPr id="31" name="Grafik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4838438"/>
            <a:ext cx="452582" cy="452582"/>
          </a:xfrm>
          <a:prstGeom prst="rect">
            <a:avLst/>
          </a:prstGeom>
        </p:spPr>
      </p:pic>
      <p:sp>
        <p:nvSpPr>
          <p:cNvPr id="32" name="Textfeld 31"/>
          <p:cNvSpPr txBox="1"/>
          <p:nvPr/>
        </p:nvSpPr>
        <p:spPr>
          <a:xfrm>
            <a:off x="6857790" y="4880063"/>
            <a:ext cx="4825792" cy="369332"/>
          </a:xfrm>
          <a:prstGeom prst="rect">
            <a:avLst/>
          </a:prstGeom>
          <a:noFill/>
        </p:spPr>
        <p:txBody>
          <a:bodyPr wrap="square" rtlCol="0">
            <a:spAutoFit/>
          </a:bodyPr>
          <a:lstStyle/>
          <a:p>
            <a:r>
              <a:rPr lang="de-DE" dirty="0" smtClean="0">
                <a:solidFill>
                  <a:schemeClr val="accent5"/>
                </a:solidFill>
              </a:rPr>
              <a:t>Transplantation großer Organe oder Knochenmark</a:t>
            </a:r>
            <a:endParaRPr lang="de-DE" dirty="0">
              <a:solidFill>
                <a:schemeClr val="accent5"/>
              </a:solidFill>
            </a:endParaRPr>
          </a:p>
        </p:txBody>
      </p:sp>
      <p:pic>
        <p:nvPicPr>
          <p:cNvPr id="33" name="Grafik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2082866"/>
            <a:ext cx="452582" cy="452582"/>
          </a:xfrm>
          <a:prstGeom prst="rect">
            <a:avLst/>
          </a:prstGeom>
        </p:spPr>
      </p:pic>
      <p:sp>
        <p:nvSpPr>
          <p:cNvPr id="34" name="Textfeld 33"/>
          <p:cNvSpPr txBox="1"/>
          <p:nvPr/>
        </p:nvSpPr>
        <p:spPr>
          <a:xfrm>
            <a:off x="6857790" y="2124491"/>
            <a:ext cx="4414982" cy="369332"/>
          </a:xfrm>
          <a:prstGeom prst="rect">
            <a:avLst/>
          </a:prstGeom>
          <a:noFill/>
        </p:spPr>
        <p:txBody>
          <a:bodyPr wrap="square" rtlCol="0">
            <a:spAutoFit/>
          </a:bodyPr>
          <a:lstStyle/>
          <a:p>
            <a:r>
              <a:rPr lang="de-DE" dirty="0" smtClean="0">
                <a:solidFill>
                  <a:schemeClr val="accent5"/>
                </a:solidFill>
              </a:rPr>
              <a:t>Nierenversagen</a:t>
            </a:r>
            <a:endParaRPr lang="de-DE" dirty="0">
              <a:solidFill>
                <a:schemeClr val="accent5"/>
              </a:solidFill>
            </a:endParaRPr>
          </a:p>
        </p:txBody>
      </p:sp>
      <p:pic>
        <p:nvPicPr>
          <p:cNvPr id="35" name="Grafik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2633980"/>
            <a:ext cx="452582" cy="452582"/>
          </a:xfrm>
          <a:prstGeom prst="rect">
            <a:avLst/>
          </a:prstGeom>
        </p:spPr>
      </p:pic>
      <p:sp>
        <p:nvSpPr>
          <p:cNvPr id="36" name="Textfeld 35"/>
          <p:cNvSpPr txBox="1"/>
          <p:nvPr/>
        </p:nvSpPr>
        <p:spPr>
          <a:xfrm>
            <a:off x="6857790" y="2675605"/>
            <a:ext cx="4414982" cy="369332"/>
          </a:xfrm>
          <a:prstGeom prst="rect">
            <a:avLst/>
          </a:prstGeom>
          <a:noFill/>
        </p:spPr>
        <p:txBody>
          <a:bodyPr wrap="square" rtlCol="0">
            <a:spAutoFit/>
          </a:bodyPr>
          <a:lstStyle/>
          <a:p>
            <a:r>
              <a:rPr lang="de-DE" dirty="0" smtClean="0">
                <a:solidFill>
                  <a:schemeClr val="accent5"/>
                </a:solidFill>
              </a:rPr>
              <a:t>Krebs</a:t>
            </a:r>
            <a:endParaRPr lang="de-DE" dirty="0">
              <a:solidFill>
                <a:schemeClr val="accent5"/>
              </a:solidFill>
            </a:endParaRPr>
          </a:p>
        </p:txBody>
      </p:sp>
      <p:pic>
        <p:nvPicPr>
          <p:cNvPr id="37" name="Grafik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244" y="4253564"/>
            <a:ext cx="452582" cy="452582"/>
          </a:xfrm>
          <a:prstGeom prst="rect">
            <a:avLst/>
          </a:prstGeom>
        </p:spPr>
      </p:pic>
      <p:sp>
        <p:nvSpPr>
          <p:cNvPr id="38" name="Textfeld 37"/>
          <p:cNvSpPr txBox="1"/>
          <p:nvPr/>
        </p:nvSpPr>
        <p:spPr>
          <a:xfrm>
            <a:off x="1381025" y="4295189"/>
            <a:ext cx="4414982" cy="369332"/>
          </a:xfrm>
          <a:prstGeom prst="rect">
            <a:avLst/>
          </a:prstGeom>
          <a:noFill/>
        </p:spPr>
        <p:txBody>
          <a:bodyPr wrap="square" rtlCol="0">
            <a:spAutoFit/>
          </a:bodyPr>
          <a:lstStyle/>
          <a:p>
            <a:r>
              <a:rPr lang="de-DE" dirty="0" smtClean="0"/>
              <a:t>Enzephalitis (Entzündung des Gehirns)</a:t>
            </a:r>
            <a:endParaRPr lang="de-DE" dirty="0"/>
          </a:p>
        </p:txBody>
      </p:sp>
      <p:pic>
        <p:nvPicPr>
          <p:cNvPr id="39" name="Grafik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3185094"/>
            <a:ext cx="452582" cy="452582"/>
          </a:xfrm>
          <a:prstGeom prst="rect">
            <a:avLst/>
          </a:prstGeom>
        </p:spPr>
      </p:pic>
      <p:sp>
        <p:nvSpPr>
          <p:cNvPr id="40" name="Textfeld 39"/>
          <p:cNvSpPr txBox="1"/>
          <p:nvPr/>
        </p:nvSpPr>
        <p:spPr>
          <a:xfrm>
            <a:off x="6857790" y="3226719"/>
            <a:ext cx="4414982" cy="369332"/>
          </a:xfrm>
          <a:prstGeom prst="rect">
            <a:avLst/>
          </a:prstGeom>
          <a:noFill/>
        </p:spPr>
        <p:txBody>
          <a:bodyPr wrap="square" rtlCol="0">
            <a:spAutoFit/>
          </a:bodyPr>
          <a:lstStyle/>
          <a:p>
            <a:r>
              <a:rPr lang="de-DE" dirty="0" smtClean="0">
                <a:solidFill>
                  <a:schemeClr val="accent5"/>
                </a:solidFill>
              </a:rPr>
              <a:t>Gutartiger Hirntumor</a:t>
            </a:r>
            <a:endParaRPr lang="de-DE" dirty="0">
              <a:solidFill>
                <a:schemeClr val="accent5"/>
              </a:solidFill>
            </a:endParaRPr>
          </a:p>
        </p:txBody>
      </p:sp>
      <p:pic>
        <p:nvPicPr>
          <p:cNvPr id="41" name="Grafik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437" y="3166600"/>
            <a:ext cx="452582" cy="452582"/>
          </a:xfrm>
          <a:prstGeom prst="rect">
            <a:avLst/>
          </a:prstGeom>
        </p:spPr>
      </p:pic>
      <p:sp>
        <p:nvSpPr>
          <p:cNvPr id="42" name="Textfeld 41"/>
          <p:cNvSpPr txBox="1"/>
          <p:nvPr/>
        </p:nvSpPr>
        <p:spPr>
          <a:xfrm>
            <a:off x="1376218" y="3208225"/>
            <a:ext cx="4414982" cy="369332"/>
          </a:xfrm>
          <a:prstGeom prst="rect">
            <a:avLst/>
          </a:prstGeom>
          <a:noFill/>
        </p:spPr>
        <p:txBody>
          <a:bodyPr wrap="square" rtlCol="0">
            <a:spAutoFit/>
          </a:bodyPr>
          <a:lstStyle/>
          <a:p>
            <a:r>
              <a:rPr lang="de-DE" dirty="0" smtClean="0"/>
              <a:t>Bakterielle Meningitis (Hirnhautentzündung)</a:t>
            </a:r>
            <a:endParaRPr lang="de-DE" dirty="0"/>
          </a:p>
        </p:txBody>
      </p:sp>
      <p:pic>
        <p:nvPicPr>
          <p:cNvPr id="43" name="Grafik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09" y="4287322"/>
            <a:ext cx="452582" cy="452582"/>
          </a:xfrm>
          <a:prstGeom prst="rect">
            <a:avLst/>
          </a:prstGeom>
        </p:spPr>
      </p:pic>
      <p:sp>
        <p:nvSpPr>
          <p:cNvPr id="44" name="Textfeld 43"/>
          <p:cNvSpPr txBox="1"/>
          <p:nvPr/>
        </p:nvSpPr>
        <p:spPr>
          <a:xfrm>
            <a:off x="6857790" y="4328947"/>
            <a:ext cx="4414982" cy="369332"/>
          </a:xfrm>
          <a:prstGeom prst="rect">
            <a:avLst/>
          </a:prstGeom>
          <a:noFill/>
        </p:spPr>
        <p:txBody>
          <a:bodyPr wrap="square" rtlCol="0">
            <a:spAutoFit/>
          </a:bodyPr>
          <a:lstStyle/>
          <a:p>
            <a:r>
              <a:rPr lang="de-DE" dirty="0" err="1" smtClean="0">
                <a:solidFill>
                  <a:schemeClr val="accent5"/>
                </a:solidFill>
              </a:rPr>
              <a:t>Aplastische</a:t>
            </a:r>
            <a:r>
              <a:rPr lang="de-DE" dirty="0" smtClean="0">
                <a:solidFill>
                  <a:schemeClr val="accent5"/>
                </a:solidFill>
              </a:rPr>
              <a:t> Anämie (Blutarmut)</a:t>
            </a:r>
            <a:endParaRPr lang="de-DE" dirty="0">
              <a:solidFill>
                <a:schemeClr val="accent5"/>
              </a:solidFill>
            </a:endParaRPr>
          </a:p>
        </p:txBody>
      </p:sp>
    </p:spTree>
    <p:extLst>
      <p:ext uri="{BB962C8B-B14F-4D97-AF65-F5344CB8AC3E}">
        <p14:creationId xmlns:p14="http://schemas.microsoft.com/office/powerpoint/2010/main" val="1939797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xmlns="" id="{2EFEB7B7-9ABE-8242-BE89-6199EA572D99}"/>
              </a:ext>
            </a:extLst>
          </p:cNvPr>
          <p:cNvSpPr>
            <a:spLocks noGrp="1"/>
          </p:cNvSpPr>
          <p:nvPr>
            <p:ph type="subTitle" idx="1"/>
          </p:nvPr>
        </p:nvSpPr>
        <p:spPr/>
        <p:txBody>
          <a:bodyPr/>
          <a:lstStyle/>
          <a:p>
            <a:endParaRPr lang="de-DE"/>
          </a:p>
        </p:txBody>
      </p:sp>
      <p:sp>
        <p:nvSpPr>
          <p:cNvPr id="3" name="Textplatzhalter 2">
            <a:extLst>
              <a:ext uri="{FF2B5EF4-FFF2-40B4-BE49-F238E27FC236}">
                <a16:creationId xmlns:a16="http://schemas.microsoft.com/office/drawing/2014/main" xmlns="" id="{E646C013-D2B3-DE4E-AC4F-DFE2DE84B01D}"/>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4824643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3488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01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äsentation1" id="{3A4D9255-3BB1-4511-A2C9-17C0EA4E381B}" vid="{55F39765-C37E-4F23-BAE0-402B5A3CE7B8}"/>
    </a:ext>
  </a:extLst>
</a:theme>
</file>

<file path=ppt/theme/theme2.xml><?xml version="1.0" encoding="utf-8"?>
<a:theme xmlns:a="http://schemas.openxmlformats.org/drawingml/2006/main" name="6_Zusatzfolien_WWK_PPT_Master_291119 (1)">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05_Zusatzfolien_WWK_PPT_Master" id="{30D4FD87-3DEA-7E42-86AC-676568764841}" vid="{6653C68D-7FCF-1F47-B504-1EB0AE5BE2FF}"/>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dde63f0-4008-4cff-a9c6-c8451c41fd8b" ContentTypeId="0x0101002B16F0856DB20A419E7D567F2C2BB4C301" PreviousValue="false"/>
</file>

<file path=customXml/item2.xml><?xml version="1.0" encoding="utf-8"?>
<ct:contentTypeSchema xmlns:ct="http://schemas.microsoft.com/office/2006/metadata/contentType" xmlns:ma="http://schemas.microsoft.com/office/2006/metadata/properties/metaAttributes" ct:_="" ma:_="" ma:contentTypeName="WWKOrgDokument" ma:contentTypeID="0x0101002B16F0856DB20A419E7D567F2C2BB4C30100C632C489A6282C44BC38C742EA91DAEF" ma:contentTypeVersion="20" ma:contentTypeDescription="Ein neues Dokument erstellen." ma:contentTypeScope="" ma:versionID="32bc04abefcd541927e37ac0440d4b9b">
  <xsd:schema xmlns:xsd="http://www.w3.org/2001/XMLSchema" xmlns:xs="http://www.w3.org/2001/XMLSchema" xmlns:p="http://schemas.microsoft.com/office/2006/metadata/properties" xmlns:ns2="5f2ddeea-0535-4b9f-bd69-d65fe7ced844" targetNamespace="http://schemas.microsoft.com/office/2006/metadata/properties" ma:root="true" ma:fieldsID="6a22fea4407a4a1ca1d253ed4e4c62e1" ns2:_="">
    <xsd:import namespace="5f2ddeea-0535-4b9f-bd69-d65fe7ced844"/>
    <xsd:element name="properties">
      <xsd:complexType>
        <xsd:sequence>
          <xsd:element name="documentManagement">
            <xsd:complexType>
              <xsd:all>
                <xsd:element ref="ns2:TaxCatchAll" minOccurs="0"/>
                <xsd:element ref="ns2:TaxCatchAllLabel" minOccurs="0"/>
                <xsd:element ref="ns2:n8ad1a8a513c48bc83c76ce8595eeea9" minOccurs="0"/>
                <xsd:element ref="ns2:j41b585a14f749f3995b4dcf420d9b50" minOccurs="0"/>
                <xsd:element ref="ns2:bf05e35fb45d4dd6a73e790e1e55a4a3" minOccurs="0"/>
                <xsd:element ref="ns2:WWKRespPer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2ddeea-0535-4b9f-bd69-d65fe7ced844" elementFormDefault="qualified">
    <xsd:import namespace="http://schemas.microsoft.com/office/2006/documentManagement/types"/>
    <xsd:import namespace="http://schemas.microsoft.com/office/infopath/2007/PartnerControls"/>
    <xsd:element name="TaxCatchAll" ma:index="8" nillable="true" ma:displayName="Taxonomiespalte &quot;Alle abfangen&quot;" ma:hidden="true" ma:list="{a106213a-d155-40a8-996d-04fa62037b19}" ma:internalName="TaxCatchAll" ma:showField="CatchAllData"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iespalte &quot;Alle abfangen&quot;1" ma:hidden="true" ma:list="{a106213a-d155-40a8-996d-04fa62037b19}" ma:internalName="TaxCatchAllLabel" ma:readOnly="true" ma:showField="CatchAllDataLabel"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n8ad1a8a513c48bc83c76ce8595eeea9" ma:index="10" ma:taxonomy="true" ma:internalName="n8ad1a8a513c48bc83c76ce8595eeea9" ma:taxonomyFieldName="WWKOrgEinheit" ma:displayName="Organisationseinheit" ma:default="" ma:fieldId="{78ad1a8a-513c-48bc-83c7-6ce8595eeea9}" ma:sspId="1dde63f0-4008-4cff-a9c6-c8451c41fd8b" ma:termSetId="9b28a466-866b-47ab-a311-9d280f7b22a5" ma:anchorId="00000000-0000-0000-0000-000000000000" ma:open="false" ma:isKeyword="false">
      <xsd:complexType>
        <xsd:sequence>
          <xsd:element ref="pc:Terms" minOccurs="0" maxOccurs="1"/>
        </xsd:sequence>
      </xsd:complexType>
    </xsd:element>
    <xsd:element name="j41b585a14f749f3995b4dcf420d9b50" ma:index="12" nillable="true" ma:taxonomy="true" ma:internalName="j41b585a14f749f3995b4dcf420d9b50" ma:taxonomyFieldName="WWKDokumententyp" ma:displayName="Dokumententyp" ma:fieldId="{341b585a-14f7-49f3-995b-4dcf420d9b50}" ma:taxonomyMulti="true" ma:sspId="1dde63f0-4008-4cff-a9c6-c8451c41fd8b" ma:termSetId="988355d2-16c8-45ab-b9f0-2e947fabd3ef" ma:anchorId="00000000-0000-0000-0000-000000000000" ma:open="false" ma:isKeyword="false">
      <xsd:complexType>
        <xsd:sequence>
          <xsd:element ref="pc:Terms" minOccurs="0" maxOccurs="1"/>
        </xsd:sequence>
      </xsd:complexType>
    </xsd:element>
    <xsd:element name="bf05e35fb45d4dd6a73e790e1e55a4a3" ma:index="14" nillable="true" ma:taxonomy="true" ma:internalName="bf05e35fb45d4dd6a73e790e1e55a4a3" ma:taxonomyFieldName="WWKSchlagworte" ma:displayName="Schlagworte" ma:default="" ma:fieldId="{bf05e35f-b45d-4dd6-a73e-790e1e55a4a3}" ma:taxonomyMulti="true" ma:sspId="1dde63f0-4008-4cff-a9c6-c8451c41fd8b" ma:termSetId="6618cda8-608f-4a0b-9df3-5fea5306f755" ma:anchorId="00000000-0000-0000-0000-000000000000" ma:open="false" ma:isKeyword="false">
      <xsd:complexType>
        <xsd:sequence>
          <xsd:element ref="pc:Terms" minOccurs="0" maxOccurs="1"/>
        </xsd:sequence>
      </xsd:complexType>
    </xsd:element>
    <xsd:element name="WWKRespPers" ma:index="16" ma:displayName="Verantwortlicher" ma:SharePointGroup="0" ma:internalName="WWKRespPers"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f2ddeea-0535-4b9f-bd69-d65fe7ced844">
      <Value>2</Value>
    </TaxCatchAll>
    <n8ad1a8a513c48bc83c76ce8595eeea9 xmlns="5f2ddeea-0535-4b9f-bd69-d65fe7ced844">
      <Terms xmlns="http://schemas.microsoft.com/office/infopath/2007/PartnerControls">
        <TermInfo xmlns="http://schemas.microsoft.com/office/infopath/2007/PartnerControls">
          <TermName xmlns="http://schemas.microsoft.com/office/infopath/2007/PartnerControls">Verkaufsförderung/Werbung</TermName>
          <TermId xmlns="http://schemas.microsoft.com/office/infopath/2007/PartnerControls">2fe15c81-3dae-46a9-9879-cd03059c7210</TermId>
        </TermInfo>
      </Terms>
    </n8ad1a8a513c48bc83c76ce8595eeea9>
    <j41b585a14f749f3995b4dcf420d9b50 xmlns="5f2ddeea-0535-4b9f-bd69-d65fe7ced844">
      <Terms xmlns="http://schemas.microsoft.com/office/infopath/2007/PartnerControls"/>
    </j41b585a14f749f3995b4dcf420d9b50>
    <WWKRespPers xmlns="5f2ddeea-0535-4b9f-bd69-d65fe7ced844">
      <UserInfo>
        <DisplayName>Drewnick, Robert</DisplayName>
        <AccountId>903</AccountId>
        <AccountType/>
      </UserInfo>
    </WWKRespPers>
    <bf05e35fb45d4dd6a73e790e1e55a4a3 xmlns="5f2ddeea-0535-4b9f-bd69-d65fe7ced844">
      <Terms xmlns="http://schemas.microsoft.com/office/infopath/2007/PartnerControls"/>
    </bf05e35fb45d4dd6a73e790e1e55a4a3>
  </documentManagement>
</p:properties>
</file>

<file path=customXml/itemProps1.xml><?xml version="1.0" encoding="utf-8"?>
<ds:datastoreItem xmlns:ds="http://schemas.openxmlformats.org/officeDocument/2006/customXml" ds:itemID="{B1967AB4-49DB-45DC-AB8C-9028D805C56F}">
  <ds:schemaRefs>
    <ds:schemaRef ds:uri="Microsoft.SharePoint.Taxonomy.ContentTypeSync"/>
  </ds:schemaRefs>
</ds:datastoreItem>
</file>

<file path=customXml/itemProps2.xml><?xml version="1.0" encoding="utf-8"?>
<ds:datastoreItem xmlns:ds="http://schemas.openxmlformats.org/officeDocument/2006/customXml" ds:itemID="{F7E1D1C3-A8DE-4F6F-BF37-82A48A749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2ddeea-0535-4b9f-bd69-d65fe7ced8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7B4EE9-57A1-4512-BFDE-62AF7BC4659C}">
  <ds:schemaRefs>
    <ds:schemaRef ds:uri="http://schemas.microsoft.com/sharepoint/v3/contenttype/forms"/>
  </ds:schemaRefs>
</ds:datastoreItem>
</file>

<file path=customXml/itemProps4.xml><?xml version="1.0" encoding="utf-8"?>
<ds:datastoreItem xmlns:ds="http://schemas.openxmlformats.org/officeDocument/2006/customXml" ds:itemID="{D895D154-F058-4860-A879-2899D47ABEF9}">
  <ds:schemaRefs>
    <ds:schemaRef ds:uri="http://purl.org/dc/elements/1.1/"/>
    <ds:schemaRef ds:uri="http://schemas.microsoft.com/office/2006/metadata/properties"/>
    <ds:schemaRef ds:uri="5f2ddeea-0535-4b9f-bd69-d65fe7ced84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01_WWK_MASTER_021219</Template>
  <TotalTime>0</TotalTime>
  <Words>1916</Words>
  <Application>Microsoft Office PowerPoint</Application>
  <PresentationFormat>Benutzerdefiniert</PresentationFormat>
  <Paragraphs>629</Paragraphs>
  <Slides>32</Slides>
  <Notes>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32</vt:i4>
      </vt:variant>
    </vt:vector>
  </HeadingPairs>
  <TitlesOfParts>
    <vt:vector size="39" baseType="lpstr">
      <vt:lpstr>Arial</vt:lpstr>
      <vt:lpstr>WWKPolo66 Leicht</vt:lpstr>
      <vt:lpstr>WWKPolo66 Buch</vt:lpstr>
      <vt:lpstr>Wingdings</vt:lpstr>
      <vt:lpstr>Calibri</vt:lpstr>
      <vt:lpstr>01_WWK_MASTER_021219</vt:lpstr>
      <vt:lpstr>6_Zusatzfolien_WWK_PPT_Master_291119 (1)</vt:lpstr>
      <vt:lpstr>WWK Unfallversicherung</vt:lpstr>
      <vt:lpstr>Gesetzliche Unfallversicherung</vt:lpstr>
      <vt:lpstr>Vergleich GUV / WWK Unfallversicherung</vt:lpstr>
      <vt:lpstr>2 leistungsstarke Varianten </vt:lpstr>
      <vt:lpstr>Progressionen und Gliedertaxen nach Altersgruppe</vt:lpstr>
      <vt:lpstr>Hinausgeschobener Leistungsbeginn</vt:lpstr>
      <vt:lpstr>Rentenleistung</vt:lpstr>
      <vt:lpstr>Produktstruktur</vt:lpstr>
      <vt:lpstr>Unfallversicherung basis</vt:lpstr>
      <vt:lpstr>Unfallversicherung plus</vt:lpstr>
      <vt:lpstr>Unfallversicherung plus Xtra</vt:lpstr>
      <vt:lpstr>Progressionen und Mehrleistungen</vt:lpstr>
      <vt:lpstr>WWK Unfallschutzbrief</vt:lpstr>
      <vt:lpstr>Alters- und Gefahrengruppen</vt:lpstr>
      <vt:lpstr>Gliedertaxen (Ausschnitt)</vt:lpstr>
      <vt:lpstr>PowerPoint-Präsentation</vt:lpstr>
      <vt:lpstr>Absicherung schwere Krankheiten</vt:lpstr>
      <vt:lpstr>Schwere Krankheiten Altersgruppe 0 – 17 Jahre</vt:lpstr>
      <vt:lpstr>Vereinfachte Gesundheitsfragen Altersgruppe 0 – 17 Jahre</vt:lpstr>
      <vt:lpstr>Schwere Krankheiten Altersgruppe 18 – 74 Jahre</vt:lpstr>
      <vt:lpstr>Mindest- und Höchstversicherungssummen</vt:lpstr>
      <vt:lpstr>Mindest- und Höchstversicherungssummen</vt:lpstr>
      <vt:lpstr>Preislicher Spielraum (Beispiel 0 – 17 Jahre)</vt:lpstr>
      <vt:lpstr>Highlights WWK Unfallversicherun</vt:lpstr>
      <vt:lpstr>WWK Unfallversicherung lifeconcept Kids</vt:lpstr>
      <vt:lpstr>WWK Unfallversicherung lifeconcept Kids (Altersgruppe 0 – 14)</vt:lpstr>
      <vt:lpstr>Schwere Krankheiten Altersgruppe 0 – 14 Jahre</vt:lpstr>
      <vt:lpstr>WWK Unfallversicherung Junior</vt:lpstr>
      <vt:lpstr>WWK Unfallversicherung Junior (Altersgruppe 15 – 26)</vt:lpstr>
      <vt:lpstr>Schwere Krankheiten Altersgruppe 15 – 18 Jahre</vt:lpstr>
      <vt:lpstr>PowerPoint-Präsentation</vt:lpstr>
      <vt:lpstr>PowerPoint-Präsentation</vt:lpstr>
    </vt:vector>
  </TitlesOfParts>
  <Company>WWK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Wwk allgemeine versicherung ag</dc:title>
  <dc:creator>Krenz, Oliver</dc:creator>
  <cp:lastModifiedBy>Krenz, Oliver</cp:lastModifiedBy>
  <cp:revision>181</cp:revision>
  <dcterms:created xsi:type="dcterms:W3CDTF">2020-03-18T11:57:16Z</dcterms:created>
  <dcterms:modified xsi:type="dcterms:W3CDTF">2020-04-16T06:38:42Z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0x0101002B16F0856DB20A419E7D567F2C2BB4C30100C632C489A6282C44BC38C742EA91DAEF</vt:lpwstr>
  </property>
  <property fmtid="{D5CDD505-2E9C-101B-9397-08002B2CF9AE}" pid="3" name="WWKSchlagworte">
    <vt:lpwstr/>
  </property>
  <property fmtid="{D5CDD505-2E9C-101B-9397-08002B2CF9AE}" pid="4" name="WWKDokumententyp">
    <vt:lpwstr/>
  </property>
  <property fmtid="{D5CDD505-2E9C-101B-9397-08002B2CF9AE}" pid="5" name="WWKOrgEinheit">
    <vt:lpwstr>2;#Verkaufsförderung/Werbung|2fe15c81-3dae-46a9-9879-cd03059c7210</vt:lpwstr>
  </property>
</Properties>
</file>